
<file path=[Content_Types].xml><?xml version="1.0" encoding="utf-8"?>
<Types xmlns="http://schemas.openxmlformats.org/package/2006/content-types">
  <Default Extension="gif" ContentType="image/gif"/>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0" r:id="rId30"/>
    <p:sldId id="285" r:id="rId31"/>
    <p:sldId id="291" r:id="rId32"/>
    <p:sldId id="287" r:id="rId33"/>
    <p:sldId id="288" r:id="rId34"/>
    <p:sldId id="28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885268ba9_5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9885268ba9_5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9885268ba9_5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9885268ba9_5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885268ba9_5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885268ba9_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885268ba9_5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9885268ba9_5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9880e22c1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9880e22c1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98833c15a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98833c15a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9885268ba9_5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885268ba9_5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885268ba9_5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885268ba9_5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9885268ba9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9885268ba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9885268ba9_5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9885268ba9_5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05f5be22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05f5be22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9885268ba9_5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9885268ba9_5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9885268ba9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9885268ba9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9885268ba9_5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9885268ba9_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9885268ba9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9885268ba9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9885268ba9_5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9885268ba9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9885268ba9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9885268ba9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9885268ba9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9885268ba9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9885268ba9_5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9885268ba9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9880e22c1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9880e22c1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9880e22c1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9880e22c1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83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05f5be22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05f5be22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98833c15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98833c15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98833c15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98833c15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672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98833c15a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98833c15a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9885268ba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9885268ba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9885268ba9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9885268ba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9885268ba9_5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9885268ba9_5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9885268ba9_5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9885268ba9_5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05f5be22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05f5be22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9885268ba9_5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9885268ba9_5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885268ba9_5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885268ba9_5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880e22c1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9880e22c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7.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29.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slideLayout" Target="../slideLayouts/slideLayout3.xml"/><Relationship Id="rId7" Type="http://schemas.openxmlformats.org/officeDocument/2006/relationships/image" Target="../media/image31.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19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380" b="1"/>
              <a:t>Numerical schemes for time dependent compressible euler equations of gas dynamics</a:t>
            </a:r>
            <a:endParaRPr sz="3380" b="1"/>
          </a:p>
        </p:txBody>
      </p:sp>
      <p:sp>
        <p:nvSpPr>
          <p:cNvPr id="55" name="Google Shape;55;p13"/>
          <p:cNvSpPr txBox="1">
            <a:spLocks noGrp="1"/>
          </p:cNvSpPr>
          <p:nvPr>
            <p:ph type="subTitle" idx="1"/>
          </p:nvPr>
        </p:nvSpPr>
        <p:spPr>
          <a:xfrm>
            <a:off x="311700" y="21754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Part-I of Bachelor Thesis Project</a:t>
            </a:r>
            <a:endParaRPr/>
          </a:p>
        </p:txBody>
      </p:sp>
      <p:sp>
        <p:nvSpPr>
          <p:cNvPr id="56" name="Google Shape;56;p13"/>
          <p:cNvSpPr txBox="1">
            <a:spLocks noGrp="1"/>
          </p:cNvSpPr>
          <p:nvPr>
            <p:ph type="subTitle" idx="1"/>
          </p:nvPr>
        </p:nvSpPr>
        <p:spPr>
          <a:xfrm>
            <a:off x="4577100" y="3911400"/>
            <a:ext cx="42654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sz="2329"/>
              <a:t>Under supervision of</a:t>
            </a:r>
            <a:r>
              <a:rPr lang="en"/>
              <a:t> </a:t>
            </a:r>
            <a:br>
              <a:rPr lang="en"/>
            </a:br>
            <a:r>
              <a:rPr lang="en"/>
              <a:t>Dr. Naveen Kumar Garg</a:t>
            </a:r>
            <a:endParaRPr/>
          </a:p>
        </p:txBody>
      </p:sp>
      <p:sp>
        <p:nvSpPr>
          <p:cNvPr id="57" name="Google Shape;57;p13"/>
          <p:cNvSpPr txBox="1">
            <a:spLocks noGrp="1"/>
          </p:cNvSpPr>
          <p:nvPr>
            <p:ph type="subTitle" idx="1"/>
          </p:nvPr>
        </p:nvSpPr>
        <p:spPr>
          <a:xfrm>
            <a:off x="311700" y="3911400"/>
            <a:ext cx="42654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Presentation on Literature Review and Introduction</a:t>
            </a:r>
            <a:endParaRPr/>
          </a:p>
        </p:txBody>
      </p:sp>
      <p:sp>
        <p:nvSpPr>
          <p:cNvPr id="58" name="Google Shape;58;p13"/>
          <p:cNvSpPr txBox="1">
            <a:spLocks noGrp="1"/>
          </p:cNvSpPr>
          <p:nvPr>
            <p:ph type="subTitle" idx="1"/>
          </p:nvPr>
        </p:nvSpPr>
        <p:spPr>
          <a:xfrm>
            <a:off x="2439300" y="2970875"/>
            <a:ext cx="4265400" cy="79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 sz="1854"/>
              <a:t>Lakshya Bamne</a:t>
            </a:r>
            <a:br>
              <a:rPr lang="en" sz="1854"/>
            </a:br>
            <a:r>
              <a:rPr lang="en" sz="1854"/>
              <a:t>(</a:t>
            </a:r>
            <a:r>
              <a:rPr lang="en" sz="1554"/>
              <a:t>20MA20029</a:t>
            </a:r>
            <a:r>
              <a:rPr lang="en" sz="1854"/>
              <a:t>)</a:t>
            </a:r>
            <a:endParaRPr sz="2290"/>
          </a:p>
        </p:txBody>
      </p:sp>
      <p:pic>
        <p:nvPicPr>
          <p:cNvPr id="59" name="Google Shape;59;p13"/>
          <p:cNvPicPr preferRelativeResize="0"/>
          <p:nvPr/>
        </p:nvPicPr>
        <p:blipFill>
          <a:blip r:embed="rId3">
            <a:alphaModFix amt="22000"/>
          </a:blip>
          <a:stretch>
            <a:fillRect/>
          </a:stretch>
        </p:blipFill>
        <p:spPr>
          <a:xfrm rot="-2047414">
            <a:off x="-1756096" y="564675"/>
            <a:ext cx="5511742" cy="5143501"/>
          </a:xfrm>
          <a:prstGeom prst="rect">
            <a:avLst/>
          </a:prstGeom>
          <a:noFill/>
          <a:ln>
            <a:noFill/>
          </a:ln>
        </p:spPr>
      </p:pic>
      <p:pic>
        <p:nvPicPr>
          <p:cNvPr id="60" name="Google Shape;60;p13"/>
          <p:cNvPicPr preferRelativeResize="0"/>
          <p:nvPr/>
        </p:nvPicPr>
        <p:blipFill>
          <a:blip r:embed="rId4">
            <a:alphaModFix amt="20000"/>
          </a:blip>
          <a:stretch>
            <a:fillRect/>
          </a:stretch>
        </p:blipFill>
        <p:spPr>
          <a:xfrm rot="-2417977">
            <a:off x="3793733" y="577226"/>
            <a:ext cx="5337483"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p:nvPr/>
        </p:nvSpPr>
        <p:spPr>
          <a:xfrm>
            <a:off x="3602250" y="227675"/>
            <a:ext cx="1939500" cy="969900"/>
          </a:xfrm>
          <a:prstGeom prst="roundRect">
            <a:avLst>
              <a:gd name="adj" fmla="val 16667"/>
            </a:avLst>
          </a:prstGeom>
          <a:solidFill>
            <a:srgbClr val="4A86E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Euler Equations</a:t>
            </a:r>
            <a:br>
              <a:rPr lang="en">
                <a:solidFill>
                  <a:schemeClr val="lt1"/>
                </a:solidFill>
              </a:rPr>
            </a:br>
            <a:r>
              <a:rPr lang="en">
                <a:solidFill>
                  <a:schemeClr val="lt1"/>
                </a:solidFill>
              </a:rPr>
              <a:t>(Nonlinear Hyperbolic system of conservation laws)</a:t>
            </a:r>
            <a:endParaRPr>
              <a:solidFill>
                <a:schemeClr val="lt1"/>
              </a:solidFill>
            </a:endParaRPr>
          </a:p>
        </p:txBody>
      </p:sp>
      <p:sp>
        <p:nvSpPr>
          <p:cNvPr id="133" name="Google Shape;133;p22"/>
          <p:cNvSpPr/>
          <p:nvPr/>
        </p:nvSpPr>
        <p:spPr>
          <a:xfrm>
            <a:off x="5541750" y="1676175"/>
            <a:ext cx="1706400" cy="969900"/>
          </a:xfrm>
          <a:prstGeom prst="ellipse">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lt1"/>
                </a:solidFill>
              </a:rPr>
              <a:t>Conservative Formulation</a:t>
            </a:r>
            <a:endParaRPr sz="1300">
              <a:solidFill>
                <a:schemeClr val="lt1"/>
              </a:solidFill>
            </a:endParaRPr>
          </a:p>
        </p:txBody>
      </p:sp>
      <p:sp>
        <p:nvSpPr>
          <p:cNvPr id="134" name="Google Shape;134;p22"/>
          <p:cNvSpPr/>
          <p:nvPr/>
        </p:nvSpPr>
        <p:spPr>
          <a:xfrm>
            <a:off x="6096300" y="3615750"/>
            <a:ext cx="2602425" cy="128175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For solutions containing discontinuities like shock waves, this formulation is easier to build numerical schemes with.</a:t>
            </a:r>
            <a:endParaRPr/>
          </a:p>
        </p:txBody>
      </p:sp>
      <p:sp>
        <p:nvSpPr>
          <p:cNvPr id="135" name="Google Shape;135;p22"/>
          <p:cNvSpPr/>
          <p:nvPr/>
        </p:nvSpPr>
        <p:spPr>
          <a:xfrm rot="8799686">
            <a:off x="7040576" y="2498896"/>
            <a:ext cx="352630" cy="1143418"/>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22"/>
          <p:cNvSpPr/>
          <p:nvPr/>
        </p:nvSpPr>
        <p:spPr>
          <a:xfrm rot="8799686">
            <a:off x="5827426" y="588346"/>
            <a:ext cx="352630" cy="1143418"/>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p:nvPr/>
        </p:nvSpPr>
        <p:spPr>
          <a:xfrm>
            <a:off x="3602250" y="227675"/>
            <a:ext cx="1939500" cy="969900"/>
          </a:xfrm>
          <a:prstGeom prst="roundRect">
            <a:avLst>
              <a:gd name="adj" fmla="val 16667"/>
            </a:avLst>
          </a:prstGeom>
          <a:solidFill>
            <a:srgbClr val="4A86E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Euler Equations</a:t>
            </a:r>
            <a:br>
              <a:rPr lang="en">
                <a:solidFill>
                  <a:schemeClr val="lt1"/>
                </a:solidFill>
              </a:rPr>
            </a:br>
            <a:r>
              <a:rPr lang="en">
                <a:solidFill>
                  <a:schemeClr val="lt1"/>
                </a:solidFill>
              </a:rPr>
              <a:t>(Nonlinear Hyperbolic system of conservation laws)</a:t>
            </a:r>
            <a:endParaRPr>
              <a:solidFill>
                <a:schemeClr val="lt1"/>
              </a:solidFill>
            </a:endParaRPr>
          </a:p>
        </p:txBody>
      </p:sp>
      <p:sp>
        <p:nvSpPr>
          <p:cNvPr id="142" name="Google Shape;142;p23"/>
          <p:cNvSpPr/>
          <p:nvPr/>
        </p:nvSpPr>
        <p:spPr>
          <a:xfrm>
            <a:off x="1895850" y="1676175"/>
            <a:ext cx="1706400" cy="969900"/>
          </a:xfrm>
          <a:prstGeom prst="ellipse">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lt1"/>
                </a:solidFill>
              </a:rPr>
              <a:t>Non Conservative Formulation</a:t>
            </a:r>
            <a:endParaRPr sz="1300">
              <a:solidFill>
                <a:schemeClr val="lt1"/>
              </a:solidFill>
            </a:endParaRPr>
          </a:p>
        </p:txBody>
      </p:sp>
      <p:sp>
        <p:nvSpPr>
          <p:cNvPr id="143" name="Google Shape;143;p23"/>
          <p:cNvSpPr/>
          <p:nvPr/>
        </p:nvSpPr>
        <p:spPr>
          <a:xfrm>
            <a:off x="5541750" y="1676175"/>
            <a:ext cx="1706400" cy="969900"/>
          </a:xfrm>
          <a:prstGeom prst="ellipse">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lt1"/>
                </a:solidFill>
              </a:rPr>
              <a:t>Conservative Formulation</a:t>
            </a:r>
            <a:endParaRPr sz="1300">
              <a:solidFill>
                <a:schemeClr val="lt1"/>
              </a:solidFill>
            </a:endParaRPr>
          </a:p>
        </p:txBody>
      </p:sp>
      <p:sp>
        <p:nvSpPr>
          <p:cNvPr id="144" name="Google Shape;144;p23"/>
          <p:cNvSpPr/>
          <p:nvPr/>
        </p:nvSpPr>
        <p:spPr>
          <a:xfrm>
            <a:off x="6096300" y="3615750"/>
            <a:ext cx="2602425" cy="128175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For solutions containing discontinuities like shock waves, this formulation is easier to build numerical schemes with.</a:t>
            </a:r>
            <a:endParaRPr/>
          </a:p>
        </p:txBody>
      </p:sp>
      <p:sp>
        <p:nvSpPr>
          <p:cNvPr id="145" name="Google Shape;145;p23"/>
          <p:cNvSpPr/>
          <p:nvPr/>
        </p:nvSpPr>
        <p:spPr>
          <a:xfrm rot="8799686">
            <a:off x="7040576" y="2498896"/>
            <a:ext cx="352630" cy="1143418"/>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23"/>
          <p:cNvSpPr/>
          <p:nvPr/>
        </p:nvSpPr>
        <p:spPr>
          <a:xfrm rot="8799686">
            <a:off x="5827426" y="588346"/>
            <a:ext cx="352630" cy="1143418"/>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23"/>
          <p:cNvSpPr/>
          <p:nvPr/>
        </p:nvSpPr>
        <p:spPr>
          <a:xfrm rot="-8700718">
            <a:off x="2954039" y="588375"/>
            <a:ext cx="352630" cy="1143345"/>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p:nvPr/>
        </p:nvSpPr>
        <p:spPr>
          <a:xfrm>
            <a:off x="3602250" y="227675"/>
            <a:ext cx="1939500" cy="969900"/>
          </a:xfrm>
          <a:prstGeom prst="roundRect">
            <a:avLst>
              <a:gd name="adj" fmla="val 16667"/>
            </a:avLst>
          </a:prstGeom>
          <a:solidFill>
            <a:srgbClr val="4A86E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Euler Equations</a:t>
            </a:r>
            <a:br>
              <a:rPr lang="en">
                <a:solidFill>
                  <a:schemeClr val="lt1"/>
                </a:solidFill>
              </a:rPr>
            </a:br>
            <a:r>
              <a:rPr lang="en">
                <a:solidFill>
                  <a:schemeClr val="lt1"/>
                </a:solidFill>
              </a:rPr>
              <a:t>(Nonlinear Hyperbolic system of conservation laws)</a:t>
            </a:r>
            <a:endParaRPr>
              <a:solidFill>
                <a:schemeClr val="lt1"/>
              </a:solidFill>
            </a:endParaRPr>
          </a:p>
        </p:txBody>
      </p:sp>
      <p:sp>
        <p:nvSpPr>
          <p:cNvPr id="153" name="Google Shape;153;p24"/>
          <p:cNvSpPr/>
          <p:nvPr/>
        </p:nvSpPr>
        <p:spPr>
          <a:xfrm>
            <a:off x="1895850" y="1676175"/>
            <a:ext cx="1706400" cy="969900"/>
          </a:xfrm>
          <a:prstGeom prst="ellipse">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lt1"/>
                </a:solidFill>
              </a:rPr>
              <a:t>Non Conservative Formulation</a:t>
            </a:r>
            <a:endParaRPr sz="1300">
              <a:solidFill>
                <a:schemeClr val="lt1"/>
              </a:solidFill>
            </a:endParaRPr>
          </a:p>
        </p:txBody>
      </p:sp>
      <p:sp>
        <p:nvSpPr>
          <p:cNvPr id="154" name="Google Shape;154;p24"/>
          <p:cNvSpPr/>
          <p:nvPr/>
        </p:nvSpPr>
        <p:spPr>
          <a:xfrm>
            <a:off x="5541750" y="1676175"/>
            <a:ext cx="1706400" cy="969900"/>
          </a:xfrm>
          <a:prstGeom prst="ellipse">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lt1"/>
                </a:solidFill>
              </a:rPr>
              <a:t>Conservative Formulation</a:t>
            </a:r>
            <a:endParaRPr sz="1300">
              <a:solidFill>
                <a:schemeClr val="lt1"/>
              </a:solidFill>
            </a:endParaRPr>
          </a:p>
        </p:txBody>
      </p:sp>
      <p:sp>
        <p:nvSpPr>
          <p:cNvPr id="155" name="Google Shape;155;p24"/>
          <p:cNvSpPr/>
          <p:nvPr/>
        </p:nvSpPr>
        <p:spPr>
          <a:xfrm>
            <a:off x="445300" y="3615750"/>
            <a:ext cx="2602425" cy="128175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For solutions containing discontinuities like shock waves, this formulation gives wrong results.</a:t>
            </a:r>
            <a:endParaRPr/>
          </a:p>
        </p:txBody>
      </p:sp>
      <p:sp>
        <p:nvSpPr>
          <p:cNvPr id="156" name="Google Shape;156;p24"/>
          <p:cNvSpPr/>
          <p:nvPr/>
        </p:nvSpPr>
        <p:spPr>
          <a:xfrm>
            <a:off x="6096300" y="3615750"/>
            <a:ext cx="2602425" cy="128175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For solutions containing discontinuities like shock waves, this formulation is easier to build numerical schemes with.</a:t>
            </a:r>
            <a:endParaRPr/>
          </a:p>
        </p:txBody>
      </p:sp>
      <p:sp>
        <p:nvSpPr>
          <p:cNvPr id="157" name="Google Shape;157;p24"/>
          <p:cNvSpPr/>
          <p:nvPr/>
        </p:nvSpPr>
        <p:spPr>
          <a:xfrm rot="-8700718">
            <a:off x="1740914" y="2498925"/>
            <a:ext cx="352630" cy="1143345"/>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 name="Google Shape;158;p24"/>
          <p:cNvSpPr/>
          <p:nvPr/>
        </p:nvSpPr>
        <p:spPr>
          <a:xfrm rot="8799686">
            <a:off x="7040576" y="2498896"/>
            <a:ext cx="352630" cy="1143418"/>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24"/>
          <p:cNvSpPr/>
          <p:nvPr/>
        </p:nvSpPr>
        <p:spPr>
          <a:xfrm rot="8799686">
            <a:off x="5827426" y="588346"/>
            <a:ext cx="352630" cy="1143418"/>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 name="Google Shape;160;p24"/>
          <p:cNvSpPr/>
          <p:nvPr/>
        </p:nvSpPr>
        <p:spPr>
          <a:xfrm rot="-8700718">
            <a:off x="2954039" y="588375"/>
            <a:ext cx="352630" cy="1143345"/>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p:nvPr/>
        </p:nvSpPr>
        <p:spPr>
          <a:xfrm>
            <a:off x="3602250" y="227675"/>
            <a:ext cx="1939500" cy="969900"/>
          </a:xfrm>
          <a:prstGeom prst="roundRect">
            <a:avLst>
              <a:gd name="adj" fmla="val 16667"/>
            </a:avLst>
          </a:prstGeom>
          <a:solidFill>
            <a:srgbClr val="4A86E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Euler Equations</a:t>
            </a:r>
            <a:br>
              <a:rPr lang="en">
                <a:solidFill>
                  <a:schemeClr val="lt1"/>
                </a:solidFill>
              </a:rPr>
            </a:br>
            <a:r>
              <a:rPr lang="en">
                <a:solidFill>
                  <a:schemeClr val="lt1"/>
                </a:solidFill>
              </a:rPr>
              <a:t>(Nonlinear Hyperbolic system of conservation laws)</a:t>
            </a:r>
            <a:endParaRPr>
              <a:solidFill>
                <a:schemeClr val="lt1"/>
              </a:solidFill>
            </a:endParaRPr>
          </a:p>
        </p:txBody>
      </p:sp>
      <p:sp>
        <p:nvSpPr>
          <p:cNvPr id="166" name="Google Shape;166;p25"/>
          <p:cNvSpPr/>
          <p:nvPr/>
        </p:nvSpPr>
        <p:spPr>
          <a:xfrm>
            <a:off x="1895850" y="1676175"/>
            <a:ext cx="1706400" cy="969900"/>
          </a:xfrm>
          <a:prstGeom prst="ellipse">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lt1"/>
                </a:solidFill>
              </a:rPr>
              <a:t>Non Conservative Formulation</a:t>
            </a:r>
            <a:endParaRPr sz="1300">
              <a:solidFill>
                <a:schemeClr val="lt1"/>
              </a:solidFill>
            </a:endParaRPr>
          </a:p>
        </p:txBody>
      </p:sp>
      <p:sp>
        <p:nvSpPr>
          <p:cNvPr id="167" name="Google Shape;167;p25"/>
          <p:cNvSpPr/>
          <p:nvPr/>
        </p:nvSpPr>
        <p:spPr>
          <a:xfrm>
            <a:off x="5541750" y="1676175"/>
            <a:ext cx="1706400" cy="969900"/>
          </a:xfrm>
          <a:prstGeom prst="ellipse">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lt1"/>
                </a:solidFill>
              </a:rPr>
              <a:t>Conservative Formulation</a:t>
            </a:r>
            <a:endParaRPr sz="1300">
              <a:solidFill>
                <a:schemeClr val="lt1"/>
              </a:solidFill>
            </a:endParaRPr>
          </a:p>
        </p:txBody>
      </p:sp>
      <p:sp>
        <p:nvSpPr>
          <p:cNvPr id="168" name="Google Shape;168;p25"/>
          <p:cNvSpPr/>
          <p:nvPr/>
        </p:nvSpPr>
        <p:spPr>
          <a:xfrm>
            <a:off x="445300" y="3615750"/>
            <a:ext cx="2602425" cy="128175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For solutions containing discontinuities like shock waves, this formulation gives wrong results.</a:t>
            </a:r>
            <a:endParaRPr/>
          </a:p>
        </p:txBody>
      </p:sp>
      <p:sp>
        <p:nvSpPr>
          <p:cNvPr id="169" name="Google Shape;169;p25"/>
          <p:cNvSpPr/>
          <p:nvPr/>
        </p:nvSpPr>
        <p:spPr>
          <a:xfrm>
            <a:off x="3270800" y="3615750"/>
            <a:ext cx="2602425" cy="128175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For smooth solutions, both formulations are equivalent.</a:t>
            </a:r>
            <a:endParaRPr/>
          </a:p>
        </p:txBody>
      </p:sp>
      <p:sp>
        <p:nvSpPr>
          <p:cNvPr id="170" name="Google Shape;170;p25"/>
          <p:cNvSpPr/>
          <p:nvPr/>
        </p:nvSpPr>
        <p:spPr>
          <a:xfrm>
            <a:off x="6096300" y="3615750"/>
            <a:ext cx="2602425" cy="128175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For solutions containing discontinuities like shock waves, this formulation is easier to build numerical schemes with.</a:t>
            </a:r>
            <a:endParaRPr/>
          </a:p>
        </p:txBody>
      </p:sp>
      <p:sp>
        <p:nvSpPr>
          <p:cNvPr id="171" name="Google Shape;171;p25"/>
          <p:cNvSpPr/>
          <p:nvPr/>
        </p:nvSpPr>
        <p:spPr>
          <a:xfrm rot="-8700718">
            <a:off x="1740914" y="2498925"/>
            <a:ext cx="352630" cy="1143345"/>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2" name="Google Shape;172;p25"/>
          <p:cNvSpPr/>
          <p:nvPr/>
        </p:nvSpPr>
        <p:spPr>
          <a:xfrm rot="8799686">
            <a:off x="7040576" y="2498896"/>
            <a:ext cx="352630" cy="1143418"/>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25"/>
          <p:cNvSpPr/>
          <p:nvPr/>
        </p:nvSpPr>
        <p:spPr>
          <a:xfrm rot="8799686">
            <a:off x="5827426" y="588346"/>
            <a:ext cx="352630" cy="1143418"/>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5"/>
          <p:cNvSpPr/>
          <p:nvPr/>
        </p:nvSpPr>
        <p:spPr>
          <a:xfrm rot="-8700718">
            <a:off x="2954039" y="588375"/>
            <a:ext cx="352630" cy="1143345"/>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25"/>
          <p:cNvSpPr/>
          <p:nvPr/>
        </p:nvSpPr>
        <p:spPr>
          <a:xfrm rot="-10797123">
            <a:off x="4392750" y="1283024"/>
            <a:ext cx="358500" cy="2062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311700" y="174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Hyperbolic PDEs are very sensitive to initial conditions</a:t>
            </a:r>
            <a:endParaRPr/>
          </a:p>
        </p:txBody>
      </p:sp>
      <p:sp>
        <p:nvSpPr>
          <p:cNvPr id="181" name="Google Shape;181;p26"/>
          <p:cNvSpPr txBox="1">
            <a:spLocks noGrp="1"/>
          </p:cNvSpPr>
          <p:nvPr>
            <p:ph type="body" idx="1"/>
          </p:nvPr>
        </p:nvSpPr>
        <p:spPr>
          <a:xfrm>
            <a:off x="311700" y="747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demonstrated by the Inviscid burger’s equation which is a first order nonlinear PDE.</a:t>
            </a:r>
            <a:endParaRPr/>
          </a:p>
          <a:p>
            <a:pPr marL="0" lvl="0" indent="0" algn="l" rtl="0">
              <a:spcBef>
                <a:spcPts val="1200"/>
              </a:spcBef>
              <a:spcAft>
                <a:spcPts val="0"/>
              </a:spcAft>
              <a:buNone/>
            </a:pPr>
            <a:r>
              <a:rPr lang="en"/>
              <a:t>Numerical solutions for such an equation are very sensitive to initial conditions and have a tendency to develop discontinuities even with perfectly smooth initial conditions (like a sine wave).</a:t>
            </a:r>
            <a:endParaRPr/>
          </a:p>
          <a:p>
            <a:pPr marL="0" lvl="0" indent="0" algn="l" rtl="0">
              <a:spcBef>
                <a:spcPts val="1200"/>
              </a:spcBef>
              <a:spcAft>
                <a:spcPts val="1200"/>
              </a:spcAft>
              <a:buNone/>
            </a:pPr>
            <a:endParaRPr/>
          </a:p>
        </p:txBody>
      </p:sp>
      <p:pic>
        <p:nvPicPr>
          <p:cNvPr id="182" name="Google Shape;182;p26"/>
          <p:cNvPicPr preferRelativeResize="0"/>
          <p:nvPr/>
        </p:nvPicPr>
        <p:blipFill>
          <a:blip r:embed="rId3">
            <a:alphaModFix/>
          </a:blip>
          <a:stretch>
            <a:fillRect/>
          </a:stretch>
        </p:blipFill>
        <p:spPr>
          <a:xfrm>
            <a:off x="692500" y="2768150"/>
            <a:ext cx="1679525" cy="674175"/>
          </a:xfrm>
          <a:prstGeom prst="rect">
            <a:avLst/>
          </a:prstGeom>
          <a:noFill/>
          <a:ln>
            <a:noFill/>
          </a:ln>
          <a:effectLst>
            <a:outerShdw blurRad="57150" dist="19050" dir="5400000" algn="bl" rotWithShape="0">
              <a:srgbClr val="000000">
                <a:alpha val="50000"/>
              </a:srgbClr>
            </a:outerShdw>
          </a:effectLst>
        </p:spPr>
      </p:pic>
      <p:pic>
        <p:nvPicPr>
          <p:cNvPr id="183" name="Google Shape;183;p26"/>
          <p:cNvPicPr preferRelativeResize="0"/>
          <p:nvPr/>
        </p:nvPicPr>
        <p:blipFill>
          <a:blip r:embed="rId4">
            <a:alphaModFix/>
          </a:blip>
          <a:stretch>
            <a:fillRect/>
          </a:stretch>
        </p:blipFill>
        <p:spPr>
          <a:xfrm>
            <a:off x="2909150" y="2768150"/>
            <a:ext cx="5923150" cy="2072642"/>
          </a:xfrm>
          <a:prstGeom prst="rect">
            <a:avLst/>
          </a:prstGeom>
          <a:noFill/>
          <a:ln>
            <a:noFill/>
          </a:ln>
        </p:spPr>
      </p:pic>
      <p:pic>
        <p:nvPicPr>
          <p:cNvPr id="184" name="Google Shape;184;p26"/>
          <p:cNvPicPr preferRelativeResize="0"/>
          <p:nvPr/>
        </p:nvPicPr>
        <p:blipFill>
          <a:blip r:embed="rId5">
            <a:alphaModFix/>
          </a:blip>
          <a:stretch>
            <a:fillRect/>
          </a:stretch>
        </p:blipFill>
        <p:spPr>
          <a:xfrm>
            <a:off x="692500" y="3727225"/>
            <a:ext cx="1679525" cy="634487"/>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311700" y="162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Semi-discrete central upwind scheme (CU Scheme)</a:t>
            </a:r>
            <a:endParaRPr/>
          </a:p>
        </p:txBody>
      </p:sp>
      <p:sp>
        <p:nvSpPr>
          <p:cNvPr id="190" name="Google Shape;190;p27"/>
          <p:cNvSpPr txBox="1">
            <a:spLocks noGrp="1"/>
          </p:cNvSpPr>
          <p:nvPr>
            <p:ph type="body" idx="1"/>
          </p:nvPr>
        </p:nvSpPr>
        <p:spPr>
          <a:xfrm>
            <a:off x="311700" y="7353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CU Scheme is a well established finite volume scheme which is used to find numerical solutions for the Euler Equations of Gas Dynamics.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311700" y="162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Semi-discrete central upwind scheme (CU Scheme)</a:t>
            </a:r>
            <a:endParaRPr/>
          </a:p>
        </p:txBody>
      </p:sp>
      <p:sp>
        <p:nvSpPr>
          <p:cNvPr id="196" name="Google Shape;196;p28"/>
          <p:cNvSpPr txBox="1">
            <a:spLocks noGrp="1"/>
          </p:cNvSpPr>
          <p:nvPr>
            <p:ph type="body" idx="1"/>
          </p:nvPr>
        </p:nvSpPr>
        <p:spPr>
          <a:xfrm>
            <a:off x="311700" y="7353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CU Scheme is a well established finite volume scheme which is used to find numerical solutions for the Euler Equations of Gas Dynamics.</a:t>
            </a:r>
            <a:endParaRPr/>
          </a:p>
        </p:txBody>
      </p:sp>
      <p:pic>
        <p:nvPicPr>
          <p:cNvPr id="197" name="Google Shape;197;p28"/>
          <p:cNvPicPr preferRelativeResize="0"/>
          <p:nvPr/>
        </p:nvPicPr>
        <p:blipFill>
          <a:blip r:embed="rId3">
            <a:alphaModFix/>
          </a:blip>
          <a:stretch>
            <a:fillRect/>
          </a:stretch>
        </p:blipFill>
        <p:spPr>
          <a:xfrm>
            <a:off x="748325" y="0"/>
            <a:ext cx="2000825" cy="29916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311700" y="162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Semi-discrete central upwind scheme (CU Scheme)</a:t>
            </a:r>
            <a:endParaRPr/>
          </a:p>
        </p:txBody>
      </p:sp>
      <p:sp>
        <p:nvSpPr>
          <p:cNvPr id="203" name="Google Shape;203;p29"/>
          <p:cNvSpPr txBox="1">
            <a:spLocks noGrp="1"/>
          </p:cNvSpPr>
          <p:nvPr>
            <p:ph type="body" idx="1"/>
          </p:nvPr>
        </p:nvSpPr>
        <p:spPr>
          <a:xfrm>
            <a:off x="311700" y="7353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CU Scheme is a well established finite volume scheme which is used to find numerical solutions for the Euler Equations of Gas Dynamics.</a:t>
            </a:r>
            <a:endParaRPr/>
          </a:p>
        </p:txBody>
      </p:sp>
      <p:pic>
        <p:nvPicPr>
          <p:cNvPr id="204" name="Google Shape;204;p29"/>
          <p:cNvPicPr preferRelativeResize="0"/>
          <p:nvPr/>
        </p:nvPicPr>
        <p:blipFill>
          <a:blip r:embed="rId3">
            <a:alphaModFix/>
          </a:blip>
          <a:stretch>
            <a:fillRect/>
          </a:stretch>
        </p:blipFill>
        <p:spPr>
          <a:xfrm>
            <a:off x="748325" y="0"/>
            <a:ext cx="2000825" cy="2991625"/>
          </a:xfrm>
          <a:prstGeom prst="rect">
            <a:avLst/>
          </a:prstGeom>
          <a:noFill/>
          <a:ln>
            <a:noFill/>
          </a:ln>
          <a:effectLst>
            <a:outerShdw blurRad="57150" dist="19050" dir="5400000" algn="bl" rotWithShape="0">
              <a:srgbClr val="000000">
                <a:alpha val="50000"/>
              </a:srgbClr>
            </a:outerShdw>
          </a:effectLst>
        </p:spPr>
      </p:pic>
      <p:pic>
        <p:nvPicPr>
          <p:cNvPr id="205" name="Google Shape;205;p29"/>
          <p:cNvPicPr preferRelativeResize="0"/>
          <p:nvPr/>
        </p:nvPicPr>
        <p:blipFill>
          <a:blip r:embed="rId4">
            <a:alphaModFix/>
          </a:blip>
          <a:stretch>
            <a:fillRect/>
          </a:stretch>
        </p:blipFill>
        <p:spPr>
          <a:xfrm>
            <a:off x="3420550" y="1687425"/>
            <a:ext cx="3779075" cy="18786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311700" y="150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Calculating the CU Numerical Flux</a:t>
            </a:r>
            <a:endParaRPr/>
          </a:p>
        </p:txBody>
      </p:sp>
      <p:pic>
        <p:nvPicPr>
          <p:cNvPr id="211" name="Google Shape;211;p30"/>
          <p:cNvPicPr preferRelativeResize="0"/>
          <p:nvPr/>
        </p:nvPicPr>
        <p:blipFill>
          <a:blip r:embed="rId3">
            <a:alphaModFix/>
          </a:blip>
          <a:stretch>
            <a:fillRect/>
          </a:stretch>
        </p:blipFill>
        <p:spPr>
          <a:xfrm>
            <a:off x="1487278" y="951400"/>
            <a:ext cx="6169442" cy="8331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311700" y="150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Calculating the CU Numerical Flux</a:t>
            </a:r>
            <a:endParaRPr/>
          </a:p>
        </p:txBody>
      </p:sp>
      <p:pic>
        <p:nvPicPr>
          <p:cNvPr id="217" name="Google Shape;217;p31"/>
          <p:cNvPicPr preferRelativeResize="0"/>
          <p:nvPr/>
        </p:nvPicPr>
        <p:blipFill>
          <a:blip r:embed="rId3">
            <a:alphaModFix/>
          </a:blip>
          <a:stretch>
            <a:fillRect/>
          </a:stretch>
        </p:blipFill>
        <p:spPr>
          <a:xfrm>
            <a:off x="2081200" y="2290088"/>
            <a:ext cx="4981575" cy="1295400"/>
          </a:xfrm>
          <a:prstGeom prst="rect">
            <a:avLst/>
          </a:prstGeom>
          <a:noFill/>
          <a:ln>
            <a:noFill/>
          </a:ln>
          <a:effectLst>
            <a:outerShdw blurRad="57150" dist="19050" dir="5400000" algn="bl" rotWithShape="0">
              <a:srgbClr val="000000">
                <a:alpha val="50000"/>
              </a:srgbClr>
            </a:outerShdw>
          </a:effectLst>
        </p:spPr>
      </p:pic>
      <p:pic>
        <p:nvPicPr>
          <p:cNvPr id="218" name="Google Shape;218;p31"/>
          <p:cNvPicPr preferRelativeResize="0"/>
          <p:nvPr/>
        </p:nvPicPr>
        <p:blipFill>
          <a:blip r:embed="rId4">
            <a:alphaModFix/>
          </a:blip>
          <a:stretch>
            <a:fillRect/>
          </a:stretch>
        </p:blipFill>
        <p:spPr>
          <a:xfrm>
            <a:off x="1487278" y="951400"/>
            <a:ext cx="6169442" cy="8331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Euler Equations of Gas Dynamics</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Govern the dynamics of a compressible material.</a:t>
            </a:r>
            <a:endParaRPr/>
          </a:p>
          <a:p>
            <a:pPr marL="457200" lvl="0" indent="-342900" algn="l" rtl="0">
              <a:spcBef>
                <a:spcPts val="0"/>
              </a:spcBef>
              <a:spcAft>
                <a:spcPts val="0"/>
              </a:spcAft>
              <a:buSzPts val="1800"/>
              <a:buChar char="●"/>
            </a:pPr>
            <a:r>
              <a:rPr lang="en"/>
              <a:t>It is a system of nonlinear hyperbolic PDEs.</a:t>
            </a:r>
            <a:endParaRPr/>
          </a:p>
          <a:p>
            <a:pPr marL="457200" lvl="0" indent="-342900" algn="l" rtl="0">
              <a:spcBef>
                <a:spcPts val="0"/>
              </a:spcBef>
              <a:spcAft>
                <a:spcPts val="0"/>
              </a:spcAft>
              <a:buSzPts val="1800"/>
              <a:buChar char="●"/>
            </a:pPr>
            <a:r>
              <a:rPr lang="en"/>
              <a:t>Numerical solutions for this system finds useful applications in the fields of Aerospace engineering and Computational Fluid Dynamics.</a:t>
            </a:r>
            <a:endParaRPr/>
          </a:p>
        </p:txBody>
      </p:sp>
      <p:pic>
        <p:nvPicPr>
          <p:cNvPr id="67" name="Google Shape;67;p14"/>
          <p:cNvPicPr preferRelativeResize="0"/>
          <p:nvPr/>
        </p:nvPicPr>
        <p:blipFill>
          <a:blip r:embed="rId3">
            <a:alphaModFix/>
          </a:blip>
          <a:stretch>
            <a:fillRect/>
          </a:stretch>
        </p:blipFill>
        <p:spPr>
          <a:xfrm>
            <a:off x="753625" y="2767200"/>
            <a:ext cx="3759975" cy="1818750"/>
          </a:xfrm>
          <a:prstGeom prst="rect">
            <a:avLst/>
          </a:prstGeom>
          <a:noFill/>
          <a:ln>
            <a:noFill/>
          </a:ln>
          <a:effectLst>
            <a:outerShdw blurRad="57150" dist="19050" dir="5400000" algn="bl" rotWithShape="0">
              <a:srgbClr val="000000">
                <a:alpha val="50000"/>
              </a:srgbClr>
            </a:outerShdw>
          </a:effectLst>
        </p:spPr>
      </p:pic>
      <p:pic>
        <p:nvPicPr>
          <p:cNvPr id="68" name="Google Shape;68;p14"/>
          <p:cNvPicPr preferRelativeResize="0"/>
          <p:nvPr/>
        </p:nvPicPr>
        <p:blipFill>
          <a:blip r:embed="rId4">
            <a:alphaModFix/>
          </a:blip>
          <a:stretch>
            <a:fillRect/>
          </a:stretch>
        </p:blipFill>
        <p:spPr>
          <a:xfrm>
            <a:off x="5480452" y="3161525"/>
            <a:ext cx="2089575" cy="7993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311700" y="150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Calculating the CU Numerical Flux</a:t>
            </a:r>
            <a:endParaRPr/>
          </a:p>
        </p:txBody>
      </p:sp>
      <p:pic>
        <p:nvPicPr>
          <p:cNvPr id="224" name="Google Shape;224;p32"/>
          <p:cNvPicPr preferRelativeResize="0"/>
          <p:nvPr/>
        </p:nvPicPr>
        <p:blipFill>
          <a:blip r:embed="rId3">
            <a:alphaModFix/>
          </a:blip>
          <a:stretch>
            <a:fillRect/>
          </a:stretch>
        </p:blipFill>
        <p:spPr>
          <a:xfrm>
            <a:off x="2081200" y="2290088"/>
            <a:ext cx="4981575" cy="1295400"/>
          </a:xfrm>
          <a:prstGeom prst="rect">
            <a:avLst/>
          </a:prstGeom>
          <a:noFill/>
          <a:ln>
            <a:noFill/>
          </a:ln>
          <a:effectLst>
            <a:outerShdw blurRad="57150" dist="19050" dir="5400000" algn="bl" rotWithShape="0">
              <a:srgbClr val="000000">
                <a:alpha val="50000"/>
              </a:srgbClr>
            </a:outerShdw>
          </a:effectLst>
        </p:spPr>
      </p:pic>
      <p:pic>
        <p:nvPicPr>
          <p:cNvPr id="225" name="Google Shape;225;p32"/>
          <p:cNvPicPr preferRelativeResize="0"/>
          <p:nvPr/>
        </p:nvPicPr>
        <p:blipFill>
          <a:blip r:embed="rId4">
            <a:alphaModFix/>
          </a:blip>
          <a:stretch>
            <a:fillRect/>
          </a:stretch>
        </p:blipFill>
        <p:spPr>
          <a:xfrm>
            <a:off x="2657450" y="3943675"/>
            <a:ext cx="3829050" cy="914400"/>
          </a:xfrm>
          <a:prstGeom prst="rect">
            <a:avLst/>
          </a:prstGeom>
          <a:noFill/>
          <a:ln>
            <a:noFill/>
          </a:ln>
          <a:effectLst>
            <a:outerShdw blurRad="57150" dist="19050" dir="5400000" algn="bl" rotWithShape="0">
              <a:srgbClr val="000000">
                <a:alpha val="50000"/>
              </a:srgbClr>
            </a:outerShdw>
          </a:effectLst>
        </p:spPr>
      </p:pic>
      <p:pic>
        <p:nvPicPr>
          <p:cNvPr id="226" name="Google Shape;226;p32"/>
          <p:cNvPicPr preferRelativeResize="0"/>
          <p:nvPr/>
        </p:nvPicPr>
        <p:blipFill>
          <a:blip r:embed="rId5">
            <a:alphaModFix/>
          </a:blip>
          <a:stretch>
            <a:fillRect/>
          </a:stretch>
        </p:blipFill>
        <p:spPr>
          <a:xfrm>
            <a:off x="1487278" y="951400"/>
            <a:ext cx="6169442" cy="8331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311700" y="150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Calculating the CU Numerical Flux</a:t>
            </a:r>
            <a:endParaRPr/>
          </a:p>
        </p:txBody>
      </p:sp>
      <p:pic>
        <p:nvPicPr>
          <p:cNvPr id="232" name="Google Shape;232;p33"/>
          <p:cNvPicPr preferRelativeResize="0"/>
          <p:nvPr/>
        </p:nvPicPr>
        <p:blipFill>
          <a:blip r:embed="rId3">
            <a:alphaModFix/>
          </a:blip>
          <a:stretch>
            <a:fillRect/>
          </a:stretch>
        </p:blipFill>
        <p:spPr>
          <a:xfrm>
            <a:off x="2481250" y="1012713"/>
            <a:ext cx="4181475" cy="10953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311700" y="150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Calculating the CU Numerical Flux</a:t>
            </a:r>
            <a:endParaRPr/>
          </a:p>
        </p:txBody>
      </p:sp>
      <p:pic>
        <p:nvPicPr>
          <p:cNvPr id="238" name="Google Shape;238;p34"/>
          <p:cNvPicPr preferRelativeResize="0"/>
          <p:nvPr/>
        </p:nvPicPr>
        <p:blipFill>
          <a:blip r:embed="rId3">
            <a:alphaModFix/>
          </a:blip>
          <a:stretch>
            <a:fillRect/>
          </a:stretch>
        </p:blipFill>
        <p:spPr>
          <a:xfrm>
            <a:off x="2366950" y="2571750"/>
            <a:ext cx="4410075" cy="1381125"/>
          </a:xfrm>
          <a:prstGeom prst="rect">
            <a:avLst/>
          </a:prstGeom>
          <a:noFill/>
          <a:ln>
            <a:noFill/>
          </a:ln>
          <a:effectLst>
            <a:outerShdw blurRad="57150" dist="19050" dir="5400000" algn="bl" rotWithShape="0">
              <a:srgbClr val="000000">
                <a:alpha val="50000"/>
              </a:srgbClr>
            </a:outerShdw>
          </a:effectLst>
        </p:spPr>
      </p:pic>
      <p:pic>
        <p:nvPicPr>
          <p:cNvPr id="239" name="Google Shape;239;p34"/>
          <p:cNvPicPr preferRelativeResize="0"/>
          <p:nvPr/>
        </p:nvPicPr>
        <p:blipFill>
          <a:blip r:embed="rId4">
            <a:alphaModFix/>
          </a:blip>
          <a:stretch>
            <a:fillRect/>
          </a:stretch>
        </p:blipFill>
        <p:spPr>
          <a:xfrm>
            <a:off x="2481250" y="1012713"/>
            <a:ext cx="4181475" cy="10953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311700" y="248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Discretization and CFL Conditions</a:t>
            </a:r>
            <a:endParaRPr/>
          </a:p>
        </p:txBody>
      </p:sp>
      <p:sp>
        <p:nvSpPr>
          <p:cNvPr id="245" name="Google Shape;24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order to discretize the LHS for the Finite volume scheme, we can use the Euler’s Forward Differences.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311700" y="248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Discretization and CFL Conditions</a:t>
            </a:r>
            <a:endParaRPr/>
          </a:p>
        </p:txBody>
      </p:sp>
      <p:sp>
        <p:nvSpPr>
          <p:cNvPr id="251" name="Google Shape;25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order to discretize the LHS for the Finite volume scheme, we can use the Euler’s Forward Differences. </a:t>
            </a:r>
            <a:endParaRPr/>
          </a:p>
          <a:p>
            <a:pPr marL="457200" lvl="0" indent="-342900" algn="l" rtl="0">
              <a:spcBef>
                <a:spcPts val="0"/>
              </a:spcBef>
              <a:spcAft>
                <a:spcPts val="0"/>
              </a:spcAft>
              <a:buSzPts val="1800"/>
              <a:buChar char="●"/>
            </a:pPr>
            <a:r>
              <a:rPr lang="en"/>
              <a:t>But for more accuracy we have used the Three Stage Strong Stability Preserving Runge Kutta Time Discretization.</a:t>
            </a:r>
            <a:endParaRPr/>
          </a:p>
        </p:txBody>
      </p:sp>
      <p:pic>
        <p:nvPicPr>
          <p:cNvPr id="252" name="Google Shape;252;p36"/>
          <p:cNvPicPr preferRelativeResize="0"/>
          <p:nvPr/>
        </p:nvPicPr>
        <p:blipFill>
          <a:blip r:embed="rId3">
            <a:alphaModFix/>
          </a:blip>
          <a:stretch>
            <a:fillRect/>
          </a:stretch>
        </p:blipFill>
        <p:spPr>
          <a:xfrm>
            <a:off x="872663" y="3130613"/>
            <a:ext cx="3200400" cy="1438275"/>
          </a:xfrm>
          <a:prstGeom prst="rect">
            <a:avLst/>
          </a:prstGeom>
          <a:noFill/>
          <a:ln>
            <a:noFill/>
          </a:ln>
          <a:effectLst>
            <a:outerShdw blurRad="57150" dist="19050" dir="5400000" algn="bl" rotWithShape="0">
              <a:srgbClr val="000000">
                <a:alpha val="50000"/>
              </a:srgbClr>
            </a:outerShdw>
          </a:effectLst>
        </p:spPr>
      </p:pic>
      <p:pic>
        <p:nvPicPr>
          <p:cNvPr id="253" name="Google Shape;253;p36"/>
          <p:cNvPicPr preferRelativeResize="0"/>
          <p:nvPr/>
        </p:nvPicPr>
        <p:blipFill>
          <a:blip r:embed="rId4">
            <a:alphaModFix/>
          </a:blip>
          <a:stretch>
            <a:fillRect/>
          </a:stretch>
        </p:blipFill>
        <p:spPr>
          <a:xfrm>
            <a:off x="4571988" y="3478275"/>
            <a:ext cx="4257675" cy="7429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title"/>
          </p:nvPr>
        </p:nvSpPr>
        <p:spPr>
          <a:xfrm>
            <a:off x="311700" y="248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Courant-Friedrichs-Lewy Stability Conditions</a:t>
            </a:r>
            <a:endParaRPr/>
          </a:p>
        </p:txBody>
      </p:sp>
      <p:sp>
        <p:nvSpPr>
          <p:cNvPr id="259" name="Google Shape;259;p37"/>
          <p:cNvSpPr txBox="1">
            <a:spLocks noGrp="1"/>
          </p:cNvSpPr>
          <p:nvPr>
            <p:ph type="body" idx="1"/>
          </p:nvPr>
        </p:nvSpPr>
        <p:spPr>
          <a:xfrm>
            <a:off x="311700" y="1177025"/>
            <a:ext cx="8520600" cy="939900"/>
          </a:xfrm>
          <a:prstGeom prst="rect">
            <a:avLst/>
          </a:prstGeom>
        </p:spPr>
        <p:txBody>
          <a:bodyPr spcFirstLastPara="1" wrap="square" lIns="91425" tIns="91425" rIns="91425" bIns="91425" anchor="t" anchorCtr="0">
            <a:noAutofit/>
          </a:bodyPr>
          <a:lstStyle/>
          <a:p>
            <a:pPr marL="457200" lvl="0" indent="-340360" algn="l" rtl="0">
              <a:lnSpc>
                <a:spcPct val="105000"/>
              </a:lnSpc>
              <a:spcBef>
                <a:spcPts val="0"/>
              </a:spcBef>
              <a:spcAft>
                <a:spcPts val="0"/>
              </a:spcAft>
              <a:buSzPts val="1760"/>
              <a:buChar char="●"/>
            </a:pPr>
            <a:r>
              <a:rPr lang="en" sz="1760"/>
              <a:t>Since we are dealing with a dynamic system where information is travelling at a finite speed, there is a bound on the time steps based on the cell sizes.</a:t>
            </a:r>
            <a:endParaRPr sz="1760"/>
          </a:p>
          <a:p>
            <a:pPr marL="0" lvl="0" indent="0" algn="l" rtl="0">
              <a:lnSpc>
                <a:spcPct val="105000"/>
              </a:lnSpc>
              <a:spcBef>
                <a:spcPts val="1200"/>
              </a:spcBef>
              <a:spcAft>
                <a:spcPts val="1200"/>
              </a:spcAft>
              <a:buSzPts val="770"/>
              <a:buNone/>
            </a:pPr>
            <a:endParaRPr sz="176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311700" y="248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Courant-Friedrichs-Lewy Stability Conditions</a:t>
            </a:r>
            <a:endParaRPr/>
          </a:p>
        </p:txBody>
      </p:sp>
      <p:sp>
        <p:nvSpPr>
          <p:cNvPr id="265" name="Google Shape;265;p38"/>
          <p:cNvSpPr txBox="1">
            <a:spLocks noGrp="1"/>
          </p:cNvSpPr>
          <p:nvPr>
            <p:ph type="body" idx="1"/>
          </p:nvPr>
        </p:nvSpPr>
        <p:spPr>
          <a:xfrm>
            <a:off x="311700" y="1177025"/>
            <a:ext cx="8520600" cy="939900"/>
          </a:xfrm>
          <a:prstGeom prst="rect">
            <a:avLst/>
          </a:prstGeom>
        </p:spPr>
        <p:txBody>
          <a:bodyPr spcFirstLastPara="1" wrap="square" lIns="91425" tIns="91425" rIns="91425" bIns="91425" anchor="t" anchorCtr="0">
            <a:noAutofit/>
          </a:bodyPr>
          <a:lstStyle/>
          <a:p>
            <a:pPr marL="457200" lvl="0" indent="-340360" algn="l" rtl="0">
              <a:lnSpc>
                <a:spcPct val="105000"/>
              </a:lnSpc>
              <a:spcBef>
                <a:spcPts val="0"/>
              </a:spcBef>
              <a:spcAft>
                <a:spcPts val="0"/>
              </a:spcAft>
              <a:buSzPts val="1760"/>
              <a:buChar char="●"/>
            </a:pPr>
            <a:r>
              <a:rPr lang="en" sz="1760"/>
              <a:t>Since we are dealing with a dynamic system where information is travelling at a finite speed, there is a bound on the time steps based on the cell sizes.</a:t>
            </a:r>
            <a:endParaRPr sz="1760"/>
          </a:p>
          <a:p>
            <a:pPr marL="0" lvl="0" indent="0" algn="l" rtl="0">
              <a:lnSpc>
                <a:spcPct val="105000"/>
              </a:lnSpc>
              <a:spcBef>
                <a:spcPts val="1200"/>
              </a:spcBef>
              <a:spcAft>
                <a:spcPts val="1200"/>
              </a:spcAft>
              <a:buSzPts val="770"/>
              <a:buNone/>
            </a:pPr>
            <a:endParaRPr sz="1760"/>
          </a:p>
        </p:txBody>
      </p:sp>
      <p:pic>
        <p:nvPicPr>
          <p:cNvPr id="266" name="Google Shape;266;p38"/>
          <p:cNvPicPr preferRelativeResize="0"/>
          <p:nvPr/>
        </p:nvPicPr>
        <p:blipFill>
          <a:blip r:embed="rId3">
            <a:alphaModFix/>
          </a:blip>
          <a:stretch>
            <a:fillRect/>
          </a:stretch>
        </p:blipFill>
        <p:spPr>
          <a:xfrm>
            <a:off x="3308413" y="2192788"/>
            <a:ext cx="2062162" cy="93983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311700" y="248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Courant-Friedrichs-Lewy Stability Conditions</a:t>
            </a:r>
            <a:endParaRPr/>
          </a:p>
        </p:txBody>
      </p:sp>
      <p:sp>
        <p:nvSpPr>
          <p:cNvPr id="272" name="Google Shape;272;p39"/>
          <p:cNvSpPr txBox="1">
            <a:spLocks noGrp="1"/>
          </p:cNvSpPr>
          <p:nvPr>
            <p:ph type="body" idx="1"/>
          </p:nvPr>
        </p:nvSpPr>
        <p:spPr>
          <a:xfrm>
            <a:off x="311700" y="1177025"/>
            <a:ext cx="8520600" cy="939900"/>
          </a:xfrm>
          <a:prstGeom prst="rect">
            <a:avLst/>
          </a:prstGeom>
        </p:spPr>
        <p:txBody>
          <a:bodyPr spcFirstLastPara="1" wrap="square" lIns="91425" tIns="91425" rIns="91425" bIns="91425" anchor="t" anchorCtr="0">
            <a:noAutofit/>
          </a:bodyPr>
          <a:lstStyle/>
          <a:p>
            <a:pPr marL="457200" lvl="0" indent="-340360" algn="l" rtl="0">
              <a:lnSpc>
                <a:spcPct val="105000"/>
              </a:lnSpc>
              <a:spcBef>
                <a:spcPts val="0"/>
              </a:spcBef>
              <a:spcAft>
                <a:spcPts val="0"/>
              </a:spcAft>
              <a:buSzPts val="1760"/>
              <a:buChar char="●"/>
            </a:pPr>
            <a:r>
              <a:rPr lang="en" sz="1760"/>
              <a:t>Since we are dealing with a dynamic system where information is travelling at a finite speed, there is a bound on the time steps based on the cell sizes.</a:t>
            </a:r>
            <a:endParaRPr sz="1760"/>
          </a:p>
          <a:p>
            <a:pPr marL="0" lvl="0" indent="0" algn="l" rtl="0">
              <a:lnSpc>
                <a:spcPct val="105000"/>
              </a:lnSpc>
              <a:spcBef>
                <a:spcPts val="1200"/>
              </a:spcBef>
              <a:spcAft>
                <a:spcPts val="1200"/>
              </a:spcAft>
              <a:buSzPts val="770"/>
              <a:buNone/>
            </a:pPr>
            <a:endParaRPr sz="1760"/>
          </a:p>
        </p:txBody>
      </p:sp>
      <p:pic>
        <p:nvPicPr>
          <p:cNvPr id="273" name="Google Shape;273;p39"/>
          <p:cNvPicPr preferRelativeResize="0"/>
          <p:nvPr/>
        </p:nvPicPr>
        <p:blipFill>
          <a:blip r:embed="rId3">
            <a:alphaModFix/>
          </a:blip>
          <a:stretch>
            <a:fillRect/>
          </a:stretch>
        </p:blipFill>
        <p:spPr>
          <a:xfrm>
            <a:off x="3308413" y="2192788"/>
            <a:ext cx="2062162" cy="939835"/>
          </a:xfrm>
          <a:prstGeom prst="rect">
            <a:avLst/>
          </a:prstGeom>
          <a:noFill/>
          <a:ln>
            <a:noFill/>
          </a:ln>
          <a:effectLst>
            <a:outerShdw blurRad="57150" dist="19050" dir="5400000" algn="bl" rotWithShape="0">
              <a:srgbClr val="000000">
                <a:alpha val="50000"/>
              </a:srgbClr>
            </a:outerShdw>
          </a:effectLst>
        </p:spPr>
      </p:pic>
      <p:sp>
        <p:nvSpPr>
          <p:cNvPr id="274" name="Google Shape;274;p39"/>
          <p:cNvSpPr txBox="1">
            <a:spLocks noGrp="1"/>
          </p:cNvSpPr>
          <p:nvPr>
            <p:ph type="body" idx="1"/>
          </p:nvPr>
        </p:nvSpPr>
        <p:spPr>
          <a:xfrm>
            <a:off x="311700" y="3551325"/>
            <a:ext cx="8520600" cy="939900"/>
          </a:xfrm>
          <a:prstGeom prst="rect">
            <a:avLst/>
          </a:prstGeom>
        </p:spPr>
        <p:txBody>
          <a:bodyPr spcFirstLastPara="1" wrap="square" lIns="91425" tIns="91425" rIns="91425" bIns="91425" anchor="t" anchorCtr="0">
            <a:noAutofit/>
          </a:bodyPr>
          <a:lstStyle/>
          <a:p>
            <a:pPr marL="457200" lvl="0" indent="-340360" algn="l" rtl="0">
              <a:lnSpc>
                <a:spcPct val="105000"/>
              </a:lnSpc>
              <a:spcBef>
                <a:spcPts val="0"/>
              </a:spcBef>
              <a:spcAft>
                <a:spcPts val="0"/>
              </a:spcAft>
              <a:buSzPts val="1760"/>
              <a:buChar char="●"/>
            </a:pPr>
            <a:r>
              <a:rPr lang="en" sz="1760"/>
              <a:t>The maximum speed to information travel is the highest eigenvalue of the Flux Jacobian of the Euler Equations in the Quasi Linear Form.</a:t>
            </a:r>
            <a:endParaRPr sz="176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xfrm>
            <a:off x="311700" y="125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Blastwave Problem</a:t>
            </a:r>
            <a:endParaRPr/>
          </a:p>
        </p:txBody>
      </p:sp>
      <p:sp>
        <p:nvSpPr>
          <p:cNvPr id="281" name="Google Shape;281;p40"/>
          <p:cNvSpPr txBox="1"/>
          <p:nvPr/>
        </p:nvSpPr>
        <p:spPr>
          <a:xfrm>
            <a:off x="311700" y="4606300"/>
            <a:ext cx="1765200" cy="3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Slowed down ~1000 times.</a:t>
            </a:r>
            <a:endParaRPr sz="1000">
              <a:solidFill>
                <a:schemeClr val="dk2"/>
              </a:solidFill>
            </a:endParaRPr>
          </a:p>
        </p:txBody>
      </p:sp>
      <p:sp>
        <p:nvSpPr>
          <p:cNvPr id="282" name="Google Shape;282;p40"/>
          <p:cNvSpPr txBox="1"/>
          <p:nvPr/>
        </p:nvSpPr>
        <p:spPr>
          <a:xfrm>
            <a:off x="5689425" y="1103650"/>
            <a:ext cx="3020100" cy="13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This is the ultimate problem in one dimension which is used to test the quality of a numerical scheme.</a:t>
            </a:r>
            <a:endParaRPr sz="1800">
              <a:solidFill>
                <a:schemeClr val="dk2"/>
              </a:solidFill>
            </a:endParaRPr>
          </a:p>
        </p:txBody>
      </p:sp>
      <p:pic>
        <p:nvPicPr>
          <p:cNvPr id="2" name="BLW-final">
            <a:hlinkClick r:id="" action="ppaction://media"/>
            <a:extLst>
              <a:ext uri="{FF2B5EF4-FFF2-40B4-BE49-F238E27FC236}">
                <a16:creationId xmlns:a16="http://schemas.microsoft.com/office/drawing/2014/main" id="{246C035F-1163-0D54-19EE-E802C9A5481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69522" y="715029"/>
            <a:ext cx="3713441" cy="37134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3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xfrm>
            <a:off x="311700" y="125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Blastwave Problem</a:t>
            </a:r>
            <a:endParaRPr/>
          </a:p>
        </p:txBody>
      </p:sp>
      <p:sp>
        <p:nvSpPr>
          <p:cNvPr id="281" name="Google Shape;281;p40"/>
          <p:cNvSpPr txBox="1"/>
          <p:nvPr/>
        </p:nvSpPr>
        <p:spPr>
          <a:xfrm>
            <a:off x="311700" y="4606300"/>
            <a:ext cx="1765200" cy="3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Slowed down ~1000 times.</a:t>
            </a:r>
            <a:endParaRPr sz="1000">
              <a:solidFill>
                <a:schemeClr val="dk2"/>
              </a:solidFill>
            </a:endParaRPr>
          </a:p>
        </p:txBody>
      </p:sp>
      <p:sp>
        <p:nvSpPr>
          <p:cNvPr id="282" name="Google Shape;282;p40"/>
          <p:cNvSpPr txBox="1"/>
          <p:nvPr/>
        </p:nvSpPr>
        <p:spPr>
          <a:xfrm>
            <a:off x="5689425" y="1103650"/>
            <a:ext cx="3020100" cy="13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This is the ultimate problem in one dimension which is used to test the quality of a numerical scheme.</a:t>
            </a:r>
            <a:endParaRPr sz="1800">
              <a:solidFill>
                <a:schemeClr val="dk2"/>
              </a:solidFill>
            </a:endParaRPr>
          </a:p>
        </p:txBody>
      </p:sp>
      <p:pic>
        <p:nvPicPr>
          <p:cNvPr id="2" name="BLW-final">
            <a:hlinkClick r:id="" action="ppaction://media"/>
            <a:extLst>
              <a:ext uri="{FF2B5EF4-FFF2-40B4-BE49-F238E27FC236}">
                <a16:creationId xmlns:a16="http://schemas.microsoft.com/office/drawing/2014/main" id="{246C035F-1163-0D54-19EE-E802C9A5481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69522" y="715029"/>
            <a:ext cx="3713441" cy="3713441"/>
          </a:xfrm>
          <a:prstGeom prst="rect">
            <a:avLst/>
          </a:prstGeom>
        </p:spPr>
      </p:pic>
      <p:pic>
        <p:nvPicPr>
          <p:cNvPr id="3" name="Google Shape;291;p41">
            <a:extLst>
              <a:ext uri="{FF2B5EF4-FFF2-40B4-BE49-F238E27FC236}">
                <a16:creationId xmlns:a16="http://schemas.microsoft.com/office/drawing/2014/main" id="{F69FAD35-E9CD-B6B5-4D58-77DD1ABDF076}"/>
              </a:ext>
            </a:extLst>
          </p:cNvPr>
          <p:cNvPicPr preferRelativeResize="0"/>
          <p:nvPr/>
        </p:nvPicPr>
        <p:blipFill>
          <a:blip r:embed="rId6">
            <a:alphaModFix/>
          </a:blip>
          <a:stretch>
            <a:fillRect/>
          </a:stretch>
        </p:blipFill>
        <p:spPr>
          <a:xfrm>
            <a:off x="5778695" y="2571750"/>
            <a:ext cx="1998475" cy="1998475"/>
          </a:xfrm>
          <a:prstGeom prst="rect">
            <a:avLst/>
          </a:prstGeom>
          <a:noFill/>
          <a:ln>
            <a:noFill/>
          </a:ln>
        </p:spPr>
      </p:pic>
    </p:spTree>
    <p:extLst>
      <p:ext uri="{BB962C8B-B14F-4D97-AF65-F5344CB8AC3E}">
        <p14:creationId xmlns:p14="http://schemas.microsoft.com/office/powerpoint/2010/main" val="11167350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classify the system?</a:t>
            </a:r>
            <a:endParaRPr/>
          </a:p>
        </p:txBody>
      </p:sp>
      <p:sp>
        <p:nvSpPr>
          <p:cNvPr id="74" name="Google Shape;7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order to classify the system we must convert it to it’s Quasi Linear form and observe the eigenvalues and eigenvectors for the Flux Jacobian.</a:t>
            </a:r>
            <a:endParaRPr/>
          </a:p>
        </p:txBody>
      </p:sp>
      <p:pic>
        <p:nvPicPr>
          <p:cNvPr id="75" name="Google Shape;75;p15"/>
          <p:cNvPicPr preferRelativeResize="0"/>
          <p:nvPr/>
        </p:nvPicPr>
        <p:blipFill>
          <a:blip r:embed="rId3">
            <a:alphaModFix/>
          </a:blip>
          <a:stretch>
            <a:fillRect/>
          </a:stretch>
        </p:blipFill>
        <p:spPr>
          <a:xfrm>
            <a:off x="2830825" y="2086575"/>
            <a:ext cx="1814104" cy="9145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more examples</a:t>
            </a:r>
            <a:endParaRPr/>
          </a:p>
        </p:txBody>
      </p:sp>
      <p:pic>
        <p:nvPicPr>
          <p:cNvPr id="2" name="LAX-MCW-SOD-final">
            <a:hlinkClick r:id="" action="ppaction://media"/>
            <a:extLst>
              <a:ext uri="{FF2B5EF4-FFF2-40B4-BE49-F238E27FC236}">
                <a16:creationId xmlns:a16="http://schemas.microsoft.com/office/drawing/2014/main" id="{03C637E7-CAAA-6D79-BA91-29931AC8789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11700" y="1207567"/>
            <a:ext cx="5248299" cy="29521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93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more examples</a:t>
            </a:r>
            <a:endParaRPr/>
          </a:p>
        </p:txBody>
      </p:sp>
      <p:pic>
        <p:nvPicPr>
          <p:cNvPr id="2" name="LAX-MCW-SOD-final">
            <a:hlinkClick r:id="" action="ppaction://media"/>
            <a:extLst>
              <a:ext uri="{FF2B5EF4-FFF2-40B4-BE49-F238E27FC236}">
                <a16:creationId xmlns:a16="http://schemas.microsoft.com/office/drawing/2014/main" id="{03C637E7-CAAA-6D79-BA91-29931AC8789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11700" y="1207567"/>
            <a:ext cx="5248299" cy="2952168"/>
          </a:xfrm>
          <a:prstGeom prst="rect">
            <a:avLst/>
          </a:prstGeom>
        </p:spPr>
      </p:pic>
      <p:pic>
        <p:nvPicPr>
          <p:cNvPr id="3" name="Google Shape;304;p43">
            <a:extLst>
              <a:ext uri="{FF2B5EF4-FFF2-40B4-BE49-F238E27FC236}">
                <a16:creationId xmlns:a16="http://schemas.microsoft.com/office/drawing/2014/main" id="{1EBE2C47-EC5A-9582-6529-499836DCC670}"/>
              </a:ext>
            </a:extLst>
          </p:cNvPr>
          <p:cNvPicPr preferRelativeResize="0"/>
          <p:nvPr/>
        </p:nvPicPr>
        <p:blipFill>
          <a:blip r:embed="rId6">
            <a:alphaModFix/>
          </a:blip>
          <a:stretch>
            <a:fillRect/>
          </a:stretch>
        </p:blipFill>
        <p:spPr>
          <a:xfrm>
            <a:off x="6741125" y="147300"/>
            <a:ext cx="1494050" cy="1494050"/>
          </a:xfrm>
          <a:prstGeom prst="rect">
            <a:avLst/>
          </a:prstGeom>
          <a:noFill/>
          <a:ln>
            <a:noFill/>
          </a:ln>
        </p:spPr>
      </p:pic>
      <p:pic>
        <p:nvPicPr>
          <p:cNvPr id="4" name="Google Shape;305;p43">
            <a:extLst>
              <a:ext uri="{FF2B5EF4-FFF2-40B4-BE49-F238E27FC236}">
                <a16:creationId xmlns:a16="http://schemas.microsoft.com/office/drawing/2014/main" id="{DBEE68B2-D7BA-9C13-8C80-3F1DEE133EC2}"/>
              </a:ext>
            </a:extLst>
          </p:cNvPr>
          <p:cNvPicPr preferRelativeResize="0"/>
          <p:nvPr/>
        </p:nvPicPr>
        <p:blipFill>
          <a:blip r:embed="rId7">
            <a:alphaModFix/>
          </a:blip>
          <a:stretch>
            <a:fillRect/>
          </a:stretch>
        </p:blipFill>
        <p:spPr>
          <a:xfrm>
            <a:off x="6741125" y="1730875"/>
            <a:ext cx="1494050" cy="1494050"/>
          </a:xfrm>
          <a:prstGeom prst="rect">
            <a:avLst/>
          </a:prstGeom>
          <a:noFill/>
          <a:ln>
            <a:noFill/>
          </a:ln>
        </p:spPr>
      </p:pic>
      <p:pic>
        <p:nvPicPr>
          <p:cNvPr id="5" name="Google Shape;306;p43">
            <a:extLst>
              <a:ext uri="{FF2B5EF4-FFF2-40B4-BE49-F238E27FC236}">
                <a16:creationId xmlns:a16="http://schemas.microsoft.com/office/drawing/2014/main" id="{AB15FF5B-B726-9F33-ABC0-5450481A9B29}"/>
              </a:ext>
            </a:extLst>
          </p:cNvPr>
          <p:cNvPicPr preferRelativeResize="0"/>
          <p:nvPr/>
        </p:nvPicPr>
        <p:blipFill>
          <a:blip r:embed="rId8">
            <a:alphaModFix/>
          </a:blip>
          <a:stretch>
            <a:fillRect/>
          </a:stretch>
        </p:blipFill>
        <p:spPr>
          <a:xfrm>
            <a:off x="6741125" y="3314450"/>
            <a:ext cx="1494050" cy="1494050"/>
          </a:xfrm>
          <a:prstGeom prst="rect">
            <a:avLst/>
          </a:prstGeom>
          <a:noFill/>
          <a:ln>
            <a:noFill/>
          </a:ln>
        </p:spPr>
      </p:pic>
    </p:spTree>
    <p:extLst>
      <p:ext uri="{BB962C8B-B14F-4D97-AF65-F5344CB8AC3E}">
        <p14:creationId xmlns:p14="http://schemas.microsoft.com/office/powerpoint/2010/main" val="24785840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4"/>
          <p:cNvSpPr txBox="1">
            <a:spLocks noGrp="1"/>
          </p:cNvSpPr>
          <p:nvPr>
            <p:ph type="title"/>
          </p:nvPr>
        </p:nvSpPr>
        <p:spPr>
          <a:xfrm>
            <a:off x="311700" y="125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
        <p:nvSpPr>
          <p:cNvPr id="312" name="Google Shape;312;p44"/>
          <p:cNvSpPr txBox="1">
            <a:spLocks noGrp="1"/>
          </p:cNvSpPr>
          <p:nvPr>
            <p:ph type="body" idx="1"/>
          </p:nvPr>
        </p:nvSpPr>
        <p:spPr>
          <a:xfrm>
            <a:off x="311700" y="7842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present study was to gain foundational knowledge about hyperbolic conservation laws and finite volume schemes to solve them numerically.</a:t>
            </a:r>
            <a:endParaRPr/>
          </a:p>
          <a:p>
            <a:pPr marL="457200" lvl="0" indent="-342900" algn="l" rtl="0">
              <a:spcBef>
                <a:spcPts val="0"/>
              </a:spcBef>
              <a:spcAft>
                <a:spcPts val="0"/>
              </a:spcAft>
              <a:buSzPts val="1800"/>
              <a:buChar char="●"/>
            </a:pPr>
            <a:r>
              <a:rPr lang="en"/>
              <a:t>More emphasis was given to coding already established schemes to get used to the methodology and scientific computing.</a:t>
            </a:r>
            <a:endParaRPr/>
          </a:p>
          <a:p>
            <a:pPr marL="457200" lvl="0" indent="-342900" algn="l" rtl="0">
              <a:spcBef>
                <a:spcPts val="0"/>
              </a:spcBef>
              <a:spcAft>
                <a:spcPts val="0"/>
              </a:spcAft>
              <a:buSzPts val="1800"/>
              <a:buChar char="●"/>
            </a:pPr>
            <a:r>
              <a:rPr lang="en"/>
              <a:t>An immediate objective is to study and implement the CU scheme for two dimensions along with in-depth analysis including computational complexity, convergence and stability of the solutions.</a:t>
            </a:r>
            <a:endParaRPr/>
          </a:p>
          <a:p>
            <a:pPr marL="457200" lvl="0" indent="-342900" algn="l" rtl="0">
              <a:spcBef>
                <a:spcPts val="0"/>
              </a:spcBef>
              <a:spcAft>
                <a:spcPts val="0"/>
              </a:spcAft>
              <a:buSzPts val="1800"/>
              <a:buChar char="●"/>
            </a:pPr>
            <a:r>
              <a:rPr lang="en"/>
              <a:t>The numerical schemes are highly parallelizable and thus one possible step in the future could be to improve the performance of the code with the help of high performance parallel computing.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pic>
        <p:nvPicPr>
          <p:cNvPr id="318" name="Google Shape;318;p45"/>
          <p:cNvPicPr preferRelativeResize="0"/>
          <p:nvPr/>
        </p:nvPicPr>
        <p:blipFill>
          <a:blip r:embed="rId3">
            <a:alphaModFix/>
          </a:blip>
          <a:stretch>
            <a:fillRect/>
          </a:stretch>
        </p:blipFill>
        <p:spPr>
          <a:xfrm>
            <a:off x="423950" y="1016999"/>
            <a:ext cx="3949475" cy="2844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
        <p:nvSpPr>
          <p:cNvPr id="324" name="Google Shape;324;p46"/>
          <p:cNvSpPr txBox="1">
            <a:spLocks noGrp="1"/>
          </p:cNvSpPr>
          <p:nvPr>
            <p:ph type="title"/>
          </p:nvPr>
        </p:nvSpPr>
        <p:spPr>
          <a:xfrm>
            <a:off x="5195950" y="2152775"/>
            <a:ext cx="32409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pic>
        <p:nvPicPr>
          <p:cNvPr id="325" name="Google Shape;325;p46"/>
          <p:cNvPicPr preferRelativeResize="0"/>
          <p:nvPr/>
        </p:nvPicPr>
        <p:blipFill>
          <a:blip r:embed="rId3">
            <a:alphaModFix/>
          </a:blip>
          <a:stretch>
            <a:fillRect/>
          </a:stretch>
        </p:blipFill>
        <p:spPr>
          <a:xfrm>
            <a:off x="423950" y="1016999"/>
            <a:ext cx="3949475" cy="284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classify the system?</a:t>
            </a:r>
            <a:endParaRPr/>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order to classify the system we must convert it to it’s Quasi Linear form and observe the eigenvalues and eigenvectors for the Flux Jacobian.</a:t>
            </a:r>
            <a:endParaRPr/>
          </a:p>
        </p:txBody>
      </p:sp>
      <p:pic>
        <p:nvPicPr>
          <p:cNvPr id="82" name="Google Shape;82;p16"/>
          <p:cNvPicPr preferRelativeResize="0"/>
          <p:nvPr/>
        </p:nvPicPr>
        <p:blipFill>
          <a:blip r:embed="rId3">
            <a:alphaModFix/>
          </a:blip>
          <a:stretch>
            <a:fillRect/>
          </a:stretch>
        </p:blipFill>
        <p:spPr>
          <a:xfrm>
            <a:off x="412496" y="2086563"/>
            <a:ext cx="2022736" cy="914500"/>
          </a:xfrm>
          <a:prstGeom prst="rect">
            <a:avLst/>
          </a:prstGeom>
          <a:noFill/>
          <a:ln>
            <a:noFill/>
          </a:ln>
          <a:effectLst>
            <a:outerShdw blurRad="57150" dist="19050" dir="5400000" algn="bl" rotWithShape="0">
              <a:srgbClr val="000000">
                <a:alpha val="50000"/>
              </a:srgbClr>
            </a:outerShdw>
          </a:effectLst>
        </p:spPr>
      </p:pic>
      <p:pic>
        <p:nvPicPr>
          <p:cNvPr id="83" name="Google Shape;83;p16"/>
          <p:cNvPicPr preferRelativeResize="0"/>
          <p:nvPr/>
        </p:nvPicPr>
        <p:blipFill>
          <a:blip r:embed="rId4">
            <a:alphaModFix/>
          </a:blip>
          <a:stretch>
            <a:fillRect/>
          </a:stretch>
        </p:blipFill>
        <p:spPr>
          <a:xfrm>
            <a:off x="1063098" y="3225538"/>
            <a:ext cx="2898625" cy="914500"/>
          </a:xfrm>
          <a:prstGeom prst="rect">
            <a:avLst/>
          </a:prstGeom>
          <a:noFill/>
          <a:ln>
            <a:noFill/>
          </a:ln>
          <a:effectLst>
            <a:outerShdw blurRad="57150" dist="19050" dir="5400000" algn="bl" rotWithShape="0">
              <a:srgbClr val="000000">
                <a:alpha val="50000"/>
              </a:srgbClr>
            </a:outerShdw>
          </a:effectLst>
        </p:spPr>
      </p:pic>
      <p:pic>
        <p:nvPicPr>
          <p:cNvPr id="84" name="Google Shape;84;p16"/>
          <p:cNvPicPr preferRelativeResize="0"/>
          <p:nvPr/>
        </p:nvPicPr>
        <p:blipFill>
          <a:blip r:embed="rId5">
            <a:alphaModFix/>
          </a:blip>
          <a:stretch>
            <a:fillRect/>
          </a:stretch>
        </p:blipFill>
        <p:spPr>
          <a:xfrm>
            <a:off x="2830825" y="2086575"/>
            <a:ext cx="1814104" cy="9145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classify the system?</a:t>
            </a:r>
            <a:endParaRPr/>
          </a:p>
        </p:txBody>
      </p:sp>
      <p:sp>
        <p:nvSpPr>
          <p:cNvPr id="90" name="Google Shape;9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order to classify the system we must convert it to it’s Quasi Linear form and observe the eigenvalues and eigenvectors for the Flux Jacobian.</a:t>
            </a:r>
            <a:endParaRPr/>
          </a:p>
        </p:txBody>
      </p:sp>
      <p:pic>
        <p:nvPicPr>
          <p:cNvPr id="91" name="Google Shape;91;p17"/>
          <p:cNvPicPr preferRelativeResize="0"/>
          <p:nvPr/>
        </p:nvPicPr>
        <p:blipFill>
          <a:blip r:embed="rId3">
            <a:alphaModFix/>
          </a:blip>
          <a:stretch>
            <a:fillRect/>
          </a:stretch>
        </p:blipFill>
        <p:spPr>
          <a:xfrm>
            <a:off x="1492738" y="4364500"/>
            <a:ext cx="1790375" cy="626075"/>
          </a:xfrm>
          <a:prstGeom prst="rect">
            <a:avLst/>
          </a:prstGeom>
          <a:noFill/>
          <a:ln>
            <a:noFill/>
          </a:ln>
          <a:effectLst>
            <a:outerShdw blurRad="57150" dist="19050" dir="5400000" algn="bl" rotWithShape="0">
              <a:srgbClr val="000000">
                <a:alpha val="50000"/>
              </a:srgbClr>
            </a:outerShdw>
          </a:effectLst>
        </p:spPr>
      </p:pic>
      <p:pic>
        <p:nvPicPr>
          <p:cNvPr id="92" name="Google Shape;92;p17"/>
          <p:cNvPicPr preferRelativeResize="0"/>
          <p:nvPr/>
        </p:nvPicPr>
        <p:blipFill>
          <a:blip r:embed="rId4">
            <a:alphaModFix/>
          </a:blip>
          <a:stretch>
            <a:fillRect/>
          </a:stretch>
        </p:blipFill>
        <p:spPr>
          <a:xfrm>
            <a:off x="5281550" y="2571751"/>
            <a:ext cx="3354350" cy="1712262"/>
          </a:xfrm>
          <a:prstGeom prst="rect">
            <a:avLst/>
          </a:prstGeom>
          <a:noFill/>
          <a:ln>
            <a:noFill/>
          </a:ln>
          <a:effectLst>
            <a:outerShdw blurRad="57150" dist="19050" dir="5400000" algn="bl" rotWithShape="0">
              <a:srgbClr val="000000">
                <a:alpha val="50000"/>
              </a:srgbClr>
            </a:outerShdw>
          </a:effectLst>
        </p:spPr>
      </p:pic>
      <p:pic>
        <p:nvPicPr>
          <p:cNvPr id="93" name="Google Shape;93;p17"/>
          <p:cNvPicPr preferRelativeResize="0"/>
          <p:nvPr/>
        </p:nvPicPr>
        <p:blipFill>
          <a:blip r:embed="rId5">
            <a:alphaModFix/>
          </a:blip>
          <a:stretch>
            <a:fillRect/>
          </a:stretch>
        </p:blipFill>
        <p:spPr>
          <a:xfrm>
            <a:off x="412496" y="2086563"/>
            <a:ext cx="2022736" cy="914500"/>
          </a:xfrm>
          <a:prstGeom prst="rect">
            <a:avLst/>
          </a:prstGeom>
          <a:noFill/>
          <a:ln>
            <a:noFill/>
          </a:ln>
          <a:effectLst>
            <a:outerShdw blurRad="57150" dist="19050" dir="5400000" algn="bl" rotWithShape="0">
              <a:srgbClr val="000000">
                <a:alpha val="50000"/>
              </a:srgbClr>
            </a:outerShdw>
          </a:effectLst>
        </p:spPr>
      </p:pic>
      <p:pic>
        <p:nvPicPr>
          <p:cNvPr id="94" name="Google Shape;94;p17"/>
          <p:cNvPicPr preferRelativeResize="0"/>
          <p:nvPr/>
        </p:nvPicPr>
        <p:blipFill>
          <a:blip r:embed="rId6">
            <a:alphaModFix/>
          </a:blip>
          <a:stretch>
            <a:fillRect/>
          </a:stretch>
        </p:blipFill>
        <p:spPr>
          <a:xfrm>
            <a:off x="1063098" y="3225538"/>
            <a:ext cx="2898625" cy="914500"/>
          </a:xfrm>
          <a:prstGeom prst="rect">
            <a:avLst/>
          </a:prstGeom>
          <a:noFill/>
          <a:ln>
            <a:noFill/>
          </a:ln>
          <a:effectLst>
            <a:outerShdw blurRad="57150" dist="19050" dir="5400000" algn="bl" rotWithShape="0">
              <a:srgbClr val="000000">
                <a:alpha val="50000"/>
              </a:srgbClr>
            </a:outerShdw>
          </a:effectLst>
        </p:spPr>
      </p:pic>
      <p:pic>
        <p:nvPicPr>
          <p:cNvPr id="95" name="Google Shape;95;p17"/>
          <p:cNvPicPr preferRelativeResize="0"/>
          <p:nvPr/>
        </p:nvPicPr>
        <p:blipFill>
          <a:blip r:embed="rId7">
            <a:alphaModFix/>
          </a:blip>
          <a:stretch>
            <a:fillRect/>
          </a:stretch>
        </p:blipFill>
        <p:spPr>
          <a:xfrm>
            <a:off x="2830825" y="2086575"/>
            <a:ext cx="1814104" cy="9145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164400" y="113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Flux Jacobian</a:t>
            </a:r>
            <a:endParaRPr/>
          </a:p>
        </p:txBody>
      </p:sp>
      <p:sp>
        <p:nvSpPr>
          <p:cNvPr id="101" name="Google Shape;101;p18"/>
          <p:cNvSpPr txBox="1">
            <a:spLocks noGrp="1"/>
          </p:cNvSpPr>
          <p:nvPr>
            <p:ph type="body" idx="1"/>
          </p:nvPr>
        </p:nvSpPr>
        <p:spPr>
          <a:xfrm>
            <a:off x="250325" y="6862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Since the matrix has distinct eigenvalues, the eigenvectors must be linearly independent, this also means the system is hyperbolic.</a:t>
            </a:r>
            <a:endParaRPr/>
          </a:p>
          <a:p>
            <a:pPr marL="0" lvl="0" indent="0" algn="l" rtl="0">
              <a:spcBef>
                <a:spcPts val="1200"/>
              </a:spcBef>
              <a:spcAft>
                <a:spcPts val="0"/>
              </a:spcAft>
              <a:buNone/>
            </a:pPr>
            <a:r>
              <a:rPr lang="en"/>
              <a:t>Note the maximum and the minimum eigenvalues here which also signify the speed of information travel.</a:t>
            </a:r>
            <a:endParaRPr/>
          </a:p>
          <a:p>
            <a:pPr marL="0" lvl="0" indent="0" algn="l" rtl="0">
              <a:spcBef>
                <a:spcPts val="1200"/>
              </a:spcBef>
              <a:spcAft>
                <a:spcPts val="1200"/>
              </a:spcAft>
              <a:buNone/>
            </a:pPr>
            <a:r>
              <a:rPr lang="en"/>
              <a:t>As a rule of thumb, whenever information travels at a finite speed, it is modelled using hyperbolic conservation laws.</a:t>
            </a:r>
            <a:endParaRPr/>
          </a:p>
        </p:txBody>
      </p:sp>
      <p:pic>
        <p:nvPicPr>
          <p:cNvPr id="102" name="Google Shape;102;p18"/>
          <p:cNvPicPr preferRelativeResize="0"/>
          <p:nvPr/>
        </p:nvPicPr>
        <p:blipFill>
          <a:blip r:embed="rId3">
            <a:alphaModFix/>
          </a:blip>
          <a:stretch>
            <a:fillRect/>
          </a:stretch>
        </p:blipFill>
        <p:spPr>
          <a:xfrm>
            <a:off x="5062525" y="3120963"/>
            <a:ext cx="2053292" cy="13327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164400" y="113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Flux Jacobian</a:t>
            </a:r>
            <a:endParaRPr/>
          </a:p>
        </p:txBody>
      </p:sp>
      <p:sp>
        <p:nvSpPr>
          <p:cNvPr id="108" name="Google Shape;108;p19"/>
          <p:cNvSpPr txBox="1">
            <a:spLocks noGrp="1"/>
          </p:cNvSpPr>
          <p:nvPr>
            <p:ph type="body" idx="1"/>
          </p:nvPr>
        </p:nvSpPr>
        <p:spPr>
          <a:xfrm>
            <a:off x="250325" y="6862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Since the matrix has distinct eigenvalues, the eigenvectors must be linearly independent, this also means the system is hyperbolic.</a:t>
            </a:r>
            <a:endParaRPr/>
          </a:p>
          <a:p>
            <a:pPr marL="0" lvl="0" indent="0" algn="l" rtl="0">
              <a:spcBef>
                <a:spcPts val="1200"/>
              </a:spcBef>
              <a:spcAft>
                <a:spcPts val="0"/>
              </a:spcAft>
              <a:buNone/>
            </a:pPr>
            <a:r>
              <a:rPr lang="en"/>
              <a:t>Note the maximum and the minimum eigenvalues here which also signify the speed of information travel.</a:t>
            </a:r>
            <a:endParaRPr/>
          </a:p>
          <a:p>
            <a:pPr marL="0" lvl="0" indent="0" algn="l" rtl="0">
              <a:spcBef>
                <a:spcPts val="1200"/>
              </a:spcBef>
              <a:spcAft>
                <a:spcPts val="1200"/>
              </a:spcAft>
              <a:buNone/>
            </a:pPr>
            <a:r>
              <a:rPr lang="en"/>
              <a:t>As a rule of thumb, whenever information travels at a finite speed, it is modelled using hyperbolic conservation laws.</a:t>
            </a:r>
            <a:endParaRPr/>
          </a:p>
        </p:txBody>
      </p:sp>
      <p:pic>
        <p:nvPicPr>
          <p:cNvPr id="109" name="Google Shape;109;p19"/>
          <p:cNvPicPr preferRelativeResize="0"/>
          <p:nvPr/>
        </p:nvPicPr>
        <p:blipFill>
          <a:blip r:embed="rId3">
            <a:alphaModFix/>
          </a:blip>
          <a:stretch>
            <a:fillRect/>
          </a:stretch>
        </p:blipFill>
        <p:spPr>
          <a:xfrm>
            <a:off x="250325" y="3120963"/>
            <a:ext cx="4582050" cy="1332700"/>
          </a:xfrm>
          <a:prstGeom prst="rect">
            <a:avLst/>
          </a:prstGeom>
          <a:noFill/>
          <a:ln>
            <a:noFill/>
          </a:ln>
          <a:effectLst>
            <a:outerShdw blurRad="57150" dist="19050" dir="5400000" algn="bl" rotWithShape="0">
              <a:srgbClr val="000000">
                <a:alpha val="50000"/>
              </a:srgbClr>
            </a:outerShdw>
          </a:effectLst>
        </p:spPr>
      </p:pic>
      <p:pic>
        <p:nvPicPr>
          <p:cNvPr id="110" name="Google Shape;110;p19"/>
          <p:cNvPicPr preferRelativeResize="0"/>
          <p:nvPr/>
        </p:nvPicPr>
        <p:blipFill>
          <a:blip r:embed="rId4">
            <a:alphaModFix/>
          </a:blip>
          <a:stretch>
            <a:fillRect/>
          </a:stretch>
        </p:blipFill>
        <p:spPr>
          <a:xfrm>
            <a:off x="5062525" y="3120963"/>
            <a:ext cx="2053292" cy="13327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164400" y="113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Flux Jacobian</a:t>
            </a:r>
            <a:endParaRPr/>
          </a:p>
        </p:txBody>
      </p:sp>
      <p:sp>
        <p:nvSpPr>
          <p:cNvPr id="116" name="Google Shape;116;p20"/>
          <p:cNvSpPr txBox="1">
            <a:spLocks noGrp="1"/>
          </p:cNvSpPr>
          <p:nvPr>
            <p:ph type="body" idx="1"/>
          </p:nvPr>
        </p:nvSpPr>
        <p:spPr>
          <a:xfrm>
            <a:off x="250325" y="6862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Since the matrix has distinct eigenvalues, the eigenvectors must be linearly independent, this also means the system is hyperbolic.</a:t>
            </a:r>
            <a:endParaRPr/>
          </a:p>
          <a:p>
            <a:pPr marL="0" lvl="0" indent="0" algn="l" rtl="0">
              <a:spcBef>
                <a:spcPts val="1200"/>
              </a:spcBef>
              <a:spcAft>
                <a:spcPts val="0"/>
              </a:spcAft>
              <a:buNone/>
            </a:pPr>
            <a:r>
              <a:rPr lang="en"/>
              <a:t>Note the maximum and the minimum eigenvalues here which also signify the speed of information travel.</a:t>
            </a:r>
            <a:endParaRPr/>
          </a:p>
          <a:p>
            <a:pPr marL="0" lvl="0" indent="0" algn="l" rtl="0">
              <a:spcBef>
                <a:spcPts val="1200"/>
              </a:spcBef>
              <a:spcAft>
                <a:spcPts val="1200"/>
              </a:spcAft>
              <a:buNone/>
            </a:pPr>
            <a:r>
              <a:rPr lang="en"/>
              <a:t>As a rule of thumb, whenever information travels at a finite speed, it is modelled using hyperbolic conservation laws.</a:t>
            </a:r>
            <a:endParaRPr/>
          </a:p>
        </p:txBody>
      </p:sp>
      <p:pic>
        <p:nvPicPr>
          <p:cNvPr id="117" name="Google Shape;117;p20"/>
          <p:cNvPicPr preferRelativeResize="0"/>
          <p:nvPr/>
        </p:nvPicPr>
        <p:blipFill>
          <a:blip r:embed="rId3">
            <a:alphaModFix/>
          </a:blip>
          <a:stretch>
            <a:fillRect/>
          </a:stretch>
        </p:blipFill>
        <p:spPr>
          <a:xfrm>
            <a:off x="7284600" y="3271447"/>
            <a:ext cx="1647325" cy="393375"/>
          </a:xfrm>
          <a:prstGeom prst="rect">
            <a:avLst/>
          </a:prstGeom>
          <a:noFill/>
          <a:ln>
            <a:noFill/>
          </a:ln>
          <a:effectLst>
            <a:outerShdw blurRad="57150" dist="19050" dir="5400000" algn="bl" rotWithShape="0">
              <a:srgbClr val="000000">
                <a:alpha val="50000"/>
              </a:srgbClr>
            </a:outerShdw>
          </a:effectLst>
        </p:spPr>
      </p:pic>
      <p:pic>
        <p:nvPicPr>
          <p:cNvPr id="118" name="Google Shape;118;p20"/>
          <p:cNvPicPr preferRelativeResize="0"/>
          <p:nvPr/>
        </p:nvPicPr>
        <p:blipFill>
          <a:blip r:embed="rId4">
            <a:alphaModFix/>
          </a:blip>
          <a:stretch>
            <a:fillRect/>
          </a:stretch>
        </p:blipFill>
        <p:spPr>
          <a:xfrm>
            <a:off x="250325" y="3120963"/>
            <a:ext cx="4582050" cy="1332700"/>
          </a:xfrm>
          <a:prstGeom prst="rect">
            <a:avLst/>
          </a:prstGeom>
          <a:noFill/>
          <a:ln>
            <a:noFill/>
          </a:ln>
          <a:effectLst>
            <a:outerShdw blurRad="57150" dist="19050" dir="5400000" algn="bl" rotWithShape="0">
              <a:srgbClr val="000000">
                <a:alpha val="50000"/>
              </a:srgbClr>
            </a:outerShdw>
          </a:effectLst>
        </p:spPr>
      </p:pic>
      <p:pic>
        <p:nvPicPr>
          <p:cNvPr id="119" name="Google Shape;119;p20"/>
          <p:cNvPicPr preferRelativeResize="0"/>
          <p:nvPr/>
        </p:nvPicPr>
        <p:blipFill>
          <a:blip r:embed="rId5">
            <a:alphaModFix/>
          </a:blip>
          <a:stretch>
            <a:fillRect/>
          </a:stretch>
        </p:blipFill>
        <p:spPr>
          <a:xfrm>
            <a:off x="7623051" y="3868350"/>
            <a:ext cx="970416" cy="502550"/>
          </a:xfrm>
          <a:prstGeom prst="rect">
            <a:avLst/>
          </a:prstGeom>
          <a:noFill/>
          <a:ln>
            <a:noFill/>
          </a:ln>
          <a:effectLst>
            <a:outerShdw blurRad="57150" dist="19050" dir="5400000" algn="bl" rotWithShape="0">
              <a:srgbClr val="000000">
                <a:alpha val="50000"/>
              </a:srgbClr>
            </a:outerShdw>
          </a:effectLst>
        </p:spPr>
      </p:pic>
      <p:pic>
        <p:nvPicPr>
          <p:cNvPr id="120" name="Google Shape;120;p20"/>
          <p:cNvPicPr preferRelativeResize="0"/>
          <p:nvPr/>
        </p:nvPicPr>
        <p:blipFill>
          <a:blip r:embed="rId6">
            <a:alphaModFix/>
          </a:blip>
          <a:stretch>
            <a:fillRect/>
          </a:stretch>
        </p:blipFill>
        <p:spPr>
          <a:xfrm>
            <a:off x="5062525" y="3120963"/>
            <a:ext cx="2053292" cy="13327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p:nvPr/>
        </p:nvSpPr>
        <p:spPr>
          <a:xfrm>
            <a:off x="3602250" y="227675"/>
            <a:ext cx="1939500" cy="969900"/>
          </a:xfrm>
          <a:prstGeom prst="roundRect">
            <a:avLst>
              <a:gd name="adj" fmla="val 16667"/>
            </a:avLst>
          </a:prstGeom>
          <a:solidFill>
            <a:srgbClr val="4A86E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Euler Equations</a:t>
            </a:r>
            <a:br>
              <a:rPr lang="en">
                <a:solidFill>
                  <a:schemeClr val="lt1"/>
                </a:solidFill>
              </a:rPr>
            </a:br>
            <a:r>
              <a:rPr lang="en">
                <a:solidFill>
                  <a:schemeClr val="lt1"/>
                </a:solidFill>
              </a:rPr>
              <a:t>(Nonlinear Hyperbolic system of conservation laws)</a:t>
            </a:r>
            <a:endParaRPr>
              <a:solidFill>
                <a:schemeClr val="lt1"/>
              </a:solidFill>
            </a:endParaRPr>
          </a:p>
        </p:txBody>
      </p:sp>
      <p:sp>
        <p:nvSpPr>
          <p:cNvPr id="126" name="Google Shape;126;p21"/>
          <p:cNvSpPr/>
          <p:nvPr/>
        </p:nvSpPr>
        <p:spPr>
          <a:xfrm>
            <a:off x="5541750" y="1676175"/>
            <a:ext cx="1706400" cy="969900"/>
          </a:xfrm>
          <a:prstGeom prst="ellipse">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lt1"/>
                </a:solidFill>
              </a:rPr>
              <a:t>Conservative Formulation</a:t>
            </a:r>
            <a:endParaRPr sz="1300">
              <a:solidFill>
                <a:schemeClr val="lt1"/>
              </a:solidFill>
            </a:endParaRPr>
          </a:p>
        </p:txBody>
      </p:sp>
      <p:sp>
        <p:nvSpPr>
          <p:cNvPr id="127" name="Google Shape;127;p21"/>
          <p:cNvSpPr/>
          <p:nvPr/>
        </p:nvSpPr>
        <p:spPr>
          <a:xfrm rot="8799686">
            <a:off x="5827426" y="588346"/>
            <a:ext cx="352630" cy="1143418"/>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On-screen Show (16:9)</PresentationFormat>
  <Paragraphs>89</Paragraphs>
  <Slides>34</Slides>
  <Notes>34</Notes>
  <HiddenSlides>0</HiddenSlides>
  <MMClips>4</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34</vt:i4>
      </vt:variant>
    </vt:vector>
  </HeadingPairs>
  <TitlesOfParts>
    <vt:vector size="36" baseType="lpstr">
      <vt:lpstr>Arial</vt:lpstr>
      <vt:lpstr>Simple Light</vt:lpstr>
      <vt:lpstr>Numerical schemes for time dependent compressible euler equations of gas dynamics</vt:lpstr>
      <vt:lpstr>Euler Equations of Gas Dynamics</vt:lpstr>
      <vt:lpstr>How to classify the system?</vt:lpstr>
      <vt:lpstr>How to classify the system?</vt:lpstr>
      <vt:lpstr>How to classify the system?</vt:lpstr>
      <vt:lpstr>Flux Jacobian</vt:lpstr>
      <vt:lpstr>Flux Jacobian</vt:lpstr>
      <vt:lpstr>Flux Jacobian</vt:lpstr>
      <vt:lpstr>PowerPoint Presentation</vt:lpstr>
      <vt:lpstr>PowerPoint Presentation</vt:lpstr>
      <vt:lpstr>PowerPoint Presentation</vt:lpstr>
      <vt:lpstr>PowerPoint Presentation</vt:lpstr>
      <vt:lpstr>PowerPoint Presentation</vt:lpstr>
      <vt:lpstr>Hyperbolic PDEs are very sensitive to initial conditions</vt:lpstr>
      <vt:lpstr>Semi-discrete central upwind scheme (CU Scheme)</vt:lpstr>
      <vt:lpstr>Semi-discrete central upwind scheme (CU Scheme)</vt:lpstr>
      <vt:lpstr>Semi-discrete central upwind scheme (CU Scheme)</vt:lpstr>
      <vt:lpstr>Calculating the CU Numerical Flux</vt:lpstr>
      <vt:lpstr>Calculating the CU Numerical Flux</vt:lpstr>
      <vt:lpstr>Calculating the CU Numerical Flux</vt:lpstr>
      <vt:lpstr>Calculating the CU Numerical Flux</vt:lpstr>
      <vt:lpstr>Calculating the CU Numerical Flux</vt:lpstr>
      <vt:lpstr>Time Discretization and CFL Conditions</vt:lpstr>
      <vt:lpstr>Time Discretization and CFL Conditions</vt:lpstr>
      <vt:lpstr>Courant-Friedrichs-Lewy Stability Conditions</vt:lpstr>
      <vt:lpstr>Courant-Friedrichs-Lewy Stability Conditions</vt:lpstr>
      <vt:lpstr>Courant-Friedrichs-Lewy Stability Conditions</vt:lpstr>
      <vt:lpstr>Blastwave Problem</vt:lpstr>
      <vt:lpstr>Blastwave Problem</vt:lpstr>
      <vt:lpstr>Some more examples</vt:lpstr>
      <vt:lpstr>Some more examples</vt:lpstr>
      <vt:lpstr>Future work</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schemes for time dependent compressible euler equations of gas dynamics</dc:title>
  <cp:lastModifiedBy>lakshya bamne</cp:lastModifiedBy>
  <cp:revision>1</cp:revision>
  <dcterms:modified xsi:type="dcterms:W3CDTF">2023-11-08T09:31:09Z</dcterms:modified>
</cp:coreProperties>
</file>