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6696B-7BDE-49A1-8A55-1CEB3AA7575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324DC7E-E6BA-49EE-84CF-3B991D68E2C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dirty="0"/>
            <a:t>Travelling Salesman Problem (TSP)</a:t>
          </a:r>
        </a:p>
      </dgm:t>
    </dgm:pt>
    <dgm:pt modelId="{35A0975B-82D4-4984-96FD-CDC124FDFC01}" type="parTrans" cxnId="{95A84EEE-03DC-4EB7-B269-52B407B6D710}">
      <dgm:prSet/>
      <dgm:spPr/>
      <dgm:t>
        <a:bodyPr/>
        <a:lstStyle/>
        <a:p>
          <a:endParaRPr lang="en-US" sz="2000"/>
        </a:p>
      </dgm:t>
    </dgm:pt>
    <dgm:pt modelId="{1EC3D1C4-003A-445C-8310-0606D13553BA}" type="sibTrans" cxnId="{95A84EEE-03DC-4EB7-B269-52B407B6D710}">
      <dgm:prSet/>
      <dgm:spPr/>
      <dgm:t>
        <a:bodyPr/>
        <a:lstStyle/>
        <a:p>
          <a:endParaRPr lang="en-US" sz="2000"/>
        </a:p>
      </dgm:t>
    </dgm:pt>
    <dgm:pt modelId="{C6B0A3C8-42CD-4BA9-A326-100EE241D0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Optimize the shortest path for a single route covering all points and returning to the start.</a:t>
          </a:r>
        </a:p>
      </dgm:t>
    </dgm:pt>
    <dgm:pt modelId="{F91E1FDA-F711-40CA-9880-DD829EC6313D}" type="parTrans" cxnId="{3DD0EA2E-A5DB-477E-8211-CD0D0230EA0A}">
      <dgm:prSet/>
      <dgm:spPr/>
      <dgm:t>
        <a:bodyPr/>
        <a:lstStyle/>
        <a:p>
          <a:endParaRPr lang="en-US" sz="2000"/>
        </a:p>
      </dgm:t>
    </dgm:pt>
    <dgm:pt modelId="{C87340EA-A19F-4693-B123-EAA176D96CE6}" type="sibTrans" cxnId="{3DD0EA2E-A5DB-477E-8211-CD0D0230EA0A}">
      <dgm:prSet/>
      <dgm:spPr/>
      <dgm:t>
        <a:bodyPr/>
        <a:lstStyle/>
        <a:p>
          <a:endParaRPr lang="en-US" sz="2000"/>
        </a:p>
      </dgm:t>
    </dgm:pt>
    <dgm:pt modelId="{BDC5C40E-08DB-41E0-87C6-EF1FBDB751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Focused on </a:t>
          </a:r>
          <a:r>
            <a:rPr lang="en-US" sz="1400" b="1" dirty="0"/>
            <a:t>single-route scenarios </a:t>
          </a:r>
          <a:r>
            <a:rPr lang="en-US" sz="1400" dirty="0"/>
            <a:t>like delivery services and circuit board manufacturing.</a:t>
          </a:r>
        </a:p>
      </dgm:t>
    </dgm:pt>
    <dgm:pt modelId="{872F7077-7E9C-4672-8E3F-BD48ABCD8CCD}" type="parTrans" cxnId="{E6629BEA-DEE3-4BD9-98C9-FE108FE15F0A}">
      <dgm:prSet/>
      <dgm:spPr/>
      <dgm:t>
        <a:bodyPr/>
        <a:lstStyle/>
        <a:p>
          <a:endParaRPr lang="en-US" sz="2000"/>
        </a:p>
      </dgm:t>
    </dgm:pt>
    <dgm:pt modelId="{AF18DEE5-7324-4236-837B-1E7BE1E7BF32}" type="sibTrans" cxnId="{E6629BEA-DEE3-4BD9-98C9-FE108FE15F0A}">
      <dgm:prSet/>
      <dgm:spPr/>
      <dgm:t>
        <a:bodyPr/>
        <a:lstStyle/>
        <a:p>
          <a:endParaRPr lang="en-US" sz="2000"/>
        </a:p>
      </dgm:t>
    </dgm:pt>
    <dgm:pt modelId="{D911D9BB-D5AC-4B66-B8A8-CA00EB97CA4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0" dirty="0"/>
            <a:t>Vehicle Routing Problem (VRP)</a:t>
          </a:r>
        </a:p>
      </dgm:t>
    </dgm:pt>
    <dgm:pt modelId="{417905A4-B5C4-440A-91D3-5A6AA225EAFE}" type="parTrans" cxnId="{41FAD8BE-05F9-4B95-BA8F-388DD1C6A0F1}">
      <dgm:prSet/>
      <dgm:spPr/>
      <dgm:t>
        <a:bodyPr/>
        <a:lstStyle/>
        <a:p>
          <a:endParaRPr lang="en-US" sz="2000"/>
        </a:p>
      </dgm:t>
    </dgm:pt>
    <dgm:pt modelId="{5EB440D7-67BA-45AF-86A2-7A4D860105D7}" type="sibTrans" cxnId="{41FAD8BE-05F9-4B95-BA8F-388DD1C6A0F1}">
      <dgm:prSet/>
      <dgm:spPr/>
      <dgm:t>
        <a:bodyPr/>
        <a:lstStyle/>
        <a:p>
          <a:endParaRPr lang="en-US" sz="2000"/>
        </a:p>
      </dgm:t>
    </dgm:pt>
    <dgm:pt modelId="{A223B55B-0DD6-4CD8-960C-BEDBDBF7EB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Expands to </a:t>
          </a:r>
          <a:r>
            <a:rPr lang="en-US" sz="1400" b="1" dirty="0"/>
            <a:t>multiple vehicles</a:t>
          </a:r>
          <a:r>
            <a:rPr lang="en-US" sz="1400" dirty="0"/>
            <a:t>, each starting and ending at a central depot, serving multiple locations.</a:t>
          </a:r>
        </a:p>
      </dgm:t>
    </dgm:pt>
    <dgm:pt modelId="{460ED5D9-1489-4836-91E7-070454F983C8}" type="parTrans" cxnId="{09169725-8C5C-4834-B5EF-10320FD5375C}">
      <dgm:prSet/>
      <dgm:spPr/>
      <dgm:t>
        <a:bodyPr/>
        <a:lstStyle/>
        <a:p>
          <a:endParaRPr lang="en-US" sz="2000"/>
        </a:p>
      </dgm:t>
    </dgm:pt>
    <dgm:pt modelId="{3E938E98-2BC8-4B8C-96C9-6D0035536396}" type="sibTrans" cxnId="{09169725-8C5C-4834-B5EF-10320FD5375C}">
      <dgm:prSet/>
      <dgm:spPr/>
      <dgm:t>
        <a:bodyPr/>
        <a:lstStyle/>
        <a:p>
          <a:endParaRPr lang="en-US" sz="2000"/>
        </a:p>
      </dgm:t>
    </dgm:pt>
    <dgm:pt modelId="{5B11365F-1B47-477D-965B-3DEEE18770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Optimizes routes for a fleet, </a:t>
          </a:r>
          <a:r>
            <a:rPr lang="en-US" sz="1400" b="1" dirty="0"/>
            <a:t>without specific capacity constraints </a:t>
          </a:r>
          <a:r>
            <a:rPr lang="en-US" sz="1400" dirty="0"/>
            <a:t>per vehicle.</a:t>
          </a:r>
        </a:p>
      </dgm:t>
    </dgm:pt>
    <dgm:pt modelId="{803FBAC0-48EE-407F-9FC4-45B1D76DF1CC}" type="parTrans" cxnId="{730EA8F9-03A6-4263-A35F-7B26E0D3646E}">
      <dgm:prSet/>
      <dgm:spPr/>
      <dgm:t>
        <a:bodyPr/>
        <a:lstStyle/>
        <a:p>
          <a:endParaRPr lang="en-US" sz="2000"/>
        </a:p>
      </dgm:t>
    </dgm:pt>
    <dgm:pt modelId="{690984B1-ACE5-420B-9E33-232EA75A0A1F}" type="sibTrans" cxnId="{730EA8F9-03A6-4263-A35F-7B26E0D3646E}">
      <dgm:prSet/>
      <dgm:spPr/>
      <dgm:t>
        <a:bodyPr/>
        <a:lstStyle/>
        <a:p>
          <a:endParaRPr lang="en-US" sz="2000"/>
        </a:p>
      </dgm:t>
    </dgm:pt>
    <dgm:pt modelId="{2C853FC3-57EF-4BC9-BBD6-62EEFC952D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Used in scenarios like logistics planning, school bus routing, and waste collection.</a:t>
          </a:r>
        </a:p>
      </dgm:t>
    </dgm:pt>
    <dgm:pt modelId="{17023E18-BFB6-40BD-BD4E-13959DFB2535}" type="parTrans" cxnId="{C36310E7-88DB-482C-8C14-923B93919DCB}">
      <dgm:prSet/>
      <dgm:spPr/>
      <dgm:t>
        <a:bodyPr/>
        <a:lstStyle/>
        <a:p>
          <a:endParaRPr lang="en-US" sz="2000"/>
        </a:p>
      </dgm:t>
    </dgm:pt>
    <dgm:pt modelId="{559485EC-3F4C-4AE3-865E-4AF938AC802F}" type="sibTrans" cxnId="{C36310E7-88DB-482C-8C14-923B93919DCB}">
      <dgm:prSet/>
      <dgm:spPr/>
      <dgm:t>
        <a:bodyPr/>
        <a:lstStyle/>
        <a:p>
          <a:endParaRPr lang="en-US" sz="2000"/>
        </a:p>
      </dgm:t>
    </dgm:pt>
    <dgm:pt modelId="{E7A2B617-993D-481C-BD74-73BBD6F72E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Capacitated Vehicle Routing Problem (CVRP)</a:t>
          </a:r>
        </a:p>
      </dgm:t>
    </dgm:pt>
    <dgm:pt modelId="{96113DF1-911C-40D6-B244-7CD23A7ACBAB}" type="parTrans" cxnId="{F1D641D2-B334-44C0-AA96-51B9B41C6489}">
      <dgm:prSet/>
      <dgm:spPr/>
      <dgm:t>
        <a:bodyPr/>
        <a:lstStyle/>
        <a:p>
          <a:endParaRPr lang="en-US" sz="2000"/>
        </a:p>
      </dgm:t>
    </dgm:pt>
    <dgm:pt modelId="{51D32B3E-88B7-4BBD-ADE8-40271750787C}" type="sibTrans" cxnId="{F1D641D2-B334-44C0-AA96-51B9B41C6489}">
      <dgm:prSet/>
      <dgm:spPr/>
      <dgm:t>
        <a:bodyPr/>
        <a:lstStyle/>
        <a:p>
          <a:endParaRPr lang="en-US" sz="2000"/>
        </a:p>
      </dgm:t>
    </dgm:pt>
    <dgm:pt modelId="{4C18FBD3-1CF0-4F2F-A430-55F5939B2F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Introduces </a:t>
          </a:r>
          <a:r>
            <a:rPr lang="en-US" sz="1400" b="1" dirty="0"/>
            <a:t>vehicle capacity constraints</a:t>
          </a:r>
          <a:r>
            <a:rPr lang="en-US" sz="1400" dirty="0"/>
            <a:t>, blending route optimization with load management.</a:t>
          </a:r>
        </a:p>
      </dgm:t>
    </dgm:pt>
    <dgm:pt modelId="{720E41A2-54AF-427B-9B63-A4272AE04DCB}" type="parTrans" cxnId="{D93B23D1-3851-407A-AD09-D31EE0DFD1DB}">
      <dgm:prSet/>
      <dgm:spPr/>
      <dgm:t>
        <a:bodyPr/>
        <a:lstStyle/>
        <a:p>
          <a:endParaRPr lang="en-US" sz="2000"/>
        </a:p>
      </dgm:t>
    </dgm:pt>
    <dgm:pt modelId="{B9D54561-AABC-442C-858E-04267460445C}" type="sibTrans" cxnId="{D93B23D1-3851-407A-AD09-D31EE0DFD1DB}">
      <dgm:prSet/>
      <dgm:spPr/>
      <dgm:t>
        <a:bodyPr/>
        <a:lstStyle/>
        <a:p>
          <a:endParaRPr lang="en-US" sz="2000"/>
        </a:p>
      </dgm:t>
    </dgm:pt>
    <dgm:pt modelId="{4DE29BE3-99E9-4743-AC34-A23B5F33A8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Focuses on </a:t>
          </a:r>
          <a:r>
            <a:rPr lang="en-US" sz="1400" b="1" dirty="0"/>
            <a:t>balancing shortest paths and capacity limits </a:t>
          </a:r>
          <a:r>
            <a:rPr lang="en-US" sz="1400" dirty="0"/>
            <a:t>for each vehicle.</a:t>
          </a:r>
        </a:p>
      </dgm:t>
    </dgm:pt>
    <dgm:pt modelId="{49FD99E3-D849-4CA1-B331-13BE593AC0A3}" type="parTrans" cxnId="{02FC29B1-E827-47C8-A7A5-6DDBDB39A366}">
      <dgm:prSet/>
      <dgm:spPr/>
      <dgm:t>
        <a:bodyPr/>
        <a:lstStyle/>
        <a:p>
          <a:endParaRPr lang="en-US" sz="2000"/>
        </a:p>
      </dgm:t>
    </dgm:pt>
    <dgm:pt modelId="{B6A430EF-9D39-4687-ABAA-58EF55D8A694}" type="sibTrans" cxnId="{02FC29B1-E827-47C8-A7A5-6DDBDB39A366}">
      <dgm:prSet/>
      <dgm:spPr/>
      <dgm:t>
        <a:bodyPr/>
        <a:lstStyle/>
        <a:p>
          <a:endParaRPr lang="en-US" sz="2000"/>
        </a:p>
      </dgm:t>
    </dgm:pt>
    <dgm:pt modelId="{8E3F718D-15B3-4AFA-B68D-3DEB2FBF6F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Key in managing efficient goods distribution in supply chains, fuel delivery, and retail logistics.</a:t>
          </a:r>
        </a:p>
      </dgm:t>
    </dgm:pt>
    <dgm:pt modelId="{BE463963-041A-49C4-874E-B07370E26650}" type="parTrans" cxnId="{C9074501-5FE5-4C26-81C5-E656D774601C}">
      <dgm:prSet/>
      <dgm:spPr/>
      <dgm:t>
        <a:bodyPr/>
        <a:lstStyle/>
        <a:p>
          <a:endParaRPr lang="en-US" sz="2000"/>
        </a:p>
      </dgm:t>
    </dgm:pt>
    <dgm:pt modelId="{82DAB2F1-F7FD-4883-A901-F2595B210F99}" type="sibTrans" cxnId="{C9074501-5FE5-4C26-81C5-E656D774601C}">
      <dgm:prSet/>
      <dgm:spPr/>
      <dgm:t>
        <a:bodyPr/>
        <a:lstStyle/>
        <a:p>
          <a:endParaRPr lang="en-US" sz="2000"/>
        </a:p>
      </dgm:t>
    </dgm:pt>
    <dgm:pt modelId="{1CA55199-5E37-41FF-A664-D7FCA414267A}" type="pres">
      <dgm:prSet presAssocID="{D656696B-7BDE-49A1-8A55-1CEB3AA7575C}" presName="root" presStyleCnt="0">
        <dgm:presLayoutVars>
          <dgm:dir/>
          <dgm:resizeHandles val="exact"/>
        </dgm:presLayoutVars>
      </dgm:prSet>
      <dgm:spPr/>
    </dgm:pt>
    <dgm:pt modelId="{BF26675B-A17B-45A0-9A2F-2696410BA406}" type="pres">
      <dgm:prSet presAssocID="{E324DC7E-E6BA-49EE-84CF-3B991D68E2C4}" presName="compNode" presStyleCnt="0"/>
      <dgm:spPr/>
    </dgm:pt>
    <dgm:pt modelId="{57D0704E-2346-48CA-A241-8DF7FF7617A5}" type="pres">
      <dgm:prSet presAssocID="{E324DC7E-E6BA-49EE-84CF-3B991D68E2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C50C988B-25C5-4D1E-8541-714D2E6B26D6}" type="pres">
      <dgm:prSet presAssocID="{E324DC7E-E6BA-49EE-84CF-3B991D68E2C4}" presName="iconSpace" presStyleCnt="0"/>
      <dgm:spPr/>
    </dgm:pt>
    <dgm:pt modelId="{B096D42F-52FA-401B-8704-AAF9EE3DE6DD}" type="pres">
      <dgm:prSet presAssocID="{E324DC7E-E6BA-49EE-84CF-3B991D68E2C4}" presName="parTx" presStyleLbl="revTx" presStyleIdx="0" presStyleCnt="6">
        <dgm:presLayoutVars>
          <dgm:chMax val="0"/>
          <dgm:chPref val="0"/>
        </dgm:presLayoutVars>
      </dgm:prSet>
      <dgm:spPr/>
    </dgm:pt>
    <dgm:pt modelId="{8BE99565-028D-4B28-ABAA-6B23E65AE5AE}" type="pres">
      <dgm:prSet presAssocID="{E324DC7E-E6BA-49EE-84CF-3B991D68E2C4}" presName="txSpace" presStyleCnt="0"/>
      <dgm:spPr/>
    </dgm:pt>
    <dgm:pt modelId="{7569140A-7063-4B28-A8CC-12DD8C40DACE}" type="pres">
      <dgm:prSet presAssocID="{E324DC7E-E6BA-49EE-84CF-3B991D68E2C4}" presName="desTx" presStyleLbl="revTx" presStyleIdx="1" presStyleCnt="6">
        <dgm:presLayoutVars/>
      </dgm:prSet>
      <dgm:spPr/>
    </dgm:pt>
    <dgm:pt modelId="{3D57D791-05B7-49D6-9669-C64F73888936}" type="pres">
      <dgm:prSet presAssocID="{1EC3D1C4-003A-445C-8310-0606D13553BA}" presName="sibTrans" presStyleCnt="0"/>
      <dgm:spPr/>
    </dgm:pt>
    <dgm:pt modelId="{B48CFAF1-905B-45EA-B29F-EEF18D9008FD}" type="pres">
      <dgm:prSet presAssocID="{D911D9BB-D5AC-4B66-B8A8-CA00EB97CA4D}" presName="compNode" presStyleCnt="0"/>
      <dgm:spPr/>
    </dgm:pt>
    <dgm:pt modelId="{63681F50-4ACD-4D15-A2D3-5CF53C000C87}" type="pres">
      <dgm:prSet presAssocID="{D911D9BB-D5AC-4B66-B8A8-CA00EB97CA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BF2F198-D672-4BCF-BA2A-09F883C6BFB4}" type="pres">
      <dgm:prSet presAssocID="{D911D9BB-D5AC-4B66-B8A8-CA00EB97CA4D}" presName="iconSpace" presStyleCnt="0"/>
      <dgm:spPr/>
    </dgm:pt>
    <dgm:pt modelId="{477E1CD4-DACF-48C9-BDAF-B012335B42C2}" type="pres">
      <dgm:prSet presAssocID="{D911D9BB-D5AC-4B66-B8A8-CA00EB97CA4D}" presName="parTx" presStyleLbl="revTx" presStyleIdx="2" presStyleCnt="6">
        <dgm:presLayoutVars>
          <dgm:chMax val="0"/>
          <dgm:chPref val="0"/>
        </dgm:presLayoutVars>
      </dgm:prSet>
      <dgm:spPr/>
    </dgm:pt>
    <dgm:pt modelId="{AB56C06B-DDE8-485A-8FE5-D14342CB1956}" type="pres">
      <dgm:prSet presAssocID="{D911D9BB-D5AC-4B66-B8A8-CA00EB97CA4D}" presName="txSpace" presStyleCnt="0"/>
      <dgm:spPr/>
    </dgm:pt>
    <dgm:pt modelId="{8F5B194D-5640-4705-8CB7-EB7C0844A6D8}" type="pres">
      <dgm:prSet presAssocID="{D911D9BB-D5AC-4B66-B8A8-CA00EB97CA4D}" presName="desTx" presStyleLbl="revTx" presStyleIdx="3" presStyleCnt="6">
        <dgm:presLayoutVars/>
      </dgm:prSet>
      <dgm:spPr/>
    </dgm:pt>
    <dgm:pt modelId="{90144E19-627A-4B5C-B223-D6986BA3D417}" type="pres">
      <dgm:prSet presAssocID="{5EB440D7-67BA-45AF-86A2-7A4D860105D7}" presName="sibTrans" presStyleCnt="0"/>
      <dgm:spPr/>
    </dgm:pt>
    <dgm:pt modelId="{3600165F-588C-4693-BBD2-CAAD3A9C657F}" type="pres">
      <dgm:prSet presAssocID="{E7A2B617-993D-481C-BD74-73BBD6F72E31}" presName="compNode" presStyleCnt="0"/>
      <dgm:spPr/>
    </dgm:pt>
    <dgm:pt modelId="{1D0DA2AF-9262-42BF-A4CA-30BD34EC955A}" type="pres">
      <dgm:prSet presAssocID="{E7A2B617-993D-481C-BD74-73BBD6F72E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782526C1-0708-4E8F-A369-3191E0A56C84}" type="pres">
      <dgm:prSet presAssocID="{E7A2B617-993D-481C-BD74-73BBD6F72E31}" presName="iconSpace" presStyleCnt="0"/>
      <dgm:spPr/>
    </dgm:pt>
    <dgm:pt modelId="{89AC5FA8-783B-4DC0-927A-0C548DDB0055}" type="pres">
      <dgm:prSet presAssocID="{E7A2B617-993D-481C-BD74-73BBD6F72E31}" presName="parTx" presStyleLbl="revTx" presStyleIdx="4" presStyleCnt="6">
        <dgm:presLayoutVars>
          <dgm:chMax val="0"/>
          <dgm:chPref val="0"/>
        </dgm:presLayoutVars>
      </dgm:prSet>
      <dgm:spPr/>
    </dgm:pt>
    <dgm:pt modelId="{42694DBB-FEC5-424D-A2C4-6E5C9B61FA7F}" type="pres">
      <dgm:prSet presAssocID="{E7A2B617-993D-481C-BD74-73BBD6F72E31}" presName="txSpace" presStyleCnt="0"/>
      <dgm:spPr/>
    </dgm:pt>
    <dgm:pt modelId="{63ECE22C-5A5B-4C68-938B-37C5F7D667D3}" type="pres">
      <dgm:prSet presAssocID="{E7A2B617-993D-481C-BD74-73BBD6F72E31}" presName="desTx" presStyleLbl="revTx" presStyleIdx="5" presStyleCnt="6">
        <dgm:presLayoutVars/>
      </dgm:prSet>
      <dgm:spPr/>
    </dgm:pt>
  </dgm:ptLst>
  <dgm:cxnLst>
    <dgm:cxn modelId="{C9074501-5FE5-4C26-81C5-E656D774601C}" srcId="{E7A2B617-993D-481C-BD74-73BBD6F72E31}" destId="{8E3F718D-15B3-4AFA-B68D-3DEB2FBF6F7C}" srcOrd="2" destOrd="0" parTransId="{BE463963-041A-49C4-874E-B07370E26650}" sibTransId="{82DAB2F1-F7FD-4883-A901-F2595B210F99}"/>
    <dgm:cxn modelId="{138B5604-449E-4AEC-849E-0CED960D2822}" type="presOf" srcId="{D656696B-7BDE-49A1-8A55-1CEB3AA7575C}" destId="{1CA55199-5E37-41FF-A664-D7FCA414267A}" srcOrd="0" destOrd="0" presId="urn:microsoft.com/office/officeart/2018/2/layout/IconLabelDescriptionList"/>
    <dgm:cxn modelId="{5621A520-4B7B-4508-A4CF-F4EFE74FD7AE}" type="presOf" srcId="{5B11365F-1B47-477D-965B-3DEEE187700B}" destId="{8F5B194D-5640-4705-8CB7-EB7C0844A6D8}" srcOrd="0" destOrd="1" presId="urn:microsoft.com/office/officeart/2018/2/layout/IconLabelDescriptionList"/>
    <dgm:cxn modelId="{09169725-8C5C-4834-B5EF-10320FD5375C}" srcId="{D911D9BB-D5AC-4B66-B8A8-CA00EB97CA4D}" destId="{A223B55B-0DD6-4CD8-960C-BEDBDBF7EBA5}" srcOrd="0" destOrd="0" parTransId="{460ED5D9-1489-4836-91E7-070454F983C8}" sibTransId="{3E938E98-2BC8-4B8C-96C9-6D0035536396}"/>
    <dgm:cxn modelId="{3DD0EA2E-A5DB-477E-8211-CD0D0230EA0A}" srcId="{E324DC7E-E6BA-49EE-84CF-3B991D68E2C4}" destId="{C6B0A3C8-42CD-4BA9-A326-100EE241D01E}" srcOrd="0" destOrd="0" parTransId="{F91E1FDA-F711-40CA-9880-DD829EC6313D}" sibTransId="{C87340EA-A19F-4693-B123-EAA176D96CE6}"/>
    <dgm:cxn modelId="{DFE8DB5B-C88E-4BB7-9386-908A4B087CA2}" type="presOf" srcId="{4DE29BE3-99E9-4743-AC34-A23B5F33A80B}" destId="{63ECE22C-5A5B-4C68-938B-37C5F7D667D3}" srcOrd="0" destOrd="1" presId="urn:microsoft.com/office/officeart/2018/2/layout/IconLabelDescriptionList"/>
    <dgm:cxn modelId="{18237082-62DB-4458-982C-B0E854BCE4FA}" type="presOf" srcId="{D911D9BB-D5AC-4B66-B8A8-CA00EB97CA4D}" destId="{477E1CD4-DACF-48C9-BDAF-B012335B42C2}" srcOrd="0" destOrd="0" presId="urn:microsoft.com/office/officeart/2018/2/layout/IconLabelDescriptionList"/>
    <dgm:cxn modelId="{8B0D62A1-CE65-4BA0-9782-28644DC1828B}" type="presOf" srcId="{E7A2B617-993D-481C-BD74-73BBD6F72E31}" destId="{89AC5FA8-783B-4DC0-927A-0C548DDB0055}" srcOrd="0" destOrd="0" presId="urn:microsoft.com/office/officeart/2018/2/layout/IconLabelDescriptionList"/>
    <dgm:cxn modelId="{02FC29B1-E827-47C8-A7A5-6DDBDB39A366}" srcId="{E7A2B617-993D-481C-BD74-73BBD6F72E31}" destId="{4DE29BE3-99E9-4743-AC34-A23B5F33A80B}" srcOrd="1" destOrd="0" parTransId="{49FD99E3-D849-4CA1-B331-13BE593AC0A3}" sibTransId="{B6A430EF-9D39-4687-ABAA-58EF55D8A694}"/>
    <dgm:cxn modelId="{C606D2BD-5FB3-4A4D-8DB2-D84ABF095017}" type="presOf" srcId="{E324DC7E-E6BA-49EE-84CF-3B991D68E2C4}" destId="{B096D42F-52FA-401B-8704-AAF9EE3DE6DD}" srcOrd="0" destOrd="0" presId="urn:microsoft.com/office/officeart/2018/2/layout/IconLabelDescriptionList"/>
    <dgm:cxn modelId="{41FAD8BE-05F9-4B95-BA8F-388DD1C6A0F1}" srcId="{D656696B-7BDE-49A1-8A55-1CEB3AA7575C}" destId="{D911D9BB-D5AC-4B66-B8A8-CA00EB97CA4D}" srcOrd="1" destOrd="0" parTransId="{417905A4-B5C4-440A-91D3-5A6AA225EAFE}" sibTransId="{5EB440D7-67BA-45AF-86A2-7A4D860105D7}"/>
    <dgm:cxn modelId="{A1EEDDBF-A2C0-4D1C-BBA0-6CF3FED9C7B5}" type="presOf" srcId="{8E3F718D-15B3-4AFA-B68D-3DEB2FBF6F7C}" destId="{63ECE22C-5A5B-4C68-938B-37C5F7D667D3}" srcOrd="0" destOrd="2" presId="urn:microsoft.com/office/officeart/2018/2/layout/IconLabelDescriptionList"/>
    <dgm:cxn modelId="{5CC595C0-C897-406B-AB26-2E73F87C9F4E}" type="presOf" srcId="{A223B55B-0DD6-4CD8-960C-BEDBDBF7EBA5}" destId="{8F5B194D-5640-4705-8CB7-EB7C0844A6D8}" srcOrd="0" destOrd="0" presId="urn:microsoft.com/office/officeart/2018/2/layout/IconLabelDescriptionList"/>
    <dgm:cxn modelId="{6FF516C1-05B8-4E6F-BD94-E550131FBA5A}" type="presOf" srcId="{4C18FBD3-1CF0-4F2F-A430-55F5939B2F60}" destId="{63ECE22C-5A5B-4C68-938B-37C5F7D667D3}" srcOrd="0" destOrd="0" presId="urn:microsoft.com/office/officeart/2018/2/layout/IconLabelDescriptionList"/>
    <dgm:cxn modelId="{D93B23D1-3851-407A-AD09-D31EE0DFD1DB}" srcId="{E7A2B617-993D-481C-BD74-73BBD6F72E31}" destId="{4C18FBD3-1CF0-4F2F-A430-55F5939B2F60}" srcOrd="0" destOrd="0" parTransId="{720E41A2-54AF-427B-9B63-A4272AE04DCB}" sibTransId="{B9D54561-AABC-442C-858E-04267460445C}"/>
    <dgm:cxn modelId="{F1D641D2-B334-44C0-AA96-51B9B41C6489}" srcId="{D656696B-7BDE-49A1-8A55-1CEB3AA7575C}" destId="{E7A2B617-993D-481C-BD74-73BBD6F72E31}" srcOrd="2" destOrd="0" parTransId="{96113DF1-911C-40D6-B244-7CD23A7ACBAB}" sibTransId="{51D32B3E-88B7-4BBD-ADE8-40271750787C}"/>
    <dgm:cxn modelId="{C12DF0DB-BC0C-4B29-BE56-0611872C4067}" type="presOf" srcId="{2C853FC3-57EF-4BC9-BBD6-62EEFC952D54}" destId="{8F5B194D-5640-4705-8CB7-EB7C0844A6D8}" srcOrd="0" destOrd="2" presId="urn:microsoft.com/office/officeart/2018/2/layout/IconLabelDescriptionList"/>
    <dgm:cxn modelId="{C36310E7-88DB-482C-8C14-923B93919DCB}" srcId="{D911D9BB-D5AC-4B66-B8A8-CA00EB97CA4D}" destId="{2C853FC3-57EF-4BC9-BBD6-62EEFC952D54}" srcOrd="2" destOrd="0" parTransId="{17023E18-BFB6-40BD-BD4E-13959DFB2535}" sibTransId="{559485EC-3F4C-4AE3-865E-4AF938AC802F}"/>
    <dgm:cxn modelId="{E6629BEA-DEE3-4BD9-98C9-FE108FE15F0A}" srcId="{E324DC7E-E6BA-49EE-84CF-3B991D68E2C4}" destId="{BDC5C40E-08DB-41E0-87C6-EF1FBDB751FB}" srcOrd="1" destOrd="0" parTransId="{872F7077-7E9C-4672-8E3F-BD48ABCD8CCD}" sibTransId="{AF18DEE5-7324-4236-837B-1E7BE1E7BF32}"/>
    <dgm:cxn modelId="{95A84EEE-03DC-4EB7-B269-52B407B6D710}" srcId="{D656696B-7BDE-49A1-8A55-1CEB3AA7575C}" destId="{E324DC7E-E6BA-49EE-84CF-3B991D68E2C4}" srcOrd="0" destOrd="0" parTransId="{35A0975B-82D4-4984-96FD-CDC124FDFC01}" sibTransId="{1EC3D1C4-003A-445C-8310-0606D13553BA}"/>
    <dgm:cxn modelId="{B20EEEEE-6F6D-4ED4-A245-6451693B3C38}" type="presOf" srcId="{C6B0A3C8-42CD-4BA9-A326-100EE241D01E}" destId="{7569140A-7063-4B28-A8CC-12DD8C40DACE}" srcOrd="0" destOrd="0" presId="urn:microsoft.com/office/officeart/2018/2/layout/IconLabelDescriptionList"/>
    <dgm:cxn modelId="{730EA8F9-03A6-4263-A35F-7B26E0D3646E}" srcId="{D911D9BB-D5AC-4B66-B8A8-CA00EB97CA4D}" destId="{5B11365F-1B47-477D-965B-3DEEE187700B}" srcOrd="1" destOrd="0" parTransId="{803FBAC0-48EE-407F-9FC4-45B1D76DF1CC}" sibTransId="{690984B1-ACE5-420B-9E33-232EA75A0A1F}"/>
    <dgm:cxn modelId="{1A0BF3FA-1419-4C82-B802-DAE404A7A8A7}" type="presOf" srcId="{BDC5C40E-08DB-41E0-87C6-EF1FBDB751FB}" destId="{7569140A-7063-4B28-A8CC-12DD8C40DACE}" srcOrd="0" destOrd="1" presId="urn:microsoft.com/office/officeart/2018/2/layout/IconLabelDescriptionList"/>
    <dgm:cxn modelId="{84267767-62FF-4485-ABBE-6398855FE20D}" type="presParOf" srcId="{1CA55199-5E37-41FF-A664-D7FCA414267A}" destId="{BF26675B-A17B-45A0-9A2F-2696410BA406}" srcOrd="0" destOrd="0" presId="urn:microsoft.com/office/officeart/2018/2/layout/IconLabelDescriptionList"/>
    <dgm:cxn modelId="{BFAD935C-C0F0-4602-B60A-52ADC087B8D1}" type="presParOf" srcId="{BF26675B-A17B-45A0-9A2F-2696410BA406}" destId="{57D0704E-2346-48CA-A241-8DF7FF7617A5}" srcOrd="0" destOrd="0" presId="urn:microsoft.com/office/officeart/2018/2/layout/IconLabelDescriptionList"/>
    <dgm:cxn modelId="{82C5DF23-3D69-45E5-9707-8EFC54961615}" type="presParOf" srcId="{BF26675B-A17B-45A0-9A2F-2696410BA406}" destId="{C50C988B-25C5-4D1E-8541-714D2E6B26D6}" srcOrd="1" destOrd="0" presId="urn:microsoft.com/office/officeart/2018/2/layout/IconLabelDescriptionList"/>
    <dgm:cxn modelId="{B3034D02-12EC-4915-A64D-3D6302658BD3}" type="presParOf" srcId="{BF26675B-A17B-45A0-9A2F-2696410BA406}" destId="{B096D42F-52FA-401B-8704-AAF9EE3DE6DD}" srcOrd="2" destOrd="0" presId="urn:microsoft.com/office/officeart/2018/2/layout/IconLabelDescriptionList"/>
    <dgm:cxn modelId="{04413718-141D-445F-8C62-D44116A86B86}" type="presParOf" srcId="{BF26675B-A17B-45A0-9A2F-2696410BA406}" destId="{8BE99565-028D-4B28-ABAA-6B23E65AE5AE}" srcOrd="3" destOrd="0" presId="urn:microsoft.com/office/officeart/2018/2/layout/IconLabelDescriptionList"/>
    <dgm:cxn modelId="{886FF9E8-7B08-4BD8-A40E-5A780817D9F4}" type="presParOf" srcId="{BF26675B-A17B-45A0-9A2F-2696410BA406}" destId="{7569140A-7063-4B28-A8CC-12DD8C40DACE}" srcOrd="4" destOrd="0" presId="urn:microsoft.com/office/officeart/2018/2/layout/IconLabelDescriptionList"/>
    <dgm:cxn modelId="{F52D1B81-A283-4C27-B44B-8CE4F422813D}" type="presParOf" srcId="{1CA55199-5E37-41FF-A664-D7FCA414267A}" destId="{3D57D791-05B7-49D6-9669-C64F73888936}" srcOrd="1" destOrd="0" presId="urn:microsoft.com/office/officeart/2018/2/layout/IconLabelDescriptionList"/>
    <dgm:cxn modelId="{33303053-5925-4586-AD15-7E03B08D915F}" type="presParOf" srcId="{1CA55199-5E37-41FF-A664-D7FCA414267A}" destId="{B48CFAF1-905B-45EA-B29F-EEF18D9008FD}" srcOrd="2" destOrd="0" presId="urn:microsoft.com/office/officeart/2018/2/layout/IconLabelDescriptionList"/>
    <dgm:cxn modelId="{2898A275-4106-4817-B564-FDBE1D187C9A}" type="presParOf" srcId="{B48CFAF1-905B-45EA-B29F-EEF18D9008FD}" destId="{63681F50-4ACD-4D15-A2D3-5CF53C000C87}" srcOrd="0" destOrd="0" presId="urn:microsoft.com/office/officeart/2018/2/layout/IconLabelDescriptionList"/>
    <dgm:cxn modelId="{AED1CB89-7122-4C79-A97C-56226AD085E6}" type="presParOf" srcId="{B48CFAF1-905B-45EA-B29F-EEF18D9008FD}" destId="{CBF2F198-D672-4BCF-BA2A-09F883C6BFB4}" srcOrd="1" destOrd="0" presId="urn:microsoft.com/office/officeart/2018/2/layout/IconLabelDescriptionList"/>
    <dgm:cxn modelId="{53A684A2-953A-409E-BA2B-9216F7BEE3D1}" type="presParOf" srcId="{B48CFAF1-905B-45EA-B29F-EEF18D9008FD}" destId="{477E1CD4-DACF-48C9-BDAF-B012335B42C2}" srcOrd="2" destOrd="0" presId="urn:microsoft.com/office/officeart/2018/2/layout/IconLabelDescriptionList"/>
    <dgm:cxn modelId="{CE5A8A17-088B-4D91-9C4E-B8D01AEC77CA}" type="presParOf" srcId="{B48CFAF1-905B-45EA-B29F-EEF18D9008FD}" destId="{AB56C06B-DDE8-485A-8FE5-D14342CB1956}" srcOrd="3" destOrd="0" presId="urn:microsoft.com/office/officeart/2018/2/layout/IconLabelDescriptionList"/>
    <dgm:cxn modelId="{4E23ABC5-0ED0-4E88-96F3-1B24127B3813}" type="presParOf" srcId="{B48CFAF1-905B-45EA-B29F-EEF18D9008FD}" destId="{8F5B194D-5640-4705-8CB7-EB7C0844A6D8}" srcOrd="4" destOrd="0" presId="urn:microsoft.com/office/officeart/2018/2/layout/IconLabelDescriptionList"/>
    <dgm:cxn modelId="{EF9CD14D-D24D-426B-9DBD-3FE764F79C25}" type="presParOf" srcId="{1CA55199-5E37-41FF-A664-D7FCA414267A}" destId="{90144E19-627A-4B5C-B223-D6986BA3D417}" srcOrd="3" destOrd="0" presId="urn:microsoft.com/office/officeart/2018/2/layout/IconLabelDescriptionList"/>
    <dgm:cxn modelId="{20110965-C429-47F2-9E00-3EBF180B682B}" type="presParOf" srcId="{1CA55199-5E37-41FF-A664-D7FCA414267A}" destId="{3600165F-588C-4693-BBD2-CAAD3A9C657F}" srcOrd="4" destOrd="0" presId="urn:microsoft.com/office/officeart/2018/2/layout/IconLabelDescriptionList"/>
    <dgm:cxn modelId="{85524019-E939-478B-852E-A5D731748563}" type="presParOf" srcId="{3600165F-588C-4693-BBD2-CAAD3A9C657F}" destId="{1D0DA2AF-9262-42BF-A4CA-30BD34EC955A}" srcOrd="0" destOrd="0" presId="urn:microsoft.com/office/officeart/2018/2/layout/IconLabelDescriptionList"/>
    <dgm:cxn modelId="{DE0D7BF9-FC13-4748-AA2A-486C414C165B}" type="presParOf" srcId="{3600165F-588C-4693-BBD2-CAAD3A9C657F}" destId="{782526C1-0708-4E8F-A369-3191E0A56C84}" srcOrd="1" destOrd="0" presId="urn:microsoft.com/office/officeart/2018/2/layout/IconLabelDescriptionList"/>
    <dgm:cxn modelId="{94EA8423-D0E9-4C1B-AC1C-9F456BA667C2}" type="presParOf" srcId="{3600165F-588C-4693-BBD2-CAAD3A9C657F}" destId="{89AC5FA8-783B-4DC0-927A-0C548DDB0055}" srcOrd="2" destOrd="0" presId="urn:microsoft.com/office/officeart/2018/2/layout/IconLabelDescriptionList"/>
    <dgm:cxn modelId="{D63BDCDF-B05B-4E0D-A2D2-E68E86C7A6F3}" type="presParOf" srcId="{3600165F-588C-4693-BBD2-CAAD3A9C657F}" destId="{42694DBB-FEC5-424D-A2C4-6E5C9B61FA7F}" srcOrd="3" destOrd="0" presId="urn:microsoft.com/office/officeart/2018/2/layout/IconLabelDescriptionList"/>
    <dgm:cxn modelId="{990E4646-0FD5-4FF9-9082-A65663822AAC}" type="presParOf" srcId="{3600165F-588C-4693-BBD2-CAAD3A9C657F}" destId="{63ECE22C-5A5B-4C68-938B-37C5F7D667D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0704E-2346-48CA-A241-8DF7FF7617A5}">
      <dsp:nvSpPr>
        <dsp:cNvPr id="0" name=""/>
        <dsp:cNvSpPr/>
      </dsp:nvSpPr>
      <dsp:spPr>
        <a:xfrm>
          <a:off x="11042" y="31749"/>
          <a:ext cx="988839" cy="973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6D42F-52FA-401B-8704-AAF9EE3DE6DD}">
      <dsp:nvSpPr>
        <dsp:cNvPr id="0" name=""/>
        <dsp:cNvSpPr/>
      </dsp:nvSpPr>
      <dsp:spPr>
        <a:xfrm>
          <a:off x="11042" y="1171640"/>
          <a:ext cx="2825255" cy="61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Travelling Salesman Problem (TSP)</a:t>
          </a:r>
        </a:p>
      </dsp:txBody>
      <dsp:txXfrm>
        <a:off x="11042" y="1171640"/>
        <a:ext cx="2825255" cy="613570"/>
      </dsp:txXfrm>
    </dsp:sp>
    <dsp:sp modelId="{7569140A-7063-4B28-A8CC-12DD8C40DACE}">
      <dsp:nvSpPr>
        <dsp:cNvPr id="0" name=""/>
        <dsp:cNvSpPr/>
      </dsp:nvSpPr>
      <dsp:spPr>
        <a:xfrm>
          <a:off x="11042" y="1862463"/>
          <a:ext cx="2825255" cy="203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Optimize the shortest path for a single route covering all points and returning to the start.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Focused on </a:t>
          </a:r>
          <a:r>
            <a:rPr lang="en-US" sz="1400" b="1" kern="1200" dirty="0"/>
            <a:t>single-route scenarios </a:t>
          </a:r>
          <a:r>
            <a:rPr lang="en-US" sz="1400" kern="1200" dirty="0"/>
            <a:t>like delivery services and circuit board manufacturing.</a:t>
          </a:r>
        </a:p>
      </dsp:txBody>
      <dsp:txXfrm>
        <a:off x="11042" y="1862463"/>
        <a:ext cx="2825255" cy="2031939"/>
      </dsp:txXfrm>
    </dsp:sp>
    <dsp:sp modelId="{63681F50-4ACD-4D15-A2D3-5CF53C000C87}">
      <dsp:nvSpPr>
        <dsp:cNvPr id="0" name=""/>
        <dsp:cNvSpPr/>
      </dsp:nvSpPr>
      <dsp:spPr>
        <a:xfrm>
          <a:off x="3330717" y="31749"/>
          <a:ext cx="988839" cy="973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E1CD4-DACF-48C9-BDAF-B012335B42C2}">
      <dsp:nvSpPr>
        <dsp:cNvPr id="0" name=""/>
        <dsp:cNvSpPr/>
      </dsp:nvSpPr>
      <dsp:spPr>
        <a:xfrm>
          <a:off x="3330717" y="1171640"/>
          <a:ext cx="2825255" cy="61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Vehicle Routing Problem (VRP)</a:t>
          </a:r>
        </a:p>
      </dsp:txBody>
      <dsp:txXfrm>
        <a:off x="3330717" y="1171640"/>
        <a:ext cx="2825255" cy="613570"/>
      </dsp:txXfrm>
    </dsp:sp>
    <dsp:sp modelId="{8F5B194D-5640-4705-8CB7-EB7C0844A6D8}">
      <dsp:nvSpPr>
        <dsp:cNvPr id="0" name=""/>
        <dsp:cNvSpPr/>
      </dsp:nvSpPr>
      <dsp:spPr>
        <a:xfrm>
          <a:off x="3330717" y="1862463"/>
          <a:ext cx="2825255" cy="203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Expands to </a:t>
          </a:r>
          <a:r>
            <a:rPr lang="en-US" sz="1400" b="1" kern="1200" dirty="0"/>
            <a:t>multiple vehicles</a:t>
          </a:r>
          <a:r>
            <a:rPr lang="en-US" sz="1400" kern="1200" dirty="0"/>
            <a:t>, each starting and ending at a central depot, serving multiple locations.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Optimizes routes for a fleet, </a:t>
          </a:r>
          <a:r>
            <a:rPr lang="en-US" sz="1400" b="1" kern="1200" dirty="0"/>
            <a:t>without specific capacity constraints </a:t>
          </a:r>
          <a:r>
            <a:rPr lang="en-US" sz="1400" kern="1200" dirty="0"/>
            <a:t>per vehicle.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in scenarios like logistics planning, school bus routing, and waste collection.</a:t>
          </a:r>
        </a:p>
      </dsp:txBody>
      <dsp:txXfrm>
        <a:off x="3330717" y="1862463"/>
        <a:ext cx="2825255" cy="2031939"/>
      </dsp:txXfrm>
    </dsp:sp>
    <dsp:sp modelId="{1D0DA2AF-9262-42BF-A4CA-30BD34EC955A}">
      <dsp:nvSpPr>
        <dsp:cNvPr id="0" name=""/>
        <dsp:cNvSpPr/>
      </dsp:nvSpPr>
      <dsp:spPr>
        <a:xfrm>
          <a:off x="6650392" y="31749"/>
          <a:ext cx="988839" cy="9737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C5FA8-783B-4DC0-927A-0C548DDB0055}">
      <dsp:nvSpPr>
        <dsp:cNvPr id="0" name=""/>
        <dsp:cNvSpPr/>
      </dsp:nvSpPr>
      <dsp:spPr>
        <a:xfrm>
          <a:off x="6650392" y="1171640"/>
          <a:ext cx="2825255" cy="61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Capacitated Vehicle Routing Problem (CVRP)</a:t>
          </a:r>
        </a:p>
      </dsp:txBody>
      <dsp:txXfrm>
        <a:off x="6650392" y="1171640"/>
        <a:ext cx="2825255" cy="613570"/>
      </dsp:txXfrm>
    </dsp:sp>
    <dsp:sp modelId="{63ECE22C-5A5B-4C68-938B-37C5F7D667D3}">
      <dsp:nvSpPr>
        <dsp:cNvPr id="0" name=""/>
        <dsp:cNvSpPr/>
      </dsp:nvSpPr>
      <dsp:spPr>
        <a:xfrm>
          <a:off x="6650392" y="1862463"/>
          <a:ext cx="2825255" cy="203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Introduces </a:t>
          </a:r>
          <a:r>
            <a:rPr lang="en-US" sz="1400" b="1" kern="1200" dirty="0"/>
            <a:t>vehicle capacity constraints</a:t>
          </a:r>
          <a:r>
            <a:rPr lang="en-US" sz="1400" kern="1200" dirty="0"/>
            <a:t>, blending route optimization with load management.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Focuses on </a:t>
          </a:r>
          <a:r>
            <a:rPr lang="en-US" sz="1400" b="1" kern="1200" dirty="0"/>
            <a:t>balancing shortest paths and capacity limits </a:t>
          </a:r>
          <a:r>
            <a:rPr lang="en-US" sz="1400" kern="1200" dirty="0"/>
            <a:t>for each vehicle.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 in managing efficient goods distribution in supply chains, fuel delivery, and retail logistics.</a:t>
          </a:r>
        </a:p>
      </dsp:txBody>
      <dsp:txXfrm>
        <a:off x="6650392" y="1862463"/>
        <a:ext cx="2825255" cy="2031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5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2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5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1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1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8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oad with a red pin on it&#10;&#10;Description automatically generated with medium confidence">
            <a:extLst>
              <a:ext uri="{FF2B5EF4-FFF2-40B4-BE49-F238E27FC236}">
                <a16:creationId xmlns:a16="http://schemas.microsoft.com/office/drawing/2014/main" id="{9F93DC5C-091A-E435-472C-981484FE5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" r="-1" b="14196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755205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49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3EBCD-265E-901E-DC64-186EADDFE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808" y="1247140"/>
            <a:ext cx="4650160" cy="345084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Disaster Route Planning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901D-E98E-A0B2-10DF-BF3071BD1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807" y="4818126"/>
            <a:ext cx="4724213" cy="1268984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</a:rPr>
              <a:t>MGSC 662 – Group Project</a:t>
            </a:r>
          </a:p>
          <a:p>
            <a:pPr algn="r">
              <a:lnSpc>
                <a:spcPct val="100000"/>
              </a:lnSpc>
            </a:pPr>
            <a:r>
              <a:rPr lang="en-CA" sz="2200">
                <a:solidFill>
                  <a:srgbClr val="FFFFFF"/>
                </a:solidFill>
              </a:rPr>
              <a:t>By: Arnav G., Om S., Nandani Y., Michael M., Lakshya A.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8B020-DB64-504C-2675-7175DFEC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CA" dirty="0"/>
          </a:p>
        </p:txBody>
      </p:sp>
      <p:pic>
        <p:nvPicPr>
          <p:cNvPr id="5" name="Picture 4" descr="Aerial view of buildings">
            <a:extLst>
              <a:ext uri="{FF2B5EF4-FFF2-40B4-BE49-F238E27FC236}">
                <a16:creationId xmlns:a16="http://schemas.microsoft.com/office/drawing/2014/main" id="{52E2F20E-7A35-0C9A-2852-64C5ED1AD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6" r="36133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062A-97F5-192D-CC03-4B12C39F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urban areas, natural and man-made disasters present significant challenges, requiring effective planning and rapid response. </a:t>
            </a:r>
          </a:p>
          <a:p>
            <a:pPr>
              <a:lnSpc>
                <a:spcPct val="100000"/>
              </a:lnSpc>
            </a:pPr>
            <a:r>
              <a:rPr lang="en-US" dirty="0"/>
              <a:t>While existing city infrastructures are typically robust, they may not be adequately prepared for the intense and sudden demands brought about by such emergencies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highlights the need for systems capable of anticipating and adapting to the dynamic nature of disaster scenarios.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98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8B020-DB64-504C-2675-7175DFEC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CA" dirty="0"/>
          </a:p>
        </p:txBody>
      </p:sp>
      <p:pic>
        <p:nvPicPr>
          <p:cNvPr id="5" name="Picture 4" descr="Aerial view of buildings">
            <a:extLst>
              <a:ext uri="{FF2B5EF4-FFF2-40B4-BE49-F238E27FC236}">
                <a16:creationId xmlns:a16="http://schemas.microsoft.com/office/drawing/2014/main" id="{52E2F20E-7A35-0C9A-2852-64C5ED1AD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6" r="36133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062A-97F5-192D-CC03-4B12C39F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1230571"/>
            <a:ext cx="6881728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In urban areas, natural and man-made disasters present significant challenges, requiring effective planning and rapid response.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While existing city infrastructures are typically robust, they may not be adequately prepared for the intense and sudden demands brought about by such emergencies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This highlights the need for systems capable of anticipating and adapting to the dynamic nature of disaster scenarios.</a:t>
            </a:r>
            <a:endParaRPr lang="en-CA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A268C-F3D4-6BCC-F3BB-CFDFE15AE9FA}"/>
              </a:ext>
            </a:extLst>
          </p:cNvPr>
          <p:cNvSpPr/>
          <p:nvPr/>
        </p:nvSpPr>
        <p:spPr>
          <a:xfrm>
            <a:off x="5428475" y="4652870"/>
            <a:ext cx="6279502" cy="1550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Variation of the Travelling Salesman Problem (TSP)</a:t>
            </a:r>
            <a:endParaRPr lang="en-CA" sz="2800" b="1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917EAD4-AD43-CF4F-FC66-3AD51AE00C14}"/>
              </a:ext>
            </a:extLst>
          </p:cNvPr>
          <p:cNvSpPr/>
          <p:nvPr/>
        </p:nvSpPr>
        <p:spPr>
          <a:xfrm>
            <a:off x="8236989" y="3428995"/>
            <a:ext cx="662474" cy="10683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473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5C653-298C-F766-CA84-9FE304F9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Evolving the TSP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A78313-25FA-E8B4-9CD2-A23015EC4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009043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460C0DD2-076C-851A-5EB2-2E520ED00748}"/>
              </a:ext>
            </a:extLst>
          </p:cNvPr>
          <p:cNvGrpSpPr/>
          <p:nvPr/>
        </p:nvGrpSpPr>
        <p:grpSpPr>
          <a:xfrm>
            <a:off x="8061649" y="1713567"/>
            <a:ext cx="3466605" cy="4526835"/>
            <a:chOff x="8061649" y="1713567"/>
            <a:chExt cx="3466605" cy="45268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39BE53-1F2A-7C57-747A-995DEB916A0B}"/>
                </a:ext>
              </a:extLst>
            </p:cNvPr>
            <p:cNvSpPr/>
            <p:nvPr/>
          </p:nvSpPr>
          <p:spPr>
            <a:xfrm>
              <a:off x="8061649" y="2160015"/>
              <a:ext cx="3466605" cy="4080387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424761-F43C-BB7E-4BD2-4F9A30F41967}"/>
                </a:ext>
              </a:extLst>
            </p:cNvPr>
            <p:cNvSpPr txBox="1"/>
            <p:nvPr/>
          </p:nvSpPr>
          <p:spPr>
            <a:xfrm>
              <a:off x="8061649" y="1713567"/>
              <a:ext cx="225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</a:rPr>
                <a:t>Focus of this model</a:t>
              </a:r>
              <a:endParaRPr lang="en-CA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06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D0704E-2346-48CA-A241-8DF7FF761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7D0704E-2346-48CA-A241-8DF7FF7617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96D42F-52FA-401B-8704-AAF9EE3DE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B096D42F-52FA-401B-8704-AAF9EE3DE6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69140A-7063-4B28-A8CC-12DD8C40D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7569140A-7063-4B28-A8CC-12DD8C40DA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681F50-4ACD-4D15-A2D3-5CF53C000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63681F50-4ACD-4D15-A2D3-5CF53C000C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7E1CD4-DACF-48C9-BDAF-B012335B4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77E1CD4-DACF-48C9-BDAF-B012335B42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5B194D-5640-4705-8CB7-EB7C0844A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8F5B194D-5640-4705-8CB7-EB7C0844A6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0DA2AF-9262-42BF-A4CA-30BD34EC9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1D0DA2AF-9262-42BF-A4CA-30BD34EC95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AC5FA8-783B-4DC0-927A-0C548DDB0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89AC5FA8-783B-4DC0-927A-0C548DDB00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ECE22C-5A5B-4C68-938B-37C5F7D66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63ECE22C-5A5B-4C68-938B-37C5F7D667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InterweaveVTI">
  <a:themeElements>
    <a:clrScheme name="AnalogousFromLightSeed_2SEEDS">
      <a:dk1>
        <a:srgbClr val="000000"/>
      </a:dk1>
      <a:lt1>
        <a:srgbClr val="FFFFFF"/>
      </a:lt1>
      <a:dk2>
        <a:srgbClr val="412426"/>
      </a:dk2>
      <a:lt2>
        <a:srgbClr val="E8E3E2"/>
      </a:lt2>
      <a:accent1>
        <a:srgbClr val="29B1CA"/>
      </a:accent1>
      <a:accent2>
        <a:srgbClr val="34B392"/>
      </a:accent2>
      <a:accent3>
        <a:srgbClr val="69A2EE"/>
      </a:accent3>
      <a:accent4>
        <a:srgbClr val="EB4E98"/>
      </a:accent4>
      <a:accent5>
        <a:srgbClr val="EE6E75"/>
      </a:accent5>
      <a:accent6>
        <a:srgbClr val="EB874E"/>
      </a:accent6>
      <a:hlink>
        <a:srgbClr val="AC7166"/>
      </a:hlink>
      <a:folHlink>
        <a:srgbClr val="7F7F7F"/>
      </a:folHlink>
    </a:clrScheme>
    <a:fontScheme name="Custom 1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</TotalTime>
  <Words>306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Product Sans</vt:lpstr>
      <vt:lpstr>InterweaveVTI</vt:lpstr>
      <vt:lpstr>Disaster Route Planning</vt:lpstr>
      <vt:lpstr>Problem Statement</vt:lpstr>
      <vt:lpstr>Problem Statement</vt:lpstr>
      <vt:lpstr>Evolving the TSP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Route Planning</dc:title>
  <dc:creator>Lakshya Agarwal</dc:creator>
  <cp:lastModifiedBy>Lakshya Agarwal</cp:lastModifiedBy>
  <cp:revision>1</cp:revision>
  <dcterms:created xsi:type="dcterms:W3CDTF">2023-11-21T21:04:13Z</dcterms:created>
  <dcterms:modified xsi:type="dcterms:W3CDTF">2023-11-21T21:27:52Z</dcterms:modified>
</cp:coreProperties>
</file>