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8" r:id="rId7"/>
    <p:sldId id="272" r:id="rId8"/>
    <p:sldId id="271" r:id="rId9"/>
    <p:sldId id="269" r:id="rId10"/>
    <p:sldId id="270" r:id="rId11"/>
    <p:sldId id="262" r:id="rId12"/>
    <p:sldId id="267" r:id="rId13"/>
    <p:sldId id="266" r:id="rId14"/>
    <p:sldId id="265" r:id="rId15"/>
    <p:sldId id="263" r:id="rId16"/>
    <p:sldId id="264" r:id="rId17"/>
    <p:sldId id="273" r:id="rId18"/>
    <p:sldId id="26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314BF5-8DAC-4556-81C7-4FB836BB33B7}">
          <p14:sldIdLst>
            <p14:sldId id="256"/>
            <p14:sldId id="257"/>
            <p14:sldId id="258"/>
            <p14:sldId id="259"/>
            <p14:sldId id="260"/>
            <p14:sldId id="268"/>
            <p14:sldId id="272"/>
            <p14:sldId id="271"/>
            <p14:sldId id="269"/>
            <p14:sldId id="270"/>
            <p14:sldId id="262"/>
            <p14:sldId id="267"/>
            <p14:sldId id="266"/>
            <p14:sldId id="265"/>
            <p14:sldId id="263"/>
            <p14:sldId id="264"/>
            <p14:sldId id="273"/>
            <p14:sldId id="26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9FC236-389A-4E3F-9A44-99ABA0C5875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B3E9B03-6998-48D7-8B67-29F62FD715DD}">
      <dgm:prSet/>
      <dgm:spPr/>
      <dgm:t>
        <a:bodyPr/>
        <a:lstStyle/>
        <a:p>
          <a:pPr>
            <a:lnSpc>
              <a:spcPct val="100000"/>
            </a:lnSpc>
          </a:pPr>
          <a:r>
            <a:rPr lang="en-US"/>
            <a:t>Association Rule Mining is used when you want to find an association between different objects in a set, find frequent patterns in a transaction database, relational databases or any other information repository.</a:t>
          </a:r>
        </a:p>
      </dgm:t>
    </dgm:pt>
    <dgm:pt modelId="{CD335589-498D-4FF6-9D69-4A1D0E0829E2}" type="parTrans" cxnId="{B55E7A75-225F-49C5-B44B-1DE6A673E363}">
      <dgm:prSet/>
      <dgm:spPr/>
      <dgm:t>
        <a:bodyPr/>
        <a:lstStyle/>
        <a:p>
          <a:endParaRPr lang="en-US"/>
        </a:p>
      </dgm:t>
    </dgm:pt>
    <dgm:pt modelId="{34C78C9A-B834-4C41-9727-D48C8398FCBF}" type="sibTrans" cxnId="{B55E7A75-225F-49C5-B44B-1DE6A673E363}">
      <dgm:prSet/>
      <dgm:spPr/>
      <dgm:t>
        <a:bodyPr/>
        <a:lstStyle/>
        <a:p>
          <a:pPr>
            <a:lnSpc>
              <a:spcPct val="100000"/>
            </a:lnSpc>
          </a:pPr>
          <a:endParaRPr lang="en-US"/>
        </a:p>
      </dgm:t>
    </dgm:pt>
    <dgm:pt modelId="{1ED71B0E-34FF-4046-9810-FE87CD553DF3}">
      <dgm:prSet/>
      <dgm:spPr/>
      <dgm:t>
        <a:bodyPr/>
        <a:lstStyle/>
        <a:p>
          <a:pPr>
            <a:lnSpc>
              <a:spcPct val="100000"/>
            </a:lnSpc>
          </a:pPr>
          <a:r>
            <a:rPr lang="en-IN"/>
            <a:t>Support, confidence level, and lift are the three measures used to compute it.</a:t>
          </a:r>
          <a:endParaRPr lang="en-US"/>
        </a:p>
      </dgm:t>
    </dgm:pt>
    <dgm:pt modelId="{0E3D5312-1240-403E-B19C-17A38EA0E30F}" type="parTrans" cxnId="{DC42C66A-CC0E-4D7E-87CE-A6027366FF75}">
      <dgm:prSet/>
      <dgm:spPr/>
      <dgm:t>
        <a:bodyPr/>
        <a:lstStyle/>
        <a:p>
          <a:endParaRPr lang="en-US"/>
        </a:p>
      </dgm:t>
    </dgm:pt>
    <dgm:pt modelId="{8964ABCD-E87B-4508-A708-41C15EADFF4A}" type="sibTrans" cxnId="{DC42C66A-CC0E-4D7E-87CE-A6027366FF75}">
      <dgm:prSet/>
      <dgm:spPr/>
      <dgm:t>
        <a:bodyPr/>
        <a:lstStyle/>
        <a:p>
          <a:pPr>
            <a:lnSpc>
              <a:spcPct val="100000"/>
            </a:lnSpc>
          </a:pPr>
          <a:endParaRPr lang="en-US"/>
        </a:p>
      </dgm:t>
    </dgm:pt>
    <dgm:pt modelId="{36EED485-F5E5-4A25-A73E-E47ABEE1BE6B}">
      <dgm:prSet/>
      <dgm:spPr/>
      <dgm:t>
        <a:bodyPr/>
        <a:lstStyle/>
        <a:p>
          <a:pPr>
            <a:lnSpc>
              <a:spcPct val="100000"/>
            </a:lnSpc>
          </a:pPr>
          <a:r>
            <a:rPr lang="en-IN"/>
            <a:t>High-support rules are more likely to apply to a significant number of future transactions.</a:t>
          </a:r>
          <a:endParaRPr lang="en-US"/>
        </a:p>
      </dgm:t>
    </dgm:pt>
    <dgm:pt modelId="{31EFAA35-177B-4F0E-BBBD-F0D17B08FBAF}" type="parTrans" cxnId="{A142DC0B-CA45-4B74-9392-BF1C9590F9A9}">
      <dgm:prSet/>
      <dgm:spPr/>
      <dgm:t>
        <a:bodyPr/>
        <a:lstStyle/>
        <a:p>
          <a:endParaRPr lang="en-US"/>
        </a:p>
      </dgm:t>
    </dgm:pt>
    <dgm:pt modelId="{EE4D1596-5D43-4B43-AB9F-2D222CD9CE1F}" type="sibTrans" cxnId="{A142DC0B-CA45-4B74-9392-BF1C9590F9A9}">
      <dgm:prSet/>
      <dgm:spPr/>
      <dgm:t>
        <a:bodyPr/>
        <a:lstStyle/>
        <a:p>
          <a:pPr>
            <a:lnSpc>
              <a:spcPct val="100000"/>
            </a:lnSpc>
          </a:pPr>
          <a:endParaRPr lang="en-US"/>
        </a:p>
      </dgm:t>
    </dgm:pt>
    <dgm:pt modelId="{C36B98A2-84A0-420C-B2BC-A903CD19CE9E}">
      <dgm:prSet/>
      <dgm:spPr/>
      <dgm:t>
        <a:bodyPr/>
        <a:lstStyle/>
        <a:p>
          <a:pPr>
            <a:lnSpc>
              <a:spcPct val="100000"/>
            </a:lnSpc>
          </a:pPr>
          <a:r>
            <a:rPr lang="en-IN"/>
            <a:t>You can expect higher return rates if you have more confidence.</a:t>
          </a:r>
          <a:endParaRPr lang="en-US"/>
        </a:p>
      </dgm:t>
    </dgm:pt>
    <dgm:pt modelId="{16DF6721-AD6D-4C75-BBC3-9EDA7F028A0A}" type="parTrans" cxnId="{DF4487EF-B733-4BE1-82C8-8E0AB13A9CF7}">
      <dgm:prSet/>
      <dgm:spPr/>
      <dgm:t>
        <a:bodyPr/>
        <a:lstStyle/>
        <a:p>
          <a:endParaRPr lang="en-US"/>
        </a:p>
      </dgm:t>
    </dgm:pt>
    <dgm:pt modelId="{B7CFA1C1-2C10-4874-BE17-B1602A0FBAF0}" type="sibTrans" cxnId="{DF4487EF-B733-4BE1-82C8-8E0AB13A9CF7}">
      <dgm:prSet/>
      <dgm:spPr/>
      <dgm:t>
        <a:bodyPr/>
        <a:lstStyle/>
        <a:p>
          <a:pPr>
            <a:lnSpc>
              <a:spcPct val="100000"/>
            </a:lnSpc>
          </a:pPr>
          <a:endParaRPr lang="en-US"/>
        </a:p>
      </dgm:t>
    </dgm:pt>
    <dgm:pt modelId="{E158FE4E-2047-4274-BBA9-ACC56F9D20ED}">
      <dgm:prSet/>
      <dgm:spPr/>
      <dgm:t>
        <a:bodyPr/>
        <a:lstStyle/>
        <a:p>
          <a:pPr>
            <a:lnSpc>
              <a:spcPct val="100000"/>
            </a:lnSpc>
          </a:pPr>
          <a:r>
            <a:rPr lang="en-IN"/>
            <a:t>The strength of the relationship between the products on the antecedents and consequents columns of the association is summarised by lift.</a:t>
          </a:r>
          <a:endParaRPr lang="en-US"/>
        </a:p>
      </dgm:t>
    </dgm:pt>
    <dgm:pt modelId="{01823531-144D-4C45-959E-8437EC907912}" type="parTrans" cxnId="{C175405F-59CE-4E82-8854-574DBE5ED54F}">
      <dgm:prSet/>
      <dgm:spPr/>
      <dgm:t>
        <a:bodyPr/>
        <a:lstStyle/>
        <a:p>
          <a:endParaRPr lang="en-US"/>
        </a:p>
      </dgm:t>
    </dgm:pt>
    <dgm:pt modelId="{7C18DB5F-E76E-472F-9155-5422FB7AD58C}" type="sibTrans" cxnId="{C175405F-59CE-4E82-8854-574DBE5ED54F}">
      <dgm:prSet/>
      <dgm:spPr/>
      <dgm:t>
        <a:bodyPr/>
        <a:lstStyle/>
        <a:p>
          <a:pPr>
            <a:lnSpc>
              <a:spcPct val="100000"/>
            </a:lnSpc>
          </a:pPr>
          <a:endParaRPr lang="en-US"/>
        </a:p>
      </dgm:t>
    </dgm:pt>
    <dgm:pt modelId="{80445D3E-F070-4592-9B07-1091BE20FF6B}">
      <dgm:prSet/>
      <dgm:spPr/>
      <dgm:t>
        <a:bodyPr/>
        <a:lstStyle/>
        <a:p>
          <a:pPr>
            <a:lnSpc>
              <a:spcPct val="100000"/>
            </a:lnSpc>
          </a:pPr>
          <a:r>
            <a:rPr lang="en-IN"/>
            <a:t>Larger the lift, greater the link between the two products.</a:t>
          </a:r>
          <a:endParaRPr lang="en-US"/>
        </a:p>
      </dgm:t>
    </dgm:pt>
    <dgm:pt modelId="{5AE90245-7985-4350-B743-762FAFC9D715}" type="parTrans" cxnId="{136B3C2B-FAEB-4794-AFD4-2699CF850B80}">
      <dgm:prSet/>
      <dgm:spPr/>
      <dgm:t>
        <a:bodyPr/>
        <a:lstStyle/>
        <a:p>
          <a:endParaRPr lang="en-US"/>
        </a:p>
      </dgm:t>
    </dgm:pt>
    <dgm:pt modelId="{FD6AD903-A0BB-448A-A9F7-2A95F2D344DC}" type="sibTrans" cxnId="{136B3C2B-FAEB-4794-AFD4-2699CF850B80}">
      <dgm:prSet/>
      <dgm:spPr/>
      <dgm:t>
        <a:bodyPr/>
        <a:lstStyle/>
        <a:p>
          <a:endParaRPr lang="en-US"/>
        </a:p>
      </dgm:t>
    </dgm:pt>
    <dgm:pt modelId="{64DE0858-EDAD-4764-B8B5-3476464C48A9}" type="pres">
      <dgm:prSet presAssocID="{C99FC236-389A-4E3F-9A44-99ABA0C5875A}" presName="root" presStyleCnt="0">
        <dgm:presLayoutVars>
          <dgm:dir/>
          <dgm:resizeHandles val="exact"/>
        </dgm:presLayoutVars>
      </dgm:prSet>
      <dgm:spPr/>
    </dgm:pt>
    <dgm:pt modelId="{6090F083-B819-4C81-AE34-0ECA70ECA5F4}" type="pres">
      <dgm:prSet presAssocID="{C99FC236-389A-4E3F-9A44-99ABA0C5875A}" presName="container" presStyleCnt="0">
        <dgm:presLayoutVars>
          <dgm:dir/>
          <dgm:resizeHandles val="exact"/>
        </dgm:presLayoutVars>
      </dgm:prSet>
      <dgm:spPr/>
    </dgm:pt>
    <dgm:pt modelId="{16B45EDA-6199-43FB-AC81-966410EEB70E}" type="pres">
      <dgm:prSet presAssocID="{BB3E9B03-6998-48D7-8B67-29F62FD715DD}" presName="compNode" presStyleCnt="0"/>
      <dgm:spPr/>
    </dgm:pt>
    <dgm:pt modelId="{D5D853BD-1B98-403A-A331-7127EF0433AE}" type="pres">
      <dgm:prSet presAssocID="{BB3E9B03-6998-48D7-8B67-29F62FD715DD}" presName="iconBgRect" presStyleLbl="bgShp" presStyleIdx="0" presStyleCnt="6"/>
      <dgm:spPr/>
    </dgm:pt>
    <dgm:pt modelId="{5F19C8ED-2421-4515-9160-C964A752B45C}" type="pres">
      <dgm:prSet presAssocID="{BB3E9B03-6998-48D7-8B67-29F62FD715D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D2EF0AF-29AA-4415-9D5F-F2EA72E454FB}" type="pres">
      <dgm:prSet presAssocID="{BB3E9B03-6998-48D7-8B67-29F62FD715DD}" presName="spaceRect" presStyleCnt="0"/>
      <dgm:spPr/>
    </dgm:pt>
    <dgm:pt modelId="{AD15CB2A-A7AE-4169-8D21-40B0F5F24EC2}" type="pres">
      <dgm:prSet presAssocID="{BB3E9B03-6998-48D7-8B67-29F62FD715DD}" presName="textRect" presStyleLbl="revTx" presStyleIdx="0" presStyleCnt="6">
        <dgm:presLayoutVars>
          <dgm:chMax val="1"/>
          <dgm:chPref val="1"/>
        </dgm:presLayoutVars>
      </dgm:prSet>
      <dgm:spPr/>
    </dgm:pt>
    <dgm:pt modelId="{36EA18C8-8BFB-4EC2-AE4C-524F1A2AC60A}" type="pres">
      <dgm:prSet presAssocID="{34C78C9A-B834-4C41-9727-D48C8398FCBF}" presName="sibTrans" presStyleLbl="sibTrans2D1" presStyleIdx="0" presStyleCnt="0"/>
      <dgm:spPr/>
    </dgm:pt>
    <dgm:pt modelId="{376008FA-8D27-4BEF-B66A-73779B00CD67}" type="pres">
      <dgm:prSet presAssocID="{1ED71B0E-34FF-4046-9810-FE87CD553DF3}" presName="compNode" presStyleCnt="0"/>
      <dgm:spPr/>
    </dgm:pt>
    <dgm:pt modelId="{6C89ED63-6772-49CA-B932-244AA6A23BC5}" type="pres">
      <dgm:prSet presAssocID="{1ED71B0E-34FF-4046-9810-FE87CD553DF3}" presName="iconBgRect" presStyleLbl="bgShp" presStyleIdx="1" presStyleCnt="6"/>
      <dgm:spPr/>
    </dgm:pt>
    <dgm:pt modelId="{A0282FB9-9F95-45BF-9D99-4146FB1AEBDE}" type="pres">
      <dgm:prSet presAssocID="{1ED71B0E-34FF-4046-9810-FE87CD553DF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thematics"/>
        </a:ext>
      </dgm:extLst>
    </dgm:pt>
    <dgm:pt modelId="{419502AA-8A27-4E9F-8A43-D98126B77846}" type="pres">
      <dgm:prSet presAssocID="{1ED71B0E-34FF-4046-9810-FE87CD553DF3}" presName="spaceRect" presStyleCnt="0"/>
      <dgm:spPr/>
    </dgm:pt>
    <dgm:pt modelId="{40CDAEF9-8780-4BFB-B417-04A867748EE2}" type="pres">
      <dgm:prSet presAssocID="{1ED71B0E-34FF-4046-9810-FE87CD553DF3}" presName="textRect" presStyleLbl="revTx" presStyleIdx="1" presStyleCnt="6">
        <dgm:presLayoutVars>
          <dgm:chMax val="1"/>
          <dgm:chPref val="1"/>
        </dgm:presLayoutVars>
      </dgm:prSet>
      <dgm:spPr/>
    </dgm:pt>
    <dgm:pt modelId="{1C48C5E0-519F-4CC3-A559-BB98B8C5F19F}" type="pres">
      <dgm:prSet presAssocID="{8964ABCD-E87B-4508-A708-41C15EADFF4A}" presName="sibTrans" presStyleLbl="sibTrans2D1" presStyleIdx="0" presStyleCnt="0"/>
      <dgm:spPr/>
    </dgm:pt>
    <dgm:pt modelId="{70E9B835-BFDF-4C11-B562-B1672489FE3F}" type="pres">
      <dgm:prSet presAssocID="{36EED485-F5E5-4A25-A73E-E47ABEE1BE6B}" presName="compNode" presStyleCnt="0"/>
      <dgm:spPr/>
    </dgm:pt>
    <dgm:pt modelId="{F0F15CBF-F52A-46C5-B936-4EB144DEAEC4}" type="pres">
      <dgm:prSet presAssocID="{36EED485-F5E5-4A25-A73E-E47ABEE1BE6B}" presName="iconBgRect" presStyleLbl="bgShp" presStyleIdx="2" presStyleCnt="6"/>
      <dgm:spPr/>
    </dgm:pt>
    <dgm:pt modelId="{7490A257-3057-44D9-92ED-301AA680CA60}" type="pres">
      <dgm:prSet presAssocID="{36EED485-F5E5-4A25-A73E-E47ABEE1BE6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gister"/>
        </a:ext>
      </dgm:extLst>
    </dgm:pt>
    <dgm:pt modelId="{EB98CB6D-2C5E-416F-85FA-68BAF66EEEA4}" type="pres">
      <dgm:prSet presAssocID="{36EED485-F5E5-4A25-A73E-E47ABEE1BE6B}" presName="spaceRect" presStyleCnt="0"/>
      <dgm:spPr/>
    </dgm:pt>
    <dgm:pt modelId="{EDEB29E6-2BB3-4A1C-8E6E-16210F73D0F2}" type="pres">
      <dgm:prSet presAssocID="{36EED485-F5E5-4A25-A73E-E47ABEE1BE6B}" presName="textRect" presStyleLbl="revTx" presStyleIdx="2" presStyleCnt="6">
        <dgm:presLayoutVars>
          <dgm:chMax val="1"/>
          <dgm:chPref val="1"/>
        </dgm:presLayoutVars>
      </dgm:prSet>
      <dgm:spPr/>
    </dgm:pt>
    <dgm:pt modelId="{B59C5604-86B3-4961-B9E8-5510F76902BF}" type="pres">
      <dgm:prSet presAssocID="{EE4D1596-5D43-4B43-AB9F-2D222CD9CE1F}" presName="sibTrans" presStyleLbl="sibTrans2D1" presStyleIdx="0" presStyleCnt="0"/>
      <dgm:spPr/>
    </dgm:pt>
    <dgm:pt modelId="{EAC777A4-03A8-4048-B37B-2A915E650E19}" type="pres">
      <dgm:prSet presAssocID="{C36B98A2-84A0-420C-B2BC-A903CD19CE9E}" presName="compNode" presStyleCnt="0"/>
      <dgm:spPr/>
    </dgm:pt>
    <dgm:pt modelId="{6199461B-0756-4789-90FB-92148E3DF355}" type="pres">
      <dgm:prSet presAssocID="{C36B98A2-84A0-420C-B2BC-A903CD19CE9E}" presName="iconBgRect" presStyleLbl="bgShp" presStyleIdx="3" presStyleCnt="6"/>
      <dgm:spPr/>
    </dgm:pt>
    <dgm:pt modelId="{0E5E11FA-08E8-442B-8B8C-61F41A5DBB72}" type="pres">
      <dgm:prSet presAssocID="{C36B98A2-84A0-420C-B2BC-A903CD19CE9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1013FAA0-956B-441A-B2D5-5E8F4E4E413A}" type="pres">
      <dgm:prSet presAssocID="{C36B98A2-84A0-420C-B2BC-A903CD19CE9E}" presName="spaceRect" presStyleCnt="0"/>
      <dgm:spPr/>
    </dgm:pt>
    <dgm:pt modelId="{DFF2C189-9CC2-4D0E-AF4E-C65A6ABFADC4}" type="pres">
      <dgm:prSet presAssocID="{C36B98A2-84A0-420C-B2BC-A903CD19CE9E}" presName="textRect" presStyleLbl="revTx" presStyleIdx="3" presStyleCnt="6">
        <dgm:presLayoutVars>
          <dgm:chMax val="1"/>
          <dgm:chPref val="1"/>
        </dgm:presLayoutVars>
      </dgm:prSet>
      <dgm:spPr/>
    </dgm:pt>
    <dgm:pt modelId="{EB5B685C-96AB-4775-9449-1F9ED0D20851}" type="pres">
      <dgm:prSet presAssocID="{B7CFA1C1-2C10-4874-BE17-B1602A0FBAF0}" presName="sibTrans" presStyleLbl="sibTrans2D1" presStyleIdx="0" presStyleCnt="0"/>
      <dgm:spPr/>
    </dgm:pt>
    <dgm:pt modelId="{14EFC210-E9A7-41BA-AC53-67F4A8403175}" type="pres">
      <dgm:prSet presAssocID="{E158FE4E-2047-4274-BBA9-ACC56F9D20ED}" presName="compNode" presStyleCnt="0"/>
      <dgm:spPr/>
    </dgm:pt>
    <dgm:pt modelId="{C00F494A-C09A-4E83-B657-DBC1EA152635}" type="pres">
      <dgm:prSet presAssocID="{E158FE4E-2047-4274-BBA9-ACC56F9D20ED}" presName="iconBgRect" presStyleLbl="bgShp" presStyleIdx="4" presStyleCnt="6"/>
      <dgm:spPr/>
    </dgm:pt>
    <dgm:pt modelId="{B9950AF5-A3CA-4C7E-A303-9037601A5863}" type="pres">
      <dgm:prSet presAssocID="{E158FE4E-2047-4274-BBA9-ACC56F9D20E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ight Bulb and Gear"/>
        </a:ext>
      </dgm:extLst>
    </dgm:pt>
    <dgm:pt modelId="{C9AC6EDB-ECE5-4B6B-85EE-AB38B20B74E2}" type="pres">
      <dgm:prSet presAssocID="{E158FE4E-2047-4274-BBA9-ACC56F9D20ED}" presName="spaceRect" presStyleCnt="0"/>
      <dgm:spPr/>
    </dgm:pt>
    <dgm:pt modelId="{D1E21F58-12B6-4285-8730-298B53D5A893}" type="pres">
      <dgm:prSet presAssocID="{E158FE4E-2047-4274-BBA9-ACC56F9D20ED}" presName="textRect" presStyleLbl="revTx" presStyleIdx="4" presStyleCnt="6">
        <dgm:presLayoutVars>
          <dgm:chMax val="1"/>
          <dgm:chPref val="1"/>
        </dgm:presLayoutVars>
      </dgm:prSet>
      <dgm:spPr/>
    </dgm:pt>
    <dgm:pt modelId="{49AC897F-BABD-48CE-AA2E-161E148AC3E2}" type="pres">
      <dgm:prSet presAssocID="{7C18DB5F-E76E-472F-9155-5422FB7AD58C}" presName="sibTrans" presStyleLbl="sibTrans2D1" presStyleIdx="0" presStyleCnt="0"/>
      <dgm:spPr/>
    </dgm:pt>
    <dgm:pt modelId="{7177658B-1BC4-45D3-86F0-580B75E6BA3C}" type="pres">
      <dgm:prSet presAssocID="{80445D3E-F070-4592-9B07-1091BE20FF6B}" presName="compNode" presStyleCnt="0"/>
      <dgm:spPr/>
    </dgm:pt>
    <dgm:pt modelId="{6B6BF6D8-E1E3-409C-86DD-555508BF6759}" type="pres">
      <dgm:prSet presAssocID="{80445D3E-F070-4592-9B07-1091BE20FF6B}" presName="iconBgRect" presStyleLbl="bgShp" presStyleIdx="5" presStyleCnt="6"/>
      <dgm:spPr/>
    </dgm:pt>
    <dgm:pt modelId="{7A4085E0-41FB-42BD-8325-55607F48C3E1}" type="pres">
      <dgm:prSet presAssocID="{80445D3E-F070-4592-9B07-1091BE20FF6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ink"/>
        </a:ext>
      </dgm:extLst>
    </dgm:pt>
    <dgm:pt modelId="{4CDF56A4-8827-4E78-BE28-B66A1C6E4845}" type="pres">
      <dgm:prSet presAssocID="{80445D3E-F070-4592-9B07-1091BE20FF6B}" presName="spaceRect" presStyleCnt="0"/>
      <dgm:spPr/>
    </dgm:pt>
    <dgm:pt modelId="{0FF32910-B23C-4BF8-BB35-DF173B644010}" type="pres">
      <dgm:prSet presAssocID="{80445D3E-F070-4592-9B07-1091BE20FF6B}" presName="textRect" presStyleLbl="revTx" presStyleIdx="5" presStyleCnt="6">
        <dgm:presLayoutVars>
          <dgm:chMax val="1"/>
          <dgm:chPref val="1"/>
        </dgm:presLayoutVars>
      </dgm:prSet>
      <dgm:spPr/>
    </dgm:pt>
  </dgm:ptLst>
  <dgm:cxnLst>
    <dgm:cxn modelId="{29F70307-CCCC-44FC-8555-B0C787A9D44A}" type="presOf" srcId="{EE4D1596-5D43-4B43-AB9F-2D222CD9CE1F}" destId="{B59C5604-86B3-4961-B9E8-5510F76902BF}" srcOrd="0" destOrd="0" presId="urn:microsoft.com/office/officeart/2018/2/layout/IconCircleList"/>
    <dgm:cxn modelId="{D3BF7509-FB21-4F3A-B49E-F18EE212BB3C}" type="presOf" srcId="{7C18DB5F-E76E-472F-9155-5422FB7AD58C}" destId="{49AC897F-BABD-48CE-AA2E-161E148AC3E2}" srcOrd="0" destOrd="0" presId="urn:microsoft.com/office/officeart/2018/2/layout/IconCircleList"/>
    <dgm:cxn modelId="{A142DC0B-CA45-4B74-9392-BF1C9590F9A9}" srcId="{C99FC236-389A-4E3F-9A44-99ABA0C5875A}" destId="{36EED485-F5E5-4A25-A73E-E47ABEE1BE6B}" srcOrd="2" destOrd="0" parTransId="{31EFAA35-177B-4F0E-BBBD-F0D17B08FBAF}" sibTransId="{EE4D1596-5D43-4B43-AB9F-2D222CD9CE1F}"/>
    <dgm:cxn modelId="{136B3C2B-FAEB-4794-AFD4-2699CF850B80}" srcId="{C99FC236-389A-4E3F-9A44-99ABA0C5875A}" destId="{80445D3E-F070-4592-9B07-1091BE20FF6B}" srcOrd="5" destOrd="0" parTransId="{5AE90245-7985-4350-B743-762FAFC9D715}" sibTransId="{FD6AD903-A0BB-448A-A9F7-2A95F2D344DC}"/>
    <dgm:cxn modelId="{A5B8762B-2478-4533-A32A-80DB06DF96D8}" type="presOf" srcId="{1ED71B0E-34FF-4046-9810-FE87CD553DF3}" destId="{40CDAEF9-8780-4BFB-B417-04A867748EE2}" srcOrd="0" destOrd="0" presId="urn:microsoft.com/office/officeart/2018/2/layout/IconCircleList"/>
    <dgm:cxn modelId="{D3407B35-44AB-4996-987A-DBFE28316B5A}" type="presOf" srcId="{B7CFA1C1-2C10-4874-BE17-B1602A0FBAF0}" destId="{EB5B685C-96AB-4775-9449-1F9ED0D20851}" srcOrd="0" destOrd="0" presId="urn:microsoft.com/office/officeart/2018/2/layout/IconCircleList"/>
    <dgm:cxn modelId="{A58E1D3B-107A-46E0-9E73-9DE5568FFB2B}" type="presOf" srcId="{C99FC236-389A-4E3F-9A44-99ABA0C5875A}" destId="{64DE0858-EDAD-4764-B8B5-3476464C48A9}" srcOrd="0" destOrd="0" presId="urn:microsoft.com/office/officeart/2018/2/layout/IconCircleList"/>
    <dgm:cxn modelId="{C175405F-59CE-4E82-8854-574DBE5ED54F}" srcId="{C99FC236-389A-4E3F-9A44-99ABA0C5875A}" destId="{E158FE4E-2047-4274-BBA9-ACC56F9D20ED}" srcOrd="4" destOrd="0" parTransId="{01823531-144D-4C45-959E-8437EC907912}" sibTransId="{7C18DB5F-E76E-472F-9155-5422FB7AD58C}"/>
    <dgm:cxn modelId="{A9F91448-AB09-498E-AE9A-A9A03ACF7F82}" type="presOf" srcId="{34C78C9A-B834-4C41-9727-D48C8398FCBF}" destId="{36EA18C8-8BFB-4EC2-AE4C-524F1A2AC60A}" srcOrd="0" destOrd="0" presId="urn:microsoft.com/office/officeart/2018/2/layout/IconCircleList"/>
    <dgm:cxn modelId="{F4C59969-5207-4ADB-B72E-7EE698FA0E3F}" type="presOf" srcId="{8964ABCD-E87B-4508-A708-41C15EADFF4A}" destId="{1C48C5E0-519F-4CC3-A559-BB98B8C5F19F}" srcOrd="0" destOrd="0" presId="urn:microsoft.com/office/officeart/2018/2/layout/IconCircleList"/>
    <dgm:cxn modelId="{DC42C66A-CC0E-4D7E-87CE-A6027366FF75}" srcId="{C99FC236-389A-4E3F-9A44-99ABA0C5875A}" destId="{1ED71B0E-34FF-4046-9810-FE87CD553DF3}" srcOrd="1" destOrd="0" parTransId="{0E3D5312-1240-403E-B19C-17A38EA0E30F}" sibTransId="{8964ABCD-E87B-4508-A708-41C15EADFF4A}"/>
    <dgm:cxn modelId="{5E4E9B74-A5D0-4EF2-BAF1-99DEBFA5B0D0}" type="presOf" srcId="{80445D3E-F070-4592-9B07-1091BE20FF6B}" destId="{0FF32910-B23C-4BF8-BB35-DF173B644010}" srcOrd="0" destOrd="0" presId="urn:microsoft.com/office/officeart/2018/2/layout/IconCircleList"/>
    <dgm:cxn modelId="{B55E7A75-225F-49C5-B44B-1DE6A673E363}" srcId="{C99FC236-389A-4E3F-9A44-99ABA0C5875A}" destId="{BB3E9B03-6998-48D7-8B67-29F62FD715DD}" srcOrd="0" destOrd="0" parTransId="{CD335589-498D-4FF6-9D69-4A1D0E0829E2}" sibTransId="{34C78C9A-B834-4C41-9727-D48C8398FCBF}"/>
    <dgm:cxn modelId="{094E497C-337C-4598-B350-1E70015FF9B6}" type="presOf" srcId="{36EED485-F5E5-4A25-A73E-E47ABEE1BE6B}" destId="{EDEB29E6-2BB3-4A1C-8E6E-16210F73D0F2}" srcOrd="0" destOrd="0" presId="urn:microsoft.com/office/officeart/2018/2/layout/IconCircleList"/>
    <dgm:cxn modelId="{E213568D-FB48-44A7-8708-2113947CBAF5}" type="presOf" srcId="{C36B98A2-84A0-420C-B2BC-A903CD19CE9E}" destId="{DFF2C189-9CC2-4D0E-AF4E-C65A6ABFADC4}" srcOrd="0" destOrd="0" presId="urn:microsoft.com/office/officeart/2018/2/layout/IconCircleList"/>
    <dgm:cxn modelId="{C33828A6-A003-4B77-A9C0-D829264CC18C}" type="presOf" srcId="{E158FE4E-2047-4274-BBA9-ACC56F9D20ED}" destId="{D1E21F58-12B6-4285-8730-298B53D5A893}" srcOrd="0" destOrd="0" presId="urn:microsoft.com/office/officeart/2018/2/layout/IconCircleList"/>
    <dgm:cxn modelId="{DF4487EF-B733-4BE1-82C8-8E0AB13A9CF7}" srcId="{C99FC236-389A-4E3F-9A44-99ABA0C5875A}" destId="{C36B98A2-84A0-420C-B2BC-A903CD19CE9E}" srcOrd="3" destOrd="0" parTransId="{16DF6721-AD6D-4C75-BBC3-9EDA7F028A0A}" sibTransId="{B7CFA1C1-2C10-4874-BE17-B1602A0FBAF0}"/>
    <dgm:cxn modelId="{B0D188F2-8807-4B36-AF7A-47242B354406}" type="presOf" srcId="{BB3E9B03-6998-48D7-8B67-29F62FD715DD}" destId="{AD15CB2A-A7AE-4169-8D21-40B0F5F24EC2}" srcOrd="0" destOrd="0" presId="urn:microsoft.com/office/officeart/2018/2/layout/IconCircleList"/>
    <dgm:cxn modelId="{0D827A8E-0661-41DB-ACD0-6FA5608B14E0}" type="presParOf" srcId="{64DE0858-EDAD-4764-B8B5-3476464C48A9}" destId="{6090F083-B819-4C81-AE34-0ECA70ECA5F4}" srcOrd="0" destOrd="0" presId="urn:microsoft.com/office/officeart/2018/2/layout/IconCircleList"/>
    <dgm:cxn modelId="{D958B305-659E-477E-89C1-3B7A0BE88C54}" type="presParOf" srcId="{6090F083-B819-4C81-AE34-0ECA70ECA5F4}" destId="{16B45EDA-6199-43FB-AC81-966410EEB70E}" srcOrd="0" destOrd="0" presId="urn:microsoft.com/office/officeart/2018/2/layout/IconCircleList"/>
    <dgm:cxn modelId="{ABBBFBC7-5AFE-49D6-983B-34C31F833CCA}" type="presParOf" srcId="{16B45EDA-6199-43FB-AC81-966410EEB70E}" destId="{D5D853BD-1B98-403A-A331-7127EF0433AE}" srcOrd="0" destOrd="0" presId="urn:microsoft.com/office/officeart/2018/2/layout/IconCircleList"/>
    <dgm:cxn modelId="{9A12259C-62F0-4173-B025-9C1AEBBD035A}" type="presParOf" srcId="{16B45EDA-6199-43FB-AC81-966410EEB70E}" destId="{5F19C8ED-2421-4515-9160-C964A752B45C}" srcOrd="1" destOrd="0" presId="urn:microsoft.com/office/officeart/2018/2/layout/IconCircleList"/>
    <dgm:cxn modelId="{A4F0CEDD-DA5B-49C1-B44A-99809ABAA270}" type="presParOf" srcId="{16B45EDA-6199-43FB-AC81-966410EEB70E}" destId="{FD2EF0AF-29AA-4415-9D5F-F2EA72E454FB}" srcOrd="2" destOrd="0" presId="urn:microsoft.com/office/officeart/2018/2/layout/IconCircleList"/>
    <dgm:cxn modelId="{4CB7E239-9AEA-4E84-88B2-FFABDB30323E}" type="presParOf" srcId="{16B45EDA-6199-43FB-AC81-966410EEB70E}" destId="{AD15CB2A-A7AE-4169-8D21-40B0F5F24EC2}" srcOrd="3" destOrd="0" presId="urn:microsoft.com/office/officeart/2018/2/layout/IconCircleList"/>
    <dgm:cxn modelId="{200052C4-DB11-41C0-85D7-D340AB221076}" type="presParOf" srcId="{6090F083-B819-4C81-AE34-0ECA70ECA5F4}" destId="{36EA18C8-8BFB-4EC2-AE4C-524F1A2AC60A}" srcOrd="1" destOrd="0" presId="urn:microsoft.com/office/officeart/2018/2/layout/IconCircleList"/>
    <dgm:cxn modelId="{B510201B-38F1-4624-9A35-596468B9B40C}" type="presParOf" srcId="{6090F083-B819-4C81-AE34-0ECA70ECA5F4}" destId="{376008FA-8D27-4BEF-B66A-73779B00CD67}" srcOrd="2" destOrd="0" presId="urn:microsoft.com/office/officeart/2018/2/layout/IconCircleList"/>
    <dgm:cxn modelId="{9B2A7231-CF5B-421B-B484-FFF9E17F9EB9}" type="presParOf" srcId="{376008FA-8D27-4BEF-B66A-73779B00CD67}" destId="{6C89ED63-6772-49CA-B932-244AA6A23BC5}" srcOrd="0" destOrd="0" presId="urn:microsoft.com/office/officeart/2018/2/layout/IconCircleList"/>
    <dgm:cxn modelId="{CF0D83F2-9463-4B05-8194-A8C2301B2B25}" type="presParOf" srcId="{376008FA-8D27-4BEF-B66A-73779B00CD67}" destId="{A0282FB9-9F95-45BF-9D99-4146FB1AEBDE}" srcOrd="1" destOrd="0" presId="urn:microsoft.com/office/officeart/2018/2/layout/IconCircleList"/>
    <dgm:cxn modelId="{26646EC4-BEE5-4F8A-B326-4B88E7ED7EBC}" type="presParOf" srcId="{376008FA-8D27-4BEF-B66A-73779B00CD67}" destId="{419502AA-8A27-4E9F-8A43-D98126B77846}" srcOrd="2" destOrd="0" presId="urn:microsoft.com/office/officeart/2018/2/layout/IconCircleList"/>
    <dgm:cxn modelId="{8D1EBEA5-B58E-42D7-AA01-1FE9A5360B96}" type="presParOf" srcId="{376008FA-8D27-4BEF-B66A-73779B00CD67}" destId="{40CDAEF9-8780-4BFB-B417-04A867748EE2}" srcOrd="3" destOrd="0" presId="urn:microsoft.com/office/officeart/2018/2/layout/IconCircleList"/>
    <dgm:cxn modelId="{1D06BB0D-B295-4F4E-BD60-30B6E072E511}" type="presParOf" srcId="{6090F083-B819-4C81-AE34-0ECA70ECA5F4}" destId="{1C48C5E0-519F-4CC3-A559-BB98B8C5F19F}" srcOrd="3" destOrd="0" presId="urn:microsoft.com/office/officeart/2018/2/layout/IconCircleList"/>
    <dgm:cxn modelId="{7AE2B8FE-1901-4F2B-9A97-489079B5B006}" type="presParOf" srcId="{6090F083-B819-4C81-AE34-0ECA70ECA5F4}" destId="{70E9B835-BFDF-4C11-B562-B1672489FE3F}" srcOrd="4" destOrd="0" presId="urn:microsoft.com/office/officeart/2018/2/layout/IconCircleList"/>
    <dgm:cxn modelId="{2EA9B452-64D4-4451-B964-A57A64346CB5}" type="presParOf" srcId="{70E9B835-BFDF-4C11-B562-B1672489FE3F}" destId="{F0F15CBF-F52A-46C5-B936-4EB144DEAEC4}" srcOrd="0" destOrd="0" presId="urn:microsoft.com/office/officeart/2018/2/layout/IconCircleList"/>
    <dgm:cxn modelId="{FC8FE7D0-B5BC-4D58-A896-01038891665E}" type="presParOf" srcId="{70E9B835-BFDF-4C11-B562-B1672489FE3F}" destId="{7490A257-3057-44D9-92ED-301AA680CA60}" srcOrd="1" destOrd="0" presId="urn:microsoft.com/office/officeart/2018/2/layout/IconCircleList"/>
    <dgm:cxn modelId="{D2933D13-DF0A-4572-A921-FF98D079AABD}" type="presParOf" srcId="{70E9B835-BFDF-4C11-B562-B1672489FE3F}" destId="{EB98CB6D-2C5E-416F-85FA-68BAF66EEEA4}" srcOrd="2" destOrd="0" presId="urn:microsoft.com/office/officeart/2018/2/layout/IconCircleList"/>
    <dgm:cxn modelId="{6B4ED697-2F50-4768-97A6-3A6FFE8A6488}" type="presParOf" srcId="{70E9B835-BFDF-4C11-B562-B1672489FE3F}" destId="{EDEB29E6-2BB3-4A1C-8E6E-16210F73D0F2}" srcOrd="3" destOrd="0" presId="urn:microsoft.com/office/officeart/2018/2/layout/IconCircleList"/>
    <dgm:cxn modelId="{11D579C2-603C-4B9E-88B2-63CF93C690B5}" type="presParOf" srcId="{6090F083-B819-4C81-AE34-0ECA70ECA5F4}" destId="{B59C5604-86B3-4961-B9E8-5510F76902BF}" srcOrd="5" destOrd="0" presId="urn:microsoft.com/office/officeart/2018/2/layout/IconCircleList"/>
    <dgm:cxn modelId="{FDAA1AF1-927E-4C3E-B295-43C1CDF0EC0F}" type="presParOf" srcId="{6090F083-B819-4C81-AE34-0ECA70ECA5F4}" destId="{EAC777A4-03A8-4048-B37B-2A915E650E19}" srcOrd="6" destOrd="0" presId="urn:microsoft.com/office/officeart/2018/2/layout/IconCircleList"/>
    <dgm:cxn modelId="{9E4D03FD-B5E3-46A2-8097-6216038BF51A}" type="presParOf" srcId="{EAC777A4-03A8-4048-B37B-2A915E650E19}" destId="{6199461B-0756-4789-90FB-92148E3DF355}" srcOrd="0" destOrd="0" presId="urn:microsoft.com/office/officeart/2018/2/layout/IconCircleList"/>
    <dgm:cxn modelId="{9F8B9035-6ADD-4F0E-A8FF-6E23473B6A87}" type="presParOf" srcId="{EAC777A4-03A8-4048-B37B-2A915E650E19}" destId="{0E5E11FA-08E8-442B-8B8C-61F41A5DBB72}" srcOrd="1" destOrd="0" presId="urn:microsoft.com/office/officeart/2018/2/layout/IconCircleList"/>
    <dgm:cxn modelId="{46F3129A-B235-47B4-9966-4522D86BC26C}" type="presParOf" srcId="{EAC777A4-03A8-4048-B37B-2A915E650E19}" destId="{1013FAA0-956B-441A-B2D5-5E8F4E4E413A}" srcOrd="2" destOrd="0" presId="urn:microsoft.com/office/officeart/2018/2/layout/IconCircleList"/>
    <dgm:cxn modelId="{12F81108-9EAB-4D25-BEFB-F0369B70F8FF}" type="presParOf" srcId="{EAC777A4-03A8-4048-B37B-2A915E650E19}" destId="{DFF2C189-9CC2-4D0E-AF4E-C65A6ABFADC4}" srcOrd="3" destOrd="0" presId="urn:microsoft.com/office/officeart/2018/2/layout/IconCircleList"/>
    <dgm:cxn modelId="{F70DE94C-3FAC-4CEF-A513-352508FD9085}" type="presParOf" srcId="{6090F083-B819-4C81-AE34-0ECA70ECA5F4}" destId="{EB5B685C-96AB-4775-9449-1F9ED0D20851}" srcOrd="7" destOrd="0" presId="urn:microsoft.com/office/officeart/2018/2/layout/IconCircleList"/>
    <dgm:cxn modelId="{F133EC71-2679-4B18-9CFE-FBF3BB53F13F}" type="presParOf" srcId="{6090F083-B819-4C81-AE34-0ECA70ECA5F4}" destId="{14EFC210-E9A7-41BA-AC53-67F4A8403175}" srcOrd="8" destOrd="0" presId="urn:microsoft.com/office/officeart/2018/2/layout/IconCircleList"/>
    <dgm:cxn modelId="{D376C6DC-CDCE-4DA1-8F27-8EB9332E1883}" type="presParOf" srcId="{14EFC210-E9A7-41BA-AC53-67F4A8403175}" destId="{C00F494A-C09A-4E83-B657-DBC1EA152635}" srcOrd="0" destOrd="0" presId="urn:microsoft.com/office/officeart/2018/2/layout/IconCircleList"/>
    <dgm:cxn modelId="{778BB24F-D971-4EF7-8323-5F822FA405C2}" type="presParOf" srcId="{14EFC210-E9A7-41BA-AC53-67F4A8403175}" destId="{B9950AF5-A3CA-4C7E-A303-9037601A5863}" srcOrd="1" destOrd="0" presId="urn:microsoft.com/office/officeart/2018/2/layout/IconCircleList"/>
    <dgm:cxn modelId="{23CCBF91-16DA-4DE2-A400-0CE8477EE093}" type="presParOf" srcId="{14EFC210-E9A7-41BA-AC53-67F4A8403175}" destId="{C9AC6EDB-ECE5-4B6B-85EE-AB38B20B74E2}" srcOrd="2" destOrd="0" presId="urn:microsoft.com/office/officeart/2018/2/layout/IconCircleList"/>
    <dgm:cxn modelId="{3D914B6C-82EC-4C95-8847-3A8D2349EBCB}" type="presParOf" srcId="{14EFC210-E9A7-41BA-AC53-67F4A8403175}" destId="{D1E21F58-12B6-4285-8730-298B53D5A893}" srcOrd="3" destOrd="0" presId="urn:microsoft.com/office/officeart/2018/2/layout/IconCircleList"/>
    <dgm:cxn modelId="{C697AD9C-2E25-441E-8D5A-9D0D01573778}" type="presParOf" srcId="{6090F083-B819-4C81-AE34-0ECA70ECA5F4}" destId="{49AC897F-BABD-48CE-AA2E-161E148AC3E2}" srcOrd="9" destOrd="0" presId="urn:microsoft.com/office/officeart/2018/2/layout/IconCircleList"/>
    <dgm:cxn modelId="{E3110315-F4E9-441A-96E9-4C4A21459B53}" type="presParOf" srcId="{6090F083-B819-4C81-AE34-0ECA70ECA5F4}" destId="{7177658B-1BC4-45D3-86F0-580B75E6BA3C}" srcOrd="10" destOrd="0" presId="urn:microsoft.com/office/officeart/2018/2/layout/IconCircleList"/>
    <dgm:cxn modelId="{8888B3CC-BE90-4E32-865C-4893B669CC3E}" type="presParOf" srcId="{7177658B-1BC4-45D3-86F0-580B75E6BA3C}" destId="{6B6BF6D8-E1E3-409C-86DD-555508BF6759}" srcOrd="0" destOrd="0" presId="urn:microsoft.com/office/officeart/2018/2/layout/IconCircleList"/>
    <dgm:cxn modelId="{851AD227-C191-4A48-B194-52E2905FB44E}" type="presParOf" srcId="{7177658B-1BC4-45D3-86F0-580B75E6BA3C}" destId="{7A4085E0-41FB-42BD-8325-55607F48C3E1}" srcOrd="1" destOrd="0" presId="urn:microsoft.com/office/officeart/2018/2/layout/IconCircleList"/>
    <dgm:cxn modelId="{4AF0A63E-B563-4E1F-9FAD-8791D001FE38}" type="presParOf" srcId="{7177658B-1BC4-45D3-86F0-580B75E6BA3C}" destId="{4CDF56A4-8827-4E78-BE28-B66A1C6E4845}" srcOrd="2" destOrd="0" presId="urn:microsoft.com/office/officeart/2018/2/layout/IconCircleList"/>
    <dgm:cxn modelId="{ED2F1FB1-CE1E-4AB9-AFC5-608CEAD0280B}" type="presParOf" srcId="{7177658B-1BC4-45D3-86F0-580B75E6BA3C}" destId="{0FF32910-B23C-4BF8-BB35-DF173B64401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D853BD-1B98-403A-A331-7127EF0433AE}">
      <dsp:nvSpPr>
        <dsp:cNvPr id="0" name=""/>
        <dsp:cNvSpPr/>
      </dsp:nvSpPr>
      <dsp:spPr>
        <a:xfrm>
          <a:off x="24921" y="685336"/>
          <a:ext cx="654372" cy="6543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9C8ED-2421-4515-9160-C964A752B45C}">
      <dsp:nvSpPr>
        <dsp:cNvPr id="0" name=""/>
        <dsp:cNvSpPr/>
      </dsp:nvSpPr>
      <dsp:spPr>
        <a:xfrm>
          <a:off x="162339" y="822754"/>
          <a:ext cx="379535" cy="379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5CB2A-A7AE-4169-8D21-40B0F5F24EC2}">
      <dsp:nvSpPr>
        <dsp:cNvPr id="0" name=""/>
        <dsp:cNvSpPr/>
      </dsp:nvSpPr>
      <dsp:spPr>
        <a:xfrm>
          <a:off x="819515" y="685336"/>
          <a:ext cx="1542448" cy="65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Association Rule Mining is used when you want to find an association between different objects in a set, find frequent patterns in a transaction database, relational databases or any other information repository.</a:t>
          </a:r>
        </a:p>
      </dsp:txBody>
      <dsp:txXfrm>
        <a:off x="819515" y="685336"/>
        <a:ext cx="1542448" cy="654372"/>
      </dsp:txXfrm>
    </dsp:sp>
    <dsp:sp modelId="{6C89ED63-6772-49CA-B932-244AA6A23BC5}">
      <dsp:nvSpPr>
        <dsp:cNvPr id="0" name=""/>
        <dsp:cNvSpPr/>
      </dsp:nvSpPr>
      <dsp:spPr>
        <a:xfrm>
          <a:off x="2630723" y="685336"/>
          <a:ext cx="654372" cy="6543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82FB9-9F95-45BF-9D99-4146FB1AEBDE}">
      <dsp:nvSpPr>
        <dsp:cNvPr id="0" name=""/>
        <dsp:cNvSpPr/>
      </dsp:nvSpPr>
      <dsp:spPr>
        <a:xfrm>
          <a:off x="2768142" y="822754"/>
          <a:ext cx="379535" cy="379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DAEF9-8780-4BFB-B417-04A867748EE2}">
      <dsp:nvSpPr>
        <dsp:cNvPr id="0" name=""/>
        <dsp:cNvSpPr/>
      </dsp:nvSpPr>
      <dsp:spPr>
        <a:xfrm>
          <a:off x="3425318" y="685336"/>
          <a:ext cx="1542448" cy="65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Support, confidence level, and lift are the three measures used to compute it.</a:t>
          </a:r>
          <a:endParaRPr lang="en-US" sz="1100" kern="1200"/>
        </a:p>
      </dsp:txBody>
      <dsp:txXfrm>
        <a:off x="3425318" y="685336"/>
        <a:ext cx="1542448" cy="654372"/>
      </dsp:txXfrm>
    </dsp:sp>
    <dsp:sp modelId="{F0F15CBF-F52A-46C5-B936-4EB144DEAEC4}">
      <dsp:nvSpPr>
        <dsp:cNvPr id="0" name=""/>
        <dsp:cNvSpPr/>
      </dsp:nvSpPr>
      <dsp:spPr>
        <a:xfrm>
          <a:off x="24921" y="2198411"/>
          <a:ext cx="654372" cy="6543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0A257-3057-44D9-92ED-301AA680CA60}">
      <dsp:nvSpPr>
        <dsp:cNvPr id="0" name=""/>
        <dsp:cNvSpPr/>
      </dsp:nvSpPr>
      <dsp:spPr>
        <a:xfrm>
          <a:off x="162339" y="2335829"/>
          <a:ext cx="379535" cy="379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B29E6-2BB3-4A1C-8E6E-16210F73D0F2}">
      <dsp:nvSpPr>
        <dsp:cNvPr id="0" name=""/>
        <dsp:cNvSpPr/>
      </dsp:nvSpPr>
      <dsp:spPr>
        <a:xfrm>
          <a:off x="819515" y="2198411"/>
          <a:ext cx="1542448" cy="65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High-support rules are more likely to apply to a significant number of future transactions.</a:t>
          </a:r>
          <a:endParaRPr lang="en-US" sz="1100" kern="1200"/>
        </a:p>
      </dsp:txBody>
      <dsp:txXfrm>
        <a:off x="819515" y="2198411"/>
        <a:ext cx="1542448" cy="654372"/>
      </dsp:txXfrm>
    </dsp:sp>
    <dsp:sp modelId="{6199461B-0756-4789-90FB-92148E3DF355}">
      <dsp:nvSpPr>
        <dsp:cNvPr id="0" name=""/>
        <dsp:cNvSpPr/>
      </dsp:nvSpPr>
      <dsp:spPr>
        <a:xfrm>
          <a:off x="2630723" y="2198411"/>
          <a:ext cx="654372" cy="6543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E11FA-08E8-442B-8B8C-61F41A5DBB72}">
      <dsp:nvSpPr>
        <dsp:cNvPr id="0" name=""/>
        <dsp:cNvSpPr/>
      </dsp:nvSpPr>
      <dsp:spPr>
        <a:xfrm>
          <a:off x="2768142" y="2335829"/>
          <a:ext cx="379535" cy="3795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F2C189-9CC2-4D0E-AF4E-C65A6ABFADC4}">
      <dsp:nvSpPr>
        <dsp:cNvPr id="0" name=""/>
        <dsp:cNvSpPr/>
      </dsp:nvSpPr>
      <dsp:spPr>
        <a:xfrm>
          <a:off x="3425318" y="2198411"/>
          <a:ext cx="1542448" cy="65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You can expect higher return rates if you have more confidence.</a:t>
          </a:r>
          <a:endParaRPr lang="en-US" sz="1100" kern="1200"/>
        </a:p>
      </dsp:txBody>
      <dsp:txXfrm>
        <a:off x="3425318" y="2198411"/>
        <a:ext cx="1542448" cy="654372"/>
      </dsp:txXfrm>
    </dsp:sp>
    <dsp:sp modelId="{C00F494A-C09A-4E83-B657-DBC1EA152635}">
      <dsp:nvSpPr>
        <dsp:cNvPr id="0" name=""/>
        <dsp:cNvSpPr/>
      </dsp:nvSpPr>
      <dsp:spPr>
        <a:xfrm>
          <a:off x="24921" y="3711486"/>
          <a:ext cx="654372" cy="6543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50AF5-A3CA-4C7E-A303-9037601A5863}">
      <dsp:nvSpPr>
        <dsp:cNvPr id="0" name=""/>
        <dsp:cNvSpPr/>
      </dsp:nvSpPr>
      <dsp:spPr>
        <a:xfrm>
          <a:off x="162339" y="3848904"/>
          <a:ext cx="379535" cy="3795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E21F58-12B6-4285-8730-298B53D5A893}">
      <dsp:nvSpPr>
        <dsp:cNvPr id="0" name=""/>
        <dsp:cNvSpPr/>
      </dsp:nvSpPr>
      <dsp:spPr>
        <a:xfrm>
          <a:off x="819515" y="3711486"/>
          <a:ext cx="1542448" cy="65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The strength of the relationship between the products on the antecedents and consequents columns of the association is summarised by lift.</a:t>
          </a:r>
          <a:endParaRPr lang="en-US" sz="1100" kern="1200"/>
        </a:p>
      </dsp:txBody>
      <dsp:txXfrm>
        <a:off x="819515" y="3711486"/>
        <a:ext cx="1542448" cy="654372"/>
      </dsp:txXfrm>
    </dsp:sp>
    <dsp:sp modelId="{6B6BF6D8-E1E3-409C-86DD-555508BF6759}">
      <dsp:nvSpPr>
        <dsp:cNvPr id="0" name=""/>
        <dsp:cNvSpPr/>
      </dsp:nvSpPr>
      <dsp:spPr>
        <a:xfrm>
          <a:off x="2630723" y="3711486"/>
          <a:ext cx="654372" cy="65437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085E0-41FB-42BD-8325-55607F48C3E1}">
      <dsp:nvSpPr>
        <dsp:cNvPr id="0" name=""/>
        <dsp:cNvSpPr/>
      </dsp:nvSpPr>
      <dsp:spPr>
        <a:xfrm>
          <a:off x="2768142" y="3848904"/>
          <a:ext cx="379535" cy="3795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32910-B23C-4BF8-BB35-DF173B644010}">
      <dsp:nvSpPr>
        <dsp:cNvPr id="0" name=""/>
        <dsp:cNvSpPr/>
      </dsp:nvSpPr>
      <dsp:spPr>
        <a:xfrm>
          <a:off x="3425318" y="3711486"/>
          <a:ext cx="1542448" cy="65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Larger the lift, greater the link between the two products.</a:t>
          </a:r>
          <a:endParaRPr lang="en-US" sz="1100" kern="1200"/>
        </a:p>
      </dsp:txBody>
      <dsp:txXfrm>
        <a:off x="3425318" y="3711486"/>
        <a:ext cx="1542448" cy="65437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E3FA0-EE66-4A89-90B1-62EADF762C61}" type="datetimeFigureOut">
              <a:rPr lang="en-US" smtClean="0"/>
              <a:t>6/26/2022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C583-E547-40CF-B9D2-7A79CF203568}" type="slidenum">
              <a:rPr lang="en-US" smtClean="0"/>
              <a:t>‹#›</a:t>
            </a:fld>
            <a:endParaRPr lang="en-US"/>
          </a:p>
        </p:txBody>
      </p:sp>
    </p:spTree>
    <p:extLst>
      <p:ext uri="{BB962C8B-B14F-4D97-AF65-F5344CB8AC3E}">
        <p14:creationId xmlns:p14="http://schemas.microsoft.com/office/powerpoint/2010/main" val="3644492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CC583-E547-40CF-B9D2-7A79CF203568}" type="slidenum">
              <a:rPr lang="en-US" smtClean="0"/>
              <a:t>4</a:t>
            </a:fld>
            <a:endParaRPr lang="en-US"/>
          </a:p>
        </p:txBody>
      </p:sp>
    </p:spTree>
    <p:extLst>
      <p:ext uri="{BB962C8B-B14F-4D97-AF65-F5344CB8AC3E}">
        <p14:creationId xmlns:p14="http://schemas.microsoft.com/office/powerpoint/2010/main" val="252184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308115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61040-7901-4435-927D-3DB9BF0042FB}"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269860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337084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9266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848572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3126730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883369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4241770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187361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3507518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168855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61040-7901-4435-927D-3DB9BF0042FB}"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55636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61040-7901-4435-927D-3DB9BF0042FB}" type="datetimeFigureOut">
              <a:rPr lang="en-US" smtClean="0"/>
              <a:t>6/26/2022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3810511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278484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270232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E361040-7901-4435-927D-3DB9BF0042FB}" type="datetimeFigureOut">
              <a:rPr lang="en-US" smtClean="0"/>
              <a:t>6/26/2022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264282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361040-7901-4435-927D-3DB9BF0042FB}" type="datetimeFigureOut">
              <a:rPr lang="en-US" smtClean="0"/>
              <a:t>6/26/2022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DD428-800F-400F-B3E9-6F79BCFF83AD}" type="slidenum">
              <a:rPr lang="en-US" smtClean="0"/>
              <a:t>‹#›</a:t>
            </a:fld>
            <a:endParaRPr lang="en-US"/>
          </a:p>
        </p:txBody>
      </p:sp>
    </p:spTree>
    <p:extLst>
      <p:ext uri="{BB962C8B-B14F-4D97-AF65-F5344CB8AC3E}">
        <p14:creationId xmlns:p14="http://schemas.microsoft.com/office/powerpoint/2010/main" val="137122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361040-7901-4435-927D-3DB9BF0042FB}" type="datetimeFigureOut">
              <a:rPr lang="en-US" smtClean="0"/>
              <a:t>6/26/2022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DDD428-800F-400F-B3E9-6F79BCFF83AD}" type="slidenum">
              <a:rPr lang="en-US" smtClean="0"/>
              <a:t>‹#›</a:t>
            </a:fld>
            <a:endParaRPr lang="en-US"/>
          </a:p>
        </p:txBody>
      </p:sp>
    </p:spTree>
    <p:extLst>
      <p:ext uri="{BB962C8B-B14F-4D97-AF65-F5344CB8AC3E}">
        <p14:creationId xmlns:p14="http://schemas.microsoft.com/office/powerpoint/2010/main" val="8370398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2" name="Picture 5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4" name="Oval 5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6" name="Picture 5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8" name="Picture 5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0" name="Rectangle 5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2" name="Rectangle 61">
            <a:extLst>
              <a:ext uri="{FF2B5EF4-FFF2-40B4-BE49-F238E27FC236}">
                <a16:creationId xmlns:a16="http://schemas.microsoft.com/office/drawing/2014/main" id="{DE92A8BB-07B9-40DB-984F-2CB1A2535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CDDB745-6C26-4B79-9EF2-08E3E4AB9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6" name="Freeform 16">
            <a:extLst>
              <a:ext uri="{FF2B5EF4-FFF2-40B4-BE49-F238E27FC236}">
                <a16:creationId xmlns:a16="http://schemas.microsoft.com/office/drawing/2014/main" id="{80B3FE6C-0A59-4114-88CB-3C3172D6A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2835162"/>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7" name="Picture 6" descr="A picture containing text&#10;&#10;Description automatically generated">
            <a:extLst>
              <a:ext uri="{FF2B5EF4-FFF2-40B4-BE49-F238E27FC236}">
                <a16:creationId xmlns:a16="http://schemas.microsoft.com/office/drawing/2014/main" id="{98032A6A-B262-34A6-8280-D3DF7200B0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4104" y="155644"/>
            <a:ext cx="4977402" cy="3043040"/>
          </a:xfrm>
          <a:prstGeom prst="rect">
            <a:avLst/>
          </a:prstGeom>
          <a:effectLst/>
        </p:spPr>
      </p:pic>
      <p:sp>
        <p:nvSpPr>
          <p:cNvPr id="68" name="Freeform: Shape 67">
            <a:extLst>
              <a:ext uri="{FF2B5EF4-FFF2-40B4-BE49-F238E27FC236}">
                <a16:creationId xmlns:a16="http://schemas.microsoft.com/office/drawing/2014/main" id="{DDA3A238-516A-4076-B3C2-230D91350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36999"/>
            <a:ext cx="12191696" cy="3721001"/>
          </a:xfrm>
          <a:custGeom>
            <a:avLst/>
            <a:gdLst>
              <a:gd name="connsiteX0" fmla="*/ 1 w 12191696"/>
              <a:gd name="connsiteY0" fmla="*/ 0 h 3721001"/>
              <a:gd name="connsiteX1" fmla="*/ 71932 w 12191696"/>
              <a:gd name="connsiteY1" fmla="*/ 12261 h 3721001"/>
              <a:gd name="connsiteX2" fmla="*/ 282849 w 12191696"/>
              <a:gd name="connsiteY2" fmla="*/ 48342 h 3721001"/>
              <a:gd name="connsiteX3" fmla="*/ 436464 w 12191696"/>
              <a:gd name="connsiteY3" fmla="*/ 73565 h 3721001"/>
              <a:gd name="connsiteX4" fmla="*/ 619339 w 12191696"/>
              <a:gd name="connsiteY4" fmla="*/ 100188 h 3721001"/>
              <a:gd name="connsiteX5" fmla="*/ 836351 w 12191696"/>
              <a:gd name="connsiteY5" fmla="*/ 132066 h 3721001"/>
              <a:gd name="connsiteX6" fmla="*/ 1076528 w 12191696"/>
              <a:gd name="connsiteY6" fmla="*/ 165696 h 3721001"/>
              <a:gd name="connsiteX7" fmla="*/ 1347183 w 12191696"/>
              <a:gd name="connsiteY7" fmla="*/ 201077 h 3721001"/>
              <a:gd name="connsiteX8" fmla="*/ 1642223 w 12191696"/>
              <a:gd name="connsiteY8" fmla="*/ 238560 h 3721001"/>
              <a:gd name="connsiteX9" fmla="*/ 1962864 w 12191696"/>
              <a:gd name="connsiteY9" fmla="*/ 276043 h 3721001"/>
              <a:gd name="connsiteX10" fmla="*/ 2304232 w 12191696"/>
              <a:gd name="connsiteY10" fmla="*/ 314226 h 3721001"/>
              <a:gd name="connsiteX11" fmla="*/ 2672421 w 12191696"/>
              <a:gd name="connsiteY11" fmla="*/ 349608 h 3721001"/>
              <a:gd name="connsiteX12" fmla="*/ 3057678 w 12191696"/>
              <a:gd name="connsiteY12" fmla="*/ 383588 h 3721001"/>
              <a:gd name="connsiteX13" fmla="*/ 3464881 w 12191696"/>
              <a:gd name="connsiteY13" fmla="*/ 414415 h 3721001"/>
              <a:gd name="connsiteX14" fmla="*/ 3889152 w 12191696"/>
              <a:gd name="connsiteY14" fmla="*/ 443841 h 3721001"/>
              <a:gd name="connsiteX15" fmla="*/ 4331710 w 12191696"/>
              <a:gd name="connsiteY15" fmla="*/ 471515 h 3721001"/>
              <a:gd name="connsiteX16" fmla="*/ 4558476 w 12191696"/>
              <a:gd name="connsiteY16" fmla="*/ 481324 h 3721001"/>
              <a:gd name="connsiteX17" fmla="*/ 4790118 w 12191696"/>
              <a:gd name="connsiteY17" fmla="*/ 492183 h 3721001"/>
              <a:gd name="connsiteX18" fmla="*/ 5025418 w 12191696"/>
              <a:gd name="connsiteY18" fmla="*/ 502342 h 3721001"/>
              <a:gd name="connsiteX19" fmla="*/ 5261937 w 12191696"/>
              <a:gd name="connsiteY19" fmla="*/ 508998 h 3721001"/>
              <a:gd name="connsiteX20" fmla="*/ 5503333 w 12191696"/>
              <a:gd name="connsiteY20" fmla="*/ 514953 h 3721001"/>
              <a:gd name="connsiteX21" fmla="*/ 5747166 w 12191696"/>
              <a:gd name="connsiteY21" fmla="*/ 521259 h 3721001"/>
              <a:gd name="connsiteX22" fmla="*/ 5995877 w 12191696"/>
              <a:gd name="connsiteY22" fmla="*/ 525462 h 3721001"/>
              <a:gd name="connsiteX23" fmla="*/ 6247026 w 12191696"/>
              <a:gd name="connsiteY23" fmla="*/ 525462 h 3721001"/>
              <a:gd name="connsiteX24" fmla="*/ 6500613 w 12191696"/>
              <a:gd name="connsiteY24" fmla="*/ 527564 h 3721001"/>
              <a:gd name="connsiteX25" fmla="*/ 6756639 w 12191696"/>
              <a:gd name="connsiteY25" fmla="*/ 525462 h 3721001"/>
              <a:gd name="connsiteX26" fmla="*/ 7016322 w 12191696"/>
              <a:gd name="connsiteY26" fmla="*/ 521259 h 3721001"/>
              <a:gd name="connsiteX27" fmla="*/ 7276005 w 12191696"/>
              <a:gd name="connsiteY27" fmla="*/ 517405 h 3721001"/>
              <a:gd name="connsiteX28" fmla="*/ 7539345 w 12191696"/>
              <a:gd name="connsiteY28" fmla="*/ 508998 h 3721001"/>
              <a:gd name="connsiteX29" fmla="*/ 7805124 w 12191696"/>
              <a:gd name="connsiteY29" fmla="*/ 500240 h 3721001"/>
              <a:gd name="connsiteX30" fmla="*/ 8070903 w 12191696"/>
              <a:gd name="connsiteY30" fmla="*/ 490081 h 3721001"/>
              <a:gd name="connsiteX31" fmla="*/ 8339121 w 12191696"/>
              <a:gd name="connsiteY31" fmla="*/ 475719 h 3721001"/>
              <a:gd name="connsiteX32" fmla="*/ 8609776 w 12191696"/>
              <a:gd name="connsiteY32" fmla="*/ 458554 h 3721001"/>
              <a:gd name="connsiteX33" fmla="*/ 8881651 w 12191696"/>
              <a:gd name="connsiteY33" fmla="*/ 442089 h 3721001"/>
              <a:gd name="connsiteX34" fmla="*/ 9153526 w 12191696"/>
              <a:gd name="connsiteY34" fmla="*/ 421071 h 3721001"/>
              <a:gd name="connsiteX35" fmla="*/ 9429058 w 12191696"/>
              <a:gd name="connsiteY35" fmla="*/ 395848 h 3721001"/>
              <a:gd name="connsiteX36" fmla="*/ 9700933 w 12191696"/>
              <a:gd name="connsiteY36" fmla="*/ 370626 h 3721001"/>
              <a:gd name="connsiteX37" fmla="*/ 9977684 w 12191696"/>
              <a:gd name="connsiteY37" fmla="*/ 341551 h 3721001"/>
              <a:gd name="connsiteX38" fmla="*/ 10255655 w 12191696"/>
              <a:gd name="connsiteY38" fmla="*/ 309672 h 3721001"/>
              <a:gd name="connsiteX39" fmla="*/ 10529968 w 12191696"/>
              <a:gd name="connsiteY39" fmla="*/ 276043 h 3721001"/>
              <a:gd name="connsiteX40" fmla="*/ 10807939 w 12191696"/>
              <a:gd name="connsiteY40" fmla="*/ 236808 h 3721001"/>
              <a:gd name="connsiteX41" fmla="*/ 11084690 w 12191696"/>
              <a:gd name="connsiteY41" fmla="*/ 194771 h 3721001"/>
              <a:gd name="connsiteX42" fmla="*/ 11362661 w 12191696"/>
              <a:gd name="connsiteY42" fmla="*/ 153085 h 3721001"/>
              <a:gd name="connsiteX43" fmla="*/ 11639412 w 12191696"/>
              <a:gd name="connsiteY43" fmla="*/ 104392 h 3721001"/>
              <a:gd name="connsiteX44" fmla="*/ 11914945 w 12191696"/>
              <a:gd name="connsiteY44" fmla="*/ 54648 h 3721001"/>
              <a:gd name="connsiteX45" fmla="*/ 12191696 w 12191696"/>
              <a:gd name="connsiteY45" fmla="*/ 2452 h 3721001"/>
              <a:gd name="connsiteX46" fmla="*/ 12191696 w 12191696"/>
              <a:gd name="connsiteY46" fmla="*/ 2802467 h 3721001"/>
              <a:gd name="connsiteX47" fmla="*/ 12191695 w 12191696"/>
              <a:gd name="connsiteY47" fmla="*/ 2802467 h 3721001"/>
              <a:gd name="connsiteX48" fmla="*/ 12191695 w 12191696"/>
              <a:gd name="connsiteY48" fmla="*/ 3721001 h 3721001"/>
              <a:gd name="connsiteX49" fmla="*/ 0 w 12191696"/>
              <a:gd name="connsiteY49" fmla="*/ 3721001 h 3721001"/>
              <a:gd name="connsiteX50" fmla="*/ 0 w 12191696"/>
              <a:gd name="connsiteY50" fmla="*/ 2233825 h 3721001"/>
              <a:gd name="connsiteX51" fmla="*/ 1 w 12191696"/>
              <a:gd name="connsiteY51" fmla="*/ 2233825 h 372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721001">
                <a:moveTo>
                  <a:pt x="1" y="0"/>
                </a:moveTo>
                <a:lnTo>
                  <a:pt x="71932" y="12261"/>
                </a:lnTo>
                <a:lnTo>
                  <a:pt x="282849"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4"/>
                </a:lnTo>
                <a:lnTo>
                  <a:pt x="8881651" y="442089"/>
                </a:lnTo>
                <a:lnTo>
                  <a:pt x="9153526" y="421071"/>
                </a:lnTo>
                <a:lnTo>
                  <a:pt x="9429058" y="395848"/>
                </a:lnTo>
                <a:lnTo>
                  <a:pt x="9700933" y="370626"/>
                </a:lnTo>
                <a:lnTo>
                  <a:pt x="9977684" y="341551"/>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802467"/>
                </a:lnTo>
                <a:lnTo>
                  <a:pt x="12191695" y="2802467"/>
                </a:lnTo>
                <a:lnTo>
                  <a:pt x="12191695" y="3721001"/>
                </a:lnTo>
                <a:lnTo>
                  <a:pt x="0" y="3721001"/>
                </a:lnTo>
                <a:lnTo>
                  <a:pt x="0" y="2233825"/>
                </a:lnTo>
                <a:lnTo>
                  <a:pt x="1" y="2233825"/>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E551002-1FAB-F369-9118-780055624903}"/>
              </a:ext>
            </a:extLst>
          </p:cNvPr>
          <p:cNvSpPr>
            <a:spLocks noGrp="1"/>
          </p:cNvSpPr>
          <p:nvPr>
            <p:ph type="title"/>
          </p:nvPr>
        </p:nvSpPr>
        <p:spPr>
          <a:xfrm>
            <a:off x="636915" y="3928983"/>
            <a:ext cx="9182945" cy="1793390"/>
          </a:xfrm>
        </p:spPr>
        <p:txBody>
          <a:bodyPr vert="horz" lIns="91440" tIns="45720" rIns="91440" bIns="45720" rtlCol="0" anchor="b">
            <a:normAutofit/>
          </a:bodyPr>
          <a:lstStyle/>
          <a:p>
            <a:pPr>
              <a:lnSpc>
                <a:spcPct val="90000"/>
              </a:lnSpc>
            </a:pPr>
            <a:r>
              <a:rPr lang="en-US" sz="4100" b="0" i="0" kern="1200" dirty="0">
                <a:solidFill>
                  <a:srgbClr val="EBEBEB"/>
                </a:solidFill>
                <a:latin typeface="+mj-lt"/>
                <a:ea typeface="+mj-ea"/>
                <a:cs typeface="+mj-cs"/>
              </a:rPr>
              <a:t>MARKETING AND RETAIL ANALYTICS </a:t>
            </a:r>
            <a:br>
              <a:rPr lang="en-US" sz="4100" b="0" i="0" kern="1200" dirty="0">
                <a:solidFill>
                  <a:srgbClr val="EBEBEB"/>
                </a:solidFill>
                <a:latin typeface="+mj-lt"/>
                <a:ea typeface="+mj-ea"/>
                <a:cs typeface="+mj-cs"/>
              </a:rPr>
            </a:br>
            <a:br>
              <a:rPr lang="en-US" sz="4100" b="0" i="0" kern="1200" dirty="0">
                <a:solidFill>
                  <a:srgbClr val="EBEBEB"/>
                </a:solidFill>
                <a:latin typeface="+mj-lt"/>
                <a:ea typeface="+mj-ea"/>
                <a:cs typeface="+mj-cs"/>
              </a:rPr>
            </a:br>
            <a:r>
              <a:rPr lang="en-US" sz="3200" b="0" i="0" kern="1200" dirty="0">
                <a:solidFill>
                  <a:srgbClr val="EBEBEB"/>
                </a:solidFill>
                <a:latin typeface="+mj-lt"/>
                <a:ea typeface="+mj-ea"/>
                <a:cs typeface="+mj-cs"/>
              </a:rPr>
              <a:t>MILESTONE - 2</a:t>
            </a:r>
          </a:p>
        </p:txBody>
      </p:sp>
    </p:spTree>
    <p:extLst>
      <p:ext uri="{BB962C8B-B14F-4D97-AF65-F5344CB8AC3E}">
        <p14:creationId xmlns:p14="http://schemas.microsoft.com/office/powerpoint/2010/main" val="75780426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5A21734-A7B0-3147-7C62-B3335CCDC3D4}"/>
              </a:ext>
            </a:extLst>
          </p:cNvPr>
          <p:cNvSpPr>
            <a:spLocks noGrp="1"/>
          </p:cNvSpPr>
          <p:nvPr>
            <p:ph type="title"/>
          </p:nvPr>
        </p:nvSpPr>
        <p:spPr>
          <a:xfrm>
            <a:off x="643855" y="1143000"/>
            <a:ext cx="3108626" cy="1749551"/>
          </a:xfrm>
        </p:spPr>
        <p:txBody>
          <a:bodyPr vert="horz" lIns="91440" tIns="45720" rIns="91440" bIns="45720" rtlCol="0" anchor="b">
            <a:normAutofit/>
          </a:bodyPr>
          <a:lstStyle/>
          <a:p>
            <a:pPr>
              <a:lnSpc>
                <a:spcPct val="90000"/>
              </a:lnSpc>
            </a:pPr>
            <a:r>
              <a:rPr lang="en-US" sz="2700" b="0" i="0" kern="1200" dirty="0">
                <a:solidFill>
                  <a:srgbClr val="EBEBEB"/>
                </a:solidFill>
                <a:effectLst/>
                <a:latin typeface="+mj-lt"/>
                <a:ea typeface="+mj-ea"/>
                <a:cs typeface="+mj-cs"/>
              </a:rPr>
              <a:t>Daily Wise Quantity ordered</a:t>
            </a:r>
            <a:br>
              <a:rPr lang="en-US" sz="2700" b="0" i="0" kern="1200" dirty="0">
                <a:solidFill>
                  <a:srgbClr val="EBEBEB"/>
                </a:solidFill>
                <a:effectLst/>
                <a:latin typeface="+mj-lt"/>
                <a:ea typeface="+mj-ea"/>
                <a:cs typeface="+mj-cs"/>
              </a:rPr>
            </a:br>
            <a:endParaRPr lang="en-US" sz="2700" b="0" i="0" kern="1200" dirty="0">
              <a:solidFill>
                <a:srgbClr val="EBEBEB"/>
              </a:solidFill>
              <a:latin typeface="+mj-lt"/>
              <a:ea typeface="+mj-ea"/>
              <a:cs typeface="+mj-cs"/>
            </a:endParaRPr>
          </a:p>
        </p:txBody>
      </p:sp>
      <p:sp>
        <p:nvSpPr>
          <p:cNvPr id="1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9" name="Rectangle 1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58600725-0D62-2CA4-3579-FE94444E1094}"/>
              </a:ext>
            </a:extLst>
          </p:cNvPr>
          <p:cNvSpPr txBox="1"/>
          <p:nvPr/>
        </p:nvSpPr>
        <p:spPr>
          <a:xfrm>
            <a:off x="643855" y="3072385"/>
            <a:ext cx="3108057" cy="2947415"/>
          </a:xfr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effectLst/>
                <a:latin typeface="+mj-lt"/>
                <a:ea typeface="+mj-ea"/>
                <a:cs typeface="+mj-cs"/>
              </a:rPr>
              <a:t>The highest distinct count of ordered date is 17.</a:t>
            </a:r>
          </a:p>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latin typeface="+mj-lt"/>
                <a:ea typeface="+mj-ea"/>
                <a:cs typeface="+mj-cs"/>
              </a:rPr>
              <a:t>No proper trend can be analyzed using daily wise orders.</a:t>
            </a:r>
            <a:endParaRPr lang="en-US" sz="1400" dirty="0">
              <a:solidFill>
                <a:srgbClr val="FFFFFF"/>
              </a:solidFill>
              <a:effectLst/>
              <a:latin typeface="+mj-lt"/>
              <a:ea typeface="+mj-ea"/>
              <a:cs typeface="+mj-cs"/>
            </a:endParaRPr>
          </a:p>
        </p:txBody>
      </p:sp>
      <p:pic>
        <p:nvPicPr>
          <p:cNvPr id="6" name="Content Placeholder 5">
            <a:extLst>
              <a:ext uri="{FF2B5EF4-FFF2-40B4-BE49-F238E27FC236}">
                <a16:creationId xmlns:a16="http://schemas.microsoft.com/office/drawing/2014/main" id="{86A05BDE-F694-10B0-4EFF-139AC42F1A02}"/>
              </a:ext>
            </a:extLst>
          </p:cNvPr>
          <p:cNvPicPr>
            <a:picLocks noGrp="1" noChangeAspect="1"/>
          </p:cNvPicPr>
          <p:nvPr>
            <p:ph idx="1"/>
          </p:nvPr>
        </p:nvPicPr>
        <p:blipFill>
          <a:blip r:embed="rId2"/>
          <a:stretch>
            <a:fillRect/>
          </a:stretch>
        </p:blipFill>
        <p:spPr>
          <a:xfrm>
            <a:off x="4703211" y="1352146"/>
            <a:ext cx="6841087" cy="4667654"/>
          </a:xfrm>
          <a:prstGeom prst="rect">
            <a:avLst/>
          </a:prstGeom>
          <a:effectLst/>
        </p:spPr>
      </p:pic>
    </p:spTree>
    <p:extLst>
      <p:ext uri="{BB962C8B-B14F-4D97-AF65-F5344CB8AC3E}">
        <p14:creationId xmlns:p14="http://schemas.microsoft.com/office/powerpoint/2010/main" val="326773224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7D571-8C82-D944-DF30-85D5904971CE}"/>
              </a:ext>
            </a:extLst>
          </p:cNvPr>
          <p:cNvSpPr>
            <a:spLocks noGrp="1"/>
          </p:cNvSpPr>
          <p:nvPr>
            <p:ph type="title"/>
          </p:nvPr>
        </p:nvSpPr>
        <p:spPr>
          <a:xfrm>
            <a:off x="1564848" y="452718"/>
            <a:ext cx="8485985" cy="1400530"/>
          </a:xfrm>
        </p:spPr>
        <p:txBody>
          <a:bodyPr/>
          <a:lstStyle/>
          <a:p>
            <a:r>
              <a:rPr lang="en-US" sz="2800" b="1" dirty="0"/>
              <a:t>Market Basket Analysis</a:t>
            </a:r>
          </a:p>
        </p:txBody>
      </p:sp>
      <p:sp>
        <p:nvSpPr>
          <p:cNvPr id="5" name="Content Placeholder 4">
            <a:extLst>
              <a:ext uri="{FF2B5EF4-FFF2-40B4-BE49-F238E27FC236}">
                <a16:creationId xmlns:a16="http://schemas.microsoft.com/office/drawing/2014/main" id="{F825B3C9-A22C-BB46-6B97-EFAAD8423EB5}"/>
              </a:ext>
            </a:extLst>
          </p:cNvPr>
          <p:cNvSpPr>
            <a:spLocks noGrp="1"/>
          </p:cNvSpPr>
          <p:nvPr>
            <p:ph idx="1"/>
          </p:nvPr>
        </p:nvSpPr>
        <p:spPr>
          <a:xfrm>
            <a:off x="1103312" y="1168924"/>
            <a:ext cx="8946541" cy="5079475"/>
          </a:xfrm>
        </p:spPr>
        <p:txBody>
          <a:bodyPr/>
          <a:lstStyle/>
          <a:p>
            <a:pPr lvl="0"/>
            <a:r>
              <a:rPr lang="en-US" sz="2000" b="0" i="0" dirty="0">
                <a:effectLst/>
              </a:rPr>
              <a:t>Using </a:t>
            </a:r>
            <a:r>
              <a:rPr lang="en-US" sz="2000" b="0" i="0" dirty="0" err="1">
                <a:effectLst/>
              </a:rPr>
              <a:t>Apriori</a:t>
            </a:r>
            <a:r>
              <a:rPr lang="en-US" sz="2000" b="0" i="0" dirty="0">
                <a:effectLst/>
              </a:rPr>
              <a:t> Algorithm to do Market Basket Analysis of Customers purchasing behaviors. It can predict what the customer is going to buy next by looking at the products he is buying.</a:t>
            </a:r>
          </a:p>
          <a:p>
            <a:pPr lvl="0"/>
            <a:endParaRPr lang="en-US" sz="2000" b="0" i="0" dirty="0">
              <a:effectLst/>
            </a:endParaRPr>
          </a:p>
          <a:p>
            <a:pPr lvl="0"/>
            <a:r>
              <a:rPr lang="en-US" sz="2000" dirty="0"/>
              <a:t>Market Basket Analysis is a modelling technique based upon the theory that if you buy a certain group of items, you are more (or less) likely to buy another group of items. For example, you buy a loaf of bread and don't buy a milk, you are more likely to buy crisps (US. chips) or salad at the same time than somebody who didn't buy milk.</a:t>
            </a:r>
          </a:p>
          <a:p>
            <a:endParaRPr lang="en-US" dirty="0"/>
          </a:p>
        </p:txBody>
      </p:sp>
    </p:spTree>
    <p:extLst>
      <p:ext uri="{BB962C8B-B14F-4D97-AF65-F5344CB8AC3E}">
        <p14:creationId xmlns:p14="http://schemas.microsoft.com/office/powerpoint/2010/main" val="354402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0F7C4-03FD-49B0-D941-F76E5EA2C232}"/>
              </a:ext>
            </a:extLst>
          </p:cNvPr>
          <p:cNvSpPr>
            <a:spLocks noGrp="1"/>
          </p:cNvSpPr>
          <p:nvPr>
            <p:ph type="title"/>
          </p:nvPr>
        </p:nvSpPr>
        <p:spPr>
          <a:xfrm>
            <a:off x="1842614" y="161941"/>
            <a:ext cx="8947522" cy="867035"/>
          </a:xfrm>
        </p:spPr>
        <p:txBody>
          <a:bodyPr/>
          <a:lstStyle/>
          <a:p>
            <a:r>
              <a:rPr lang="en-US" sz="2800" b="1" dirty="0">
                <a:solidFill>
                  <a:schemeClr val="tx1"/>
                </a:solidFill>
              </a:rPr>
              <a:t>Association Rule Mining &amp; Relevance</a:t>
            </a:r>
            <a:br>
              <a:rPr lang="en-IN" sz="4400" b="1" dirty="0">
                <a:solidFill>
                  <a:schemeClr val="bg1"/>
                </a:solidFill>
              </a:rPr>
            </a:br>
            <a:endParaRPr lang="en-US" dirty="0"/>
          </a:p>
        </p:txBody>
      </p:sp>
      <p:graphicFrame>
        <p:nvGraphicFramePr>
          <p:cNvPr id="11" name="Content Placeholder 4">
            <a:extLst>
              <a:ext uri="{FF2B5EF4-FFF2-40B4-BE49-F238E27FC236}">
                <a16:creationId xmlns:a16="http://schemas.microsoft.com/office/drawing/2014/main" id="{6730AD12-9329-F71D-DF48-CE527AFCA043}"/>
              </a:ext>
            </a:extLst>
          </p:cNvPr>
          <p:cNvGraphicFramePr>
            <a:graphicFrameLocks noGrp="1"/>
          </p:cNvGraphicFramePr>
          <p:nvPr>
            <p:ph idx="1"/>
          </p:nvPr>
        </p:nvGraphicFramePr>
        <p:xfrm>
          <a:off x="1103312" y="1197204"/>
          <a:ext cx="4992688" cy="5051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B5C02A9-363F-007A-143D-18480C8043D6}"/>
              </a:ext>
            </a:extLst>
          </p:cNvPr>
          <p:cNvSpPr txBox="1"/>
          <p:nvPr/>
        </p:nvSpPr>
        <p:spPr>
          <a:xfrm>
            <a:off x="6095999" y="1021272"/>
            <a:ext cx="5593237" cy="4801314"/>
          </a:xfrm>
          <a:prstGeom prst="rect">
            <a:avLst/>
          </a:prstGeom>
          <a:noFill/>
        </p:spPr>
        <p:txBody>
          <a:bodyPr wrap="square">
            <a:spAutoFit/>
          </a:bodyPr>
          <a:lstStyle/>
          <a:p>
            <a:pPr marL="285750" indent="-285750" algn="l">
              <a:buFont typeface="Arial" panose="020B0604020202020204" pitchFamily="34" charset="0"/>
              <a:buChar char="•"/>
            </a:pPr>
            <a:r>
              <a:rPr lang="en-US" sz="1700" dirty="0">
                <a:solidFill>
                  <a:schemeClr val="bg1"/>
                </a:solidFill>
                <a:cs typeface="Times New Roman" panose="02020603050405020304" pitchFamily="18" charset="0"/>
              </a:rPr>
              <a:t>When you apply Association Rule Mining on a given set of transactions T your goal will be to find all rules with:</a:t>
            </a:r>
          </a:p>
          <a:p>
            <a:pPr marL="285750" indent="-285750" algn="l">
              <a:buFont typeface="Arial" panose="020B0604020202020204" pitchFamily="34" charset="0"/>
              <a:buChar char="•"/>
            </a:pPr>
            <a:endParaRPr lang="en-US" sz="1700" dirty="0">
              <a:solidFill>
                <a:schemeClr val="bg1"/>
              </a:solidFill>
              <a:cs typeface="Times New Roman" panose="02020603050405020304" pitchFamily="18" charset="0"/>
            </a:endParaRPr>
          </a:p>
          <a:p>
            <a:pPr marL="342900" indent="-342900" algn="l">
              <a:buAutoNum type="arabicPeriod"/>
            </a:pPr>
            <a:r>
              <a:rPr lang="en-US" sz="1700" dirty="0">
                <a:solidFill>
                  <a:schemeClr val="bg1"/>
                </a:solidFill>
                <a:cs typeface="Times New Roman" panose="02020603050405020304" pitchFamily="18" charset="0"/>
              </a:rPr>
              <a:t>Support greater than or equal to </a:t>
            </a:r>
            <a:r>
              <a:rPr lang="en-US" sz="1700" dirty="0" err="1">
                <a:solidFill>
                  <a:schemeClr val="bg1"/>
                </a:solidFill>
                <a:cs typeface="Times New Roman" panose="02020603050405020304" pitchFamily="18" charset="0"/>
              </a:rPr>
              <a:t>min_support</a:t>
            </a:r>
            <a:endParaRPr lang="en-US" sz="1700" dirty="0">
              <a:solidFill>
                <a:schemeClr val="bg1"/>
              </a:solidFill>
              <a:cs typeface="Times New Roman" panose="02020603050405020304" pitchFamily="18" charset="0"/>
            </a:endParaRPr>
          </a:p>
          <a:p>
            <a:pPr marL="342900" indent="-342900" algn="l">
              <a:buAutoNum type="arabicPeriod"/>
            </a:pPr>
            <a:r>
              <a:rPr lang="en-US" sz="1700" dirty="0">
                <a:solidFill>
                  <a:schemeClr val="bg1"/>
                </a:solidFill>
                <a:cs typeface="Times New Roman" panose="02020603050405020304" pitchFamily="18" charset="0"/>
              </a:rPr>
              <a:t>Confidence greater than or equal to </a:t>
            </a:r>
            <a:r>
              <a:rPr lang="en-US" sz="1700" dirty="0" err="1">
                <a:solidFill>
                  <a:schemeClr val="bg1"/>
                </a:solidFill>
                <a:cs typeface="Times New Roman" panose="02020603050405020304" pitchFamily="18" charset="0"/>
              </a:rPr>
              <a:t>min_confidence</a:t>
            </a:r>
            <a:endParaRPr lang="en-US" sz="1700" dirty="0">
              <a:solidFill>
                <a:schemeClr val="bg1"/>
              </a:solidFill>
              <a:cs typeface="Times New Roman" panose="02020603050405020304" pitchFamily="18" charset="0"/>
            </a:endParaRPr>
          </a:p>
          <a:p>
            <a:pPr marL="285750" indent="-285750">
              <a:buFont typeface="Arial" panose="020B0604020202020204" pitchFamily="34" charset="0"/>
              <a:buChar char="•"/>
            </a:pPr>
            <a:r>
              <a:rPr lang="en-IN" sz="1700" dirty="0">
                <a:solidFill>
                  <a:schemeClr val="bg1"/>
                </a:solidFill>
                <a:cs typeface="Times New Roman" panose="02020603050405020304" pitchFamily="18" charset="0"/>
              </a:rPr>
              <a:t>There are 20,642 records in the grocery dataset, totalling 1139 orders.</a:t>
            </a:r>
          </a:p>
          <a:p>
            <a:pPr marL="285750" indent="-285750">
              <a:buFont typeface="Arial" panose="020B0604020202020204" pitchFamily="34" charset="0"/>
              <a:buChar char="•"/>
            </a:pPr>
            <a:r>
              <a:rPr lang="en-IN" sz="1700" dirty="0">
                <a:solidFill>
                  <a:schemeClr val="bg1"/>
                </a:solidFill>
                <a:cs typeface="Times New Roman" panose="02020603050405020304" pitchFamily="18" charset="0"/>
              </a:rPr>
              <a:t>Customers have purchased numerous goods in a single order, with an average of 18 products per buy.</a:t>
            </a:r>
          </a:p>
          <a:p>
            <a:pPr marL="285750" indent="-285750">
              <a:buFont typeface="Arial" panose="020B0604020202020204" pitchFamily="34" charset="0"/>
              <a:buChar char="•"/>
            </a:pPr>
            <a:r>
              <a:rPr lang="en-IN" sz="1700" dirty="0">
                <a:solidFill>
                  <a:schemeClr val="bg1"/>
                </a:solidFill>
                <a:cs typeface="Times New Roman" panose="02020603050405020304" pitchFamily="18" charset="0"/>
              </a:rPr>
              <a:t>As a result, it is critical to investigate the association between two items.</a:t>
            </a:r>
          </a:p>
          <a:p>
            <a:pPr marL="285750" indent="-285750">
              <a:buFont typeface="Arial" panose="020B0604020202020204" pitchFamily="34" charset="0"/>
              <a:buChar char="•"/>
            </a:pPr>
            <a:r>
              <a:rPr lang="en-IN" sz="1700" dirty="0">
                <a:solidFill>
                  <a:schemeClr val="bg1"/>
                </a:solidFill>
                <a:cs typeface="Times New Roman" panose="02020603050405020304" pitchFamily="18" charset="0"/>
              </a:rPr>
              <a:t>Once the relationship has been assessed, actions can be taken based on the confidence and lift indicators to boost sales by offering combos and giftpacks. </a:t>
            </a:r>
          </a:p>
        </p:txBody>
      </p:sp>
    </p:spTree>
    <p:extLst>
      <p:ext uri="{BB962C8B-B14F-4D97-AF65-F5344CB8AC3E}">
        <p14:creationId xmlns:p14="http://schemas.microsoft.com/office/powerpoint/2010/main" val="132483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FFD139-1A03-F923-9C23-9C9053488E27}"/>
              </a:ext>
            </a:extLst>
          </p:cNvPr>
          <p:cNvSpPr>
            <a:spLocks noGrp="1"/>
          </p:cNvSpPr>
          <p:nvPr>
            <p:ph type="title"/>
          </p:nvPr>
        </p:nvSpPr>
        <p:spPr>
          <a:xfrm>
            <a:off x="646112" y="4212709"/>
            <a:ext cx="9164206" cy="831400"/>
          </a:xfrm>
        </p:spPr>
        <p:txBody>
          <a:bodyPr vert="horz" lIns="91440" tIns="45720" rIns="91440" bIns="45720" rtlCol="0" anchor="t">
            <a:normAutofit/>
          </a:bodyPr>
          <a:lstStyle/>
          <a:p>
            <a:endParaRPr lang="en-US" sz="4000" dirty="0"/>
          </a:p>
        </p:txBody>
      </p:sp>
      <p:pic>
        <p:nvPicPr>
          <p:cNvPr id="7" name="Picture 6">
            <a:extLst>
              <a:ext uri="{FF2B5EF4-FFF2-40B4-BE49-F238E27FC236}">
                <a16:creationId xmlns:a16="http://schemas.microsoft.com/office/drawing/2014/main" id="{5A8EDDA8-6130-519B-D22B-2E9020BA46C4}"/>
              </a:ext>
            </a:extLst>
          </p:cNvPr>
          <p:cNvPicPr>
            <a:picLocks noChangeAspect="1"/>
          </p:cNvPicPr>
          <p:nvPr/>
        </p:nvPicPr>
        <p:blipFill>
          <a:blip r:embed="rId3"/>
          <a:stretch>
            <a:fillRect/>
          </a:stretch>
        </p:blipFill>
        <p:spPr>
          <a:xfrm>
            <a:off x="635457" y="535021"/>
            <a:ext cx="5716705" cy="3287300"/>
          </a:xfrm>
          <a:prstGeom prst="rect">
            <a:avLst/>
          </a:prstGeom>
          <a:effectLst>
            <a:outerShdw blurRad="50800" dist="38100" dir="5400000" algn="t" rotWithShape="0">
              <a:prstClr val="black">
                <a:alpha val="43000"/>
              </a:prstClr>
            </a:outerShdw>
          </a:effectLst>
        </p:spPr>
      </p:pic>
      <p:pic>
        <p:nvPicPr>
          <p:cNvPr id="6" name="Content Placeholder 5">
            <a:extLst>
              <a:ext uri="{FF2B5EF4-FFF2-40B4-BE49-F238E27FC236}">
                <a16:creationId xmlns:a16="http://schemas.microsoft.com/office/drawing/2014/main" id="{369AE69B-D962-7E6F-1E1F-D9052863E035}"/>
              </a:ext>
            </a:extLst>
          </p:cNvPr>
          <p:cNvPicPr>
            <a:picLocks noGrp="1" noChangeAspect="1"/>
          </p:cNvPicPr>
          <p:nvPr>
            <p:ph idx="1"/>
          </p:nvPr>
        </p:nvPicPr>
        <p:blipFill>
          <a:blip r:embed="rId4"/>
          <a:stretch>
            <a:fillRect/>
          </a:stretch>
        </p:blipFill>
        <p:spPr>
          <a:xfrm>
            <a:off x="6667805" y="701595"/>
            <a:ext cx="4426563" cy="3120726"/>
          </a:xfrm>
          <a:prstGeom prst="rect">
            <a:avLst/>
          </a:prstGeom>
          <a:effectLst>
            <a:outerShdw blurRad="50800" dist="38100" dir="5400000" algn="t" rotWithShape="0">
              <a:prstClr val="black">
                <a:alpha val="43000"/>
              </a:prstClr>
            </a:outerShdw>
          </a:effectLst>
        </p:spPr>
      </p:pic>
      <p:sp>
        <p:nvSpPr>
          <p:cNvPr id="9" name="TextBox 8">
            <a:extLst>
              <a:ext uri="{FF2B5EF4-FFF2-40B4-BE49-F238E27FC236}">
                <a16:creationId xmlns:a16="http://schemas.microsoft.com/office/drawing/2014/main" id="{1B1A7A77-EA60-A683-79ED-1BF67E4803C3}"/>
              </a:ext>
            </a:extLst>
          </p:cNvPr>
          <p:cNvSpPr txBox="1"/>
          <p:nvPr/>
        </p:nvSpPr>
        <p:spPr>
          <a:xfrm>
            <a:off x="635459" y="5163378"/>
            <a:ext cx="9164206" cy="1316931"/>
          </a:xfr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KNIME has been used in order to understand different association rules.</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The data has been grouped according to the order ID.</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The tabular representation beside represents the function of cell splitter.</a:t>
            </a:r>
          </a:p>
        </p:txBody>
      </p:sp>
    </p:spTree>
    <p:extLst>
      <p:ext uri="{BB962C8B-B14F-4D97-AF65-F5344CB8AC3E}">
        <p14:creationId xmlns:p14="http://schemas.microsoft.com/office/powerpoint/2010/main" val="70901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BFB95A8F-293F-5481-64FC-1A900D522DED}"/>
              </a:ext>
            </a:extLst>
          </p:cNvPr>
          <p:cNvSpPr>
            <a:spLocks noGrp="1"/>
          </p:cNvSpPr>
          <p:nvPr>
            <p:ph type="title"/>
          </p:nvPr>
        </p:nvSpPr>
        <p:spPr>
          <a:xfrm>
            <a:off x="653143" y="1645920"/>
            <a:ext cx="3522879" cy="4470821"/>
          </a:xfrm>
        </p:spPr>
        <p:txBody>
          <a:bodyPr>
            <a:normAutofit/>
          </a:bodyPr>
          <a:lstStyle/>
          <a:p>
            <a:pPr algn="r"/>
            <a:r>
              <a:rPr lang="en-US" b="1" i="0">
                <a:solidFill>
                  <a:srgbClr val="FFFFFF"/>
                </a:solidFill>
                <a:effectLst/>
                <a:latin typeface="Arial" panose="020B0604020202020204" pitchFamily="34" charset="0"/>
              </a:rPr>
              <a:t>Threshold Values of lift values, Support and Confidence </a:t>
            </a:r>
            <a:br>
              <a:rPr lang="en-IN">
                <a:solidFill>
                  <a:srgbClr val="FFFFFF"/>
                </a:solidFill>
              </a:rPr>
            </a:br>
            <a:endParaRPr lang="en-US">
              <a:solidFill>
                <a:srgbClr val="FFFFFF"/>
              </a:solidFill>
            </a:endParaRPr>
          </a:p>
        </p:txBody>
      </p:sp>
      <p:sp>
        <p:nvSpPr>
          <p:cNvPr id="5" name="Content Placeholder 4">
            <a:extLst>
              <a:ext uri="{FF2B5EF4-FFF2-40B4-BE49-F238E27FC236}">
                <a16:creationId xmlns:a16="http://schemas.microsoft.com/office/drawing/2014/main" id="{389BA5D4-E74B-FF54-880B-3CB48E5409B3}"/>
              </a:ext>
            </a:extLst>
          </p:cNvPr>
          <p:cNvSpPr>
            <a:spLocks noGrp="1"/>
          </p:cNvSpPr>
          <p:nvPr>
            <p:ph idx="1"/>
          </p:nvPr>
        </p:nvSpPr>
        <p:spPr>
          <a:xfrm>
            <a:off x="5204109" y="1040860"/>
            <a:ext cx="6410717" cy="5457217"/>
          </a:xfrm>
        </p:spPr>
        <p:txBody>
          <a:bodyPr>
            <a:normAutofit/>
          </a:bodyPr>
          <a:lstStyle/>
          <a:p>
            <a:pPr marL="285750" indent="-285750">
              <a:lnSpc>
                <a:spcPct val="90000"/>
              </a:lnSpc>
              <a:buFont typeface="Arial" panose="020B0604020202020204" pitchFamily="34" charset="0"/>
              <a:buChar char="•"/>
            </a:pPr>
            <a:r>
              <a:rPr lang="en-US" sz="1100" b="0" i="0" dirty="0">
                <a:effectLst/>
              </a:rPr>
              <a:t>Support and Confidence measure how interesting the rule is. It is set by the minimum support and minimum confidence thresholds.</a:t>
            </a:r>
          </a:p>
          <a:p>
            <a:pPr marL="285750" indent="-285750">
              <a:lnSpc>
                <a:spcPct val="90000"/>
              </a:lnSpc>
              <a:buFont typeface="Arial" panose="020B0604020202020204" pitchFamily="34" charset="0"/>
              <a:buChar char="•"/>
            </a:pPr>
            <a:r>
              <a:rPr lang="en-US" sz="1100" b="0" i="0" dirty="0">
                <a:effectLst/>
              </a:rPr>
              <a:t>These thresholds set by client help to compare the rule strength according to your own or client's will. </a:t>
            </a:r>
          </a:p>
          <a:p>
            <a:pPr marL="285750" indent="-285750">
              <a:lnSpc>
                <a:spcPct val="90000"/>
              </a:lnSpc>
              <a:buFont typeface="Arial" panose="020B0604020202020204" pitchFamily="34" charset="0"/>
              <a:buChar char="•"/>
            </a:pPr>
            <a:r>
              <a:rPr lang="en-US" sz="1100" b="0" i="0" dirty="0">
                <a:effectLst/>
              </a:rPr>
              <a:t>The closer to threshold the more the rule is of use to the client.</a:t>
            </a:r>
          </a:p>
          <a:p>
            <a:pPr marL="285750" indent="-285750">
              <a:lnSpc>
                <a:spcPct val="90000"/>
              </a:lnSpc>
              <a:buFont typeface="Arial" panose="020B0604020202020204" pitchFamily="34" charset="0"/>
              <a:buChar char="•"/>
            </a:pPr>
            <a:r>
              <a:rPr lang="en-US" sz="1100" b="1" dirty="0"/>
              <a:t>Frequent Item sets: </a:t>
            </a:r>
          </a:p>
          <a:p>
            <a:pPr>
              <a:lnSpc>
                <a:spcPct val="90000"/>
              </a:lnSpc>
            </a:pPr>
            <a:r>
              <a:rPr lang="en-US" sz="1100" dirty="0"/>
              <a:t>	Item-sets whose support is greater or equal than minimum support threshold (</a:t>
            </a:r>
            <a:r>
              <a:rPr lang="en-US" sz="1100" dirty="0" err="1"/>
              <a:t>min_sup</a:t>
            </a:r>
            <a:r>
              <a:rPr lang="en-US" sz="1100" dirty="0"/>
              <a:t>).</a:t>
            </a:r>
          </a:p>
          <a:p>
            <a:pPr marL="285750" indent="-285750">
              <a:lnSpc>
                <a:spcPct val="90000"/>
              </a:lnSpc>
              <a:buFont typeface="Arial" panose="020B0604020202020204" pitchFamily="34" charset="0"/>
              <a:buChar char="•"/>
            </a:pPr>
            <a:r>
              <a:rPr lang="en-US" sz="1100" b="1" dirty="0"/>
              <a:t>Strong rules: </a:t>
            </a:r>
          </a:p>
          <a:p>
            <a:pPr>
              <a:lnSpc>
                <a:spcPct val="90000"/>
              </a:lnSpc>
            </a:pPr>
            <a:r>
              <a:rPr lang="en-US" sz="1100" dirty="0"/>
              <a:t>	If a rule A=&gt;B[Support, Confidence] satisfies </a:t>
            </a:r>
            <a:r>
              <a:rPr lang="en-US" sz="1100" dirty="0" err="1"/>
              <a:t>min_sup</a:t>
            </a:r>
            <a:r>
              <a:rPr lang="en-US" sz="1100" dirty="0"/>
              <a:t> and </a:t>
            </a:r>
            <a:r>
              <a:rPr lang="en-US" sz="1100" dirty="0" err="1"/>
              <a:t>min_confidence</a:t>
            </a:r>
            <a:r>
              <a:rPr lang="en-US" sz="1100" dirty="0"/>
              <a:t> then it is a strong rule.</a:t>
            </a:r>
          </a:p>
          <a:p>
            <a:pPr marL="285750" indent="-285750">
              <a:lnSpc>
                <a:spcPct val="90000"/>
              </a:lnSpc>
              <a:buFont typeface="Arial" panose="020B0604020202020204" pitchFamily="34" charset="0"/>
              <a:buChar char="•"/>
            </a:pPr>
            <a:r>
              <a:rPr lang="en-US" sz="1100" b="1" dirty="0"/>
              <a:t>Lift: </a:t>
            </a:r>
          </a:p>
          <a:p>
            <a:pPr>
              <a:lnSpc>
                <a:spcPct val="90000"/>
              </a:lnSpc>
            </a:pPr>
            <a:r>
              <a:rPr lang="en-US" sz="1100" dirty="0"/>
              <a:t>	Lift gives the correlation between A and B in the rule A=&gt;B. </a:t>
            </a:r>
          </a:p>
          <a:p>
            <a:pPr>
              <a:lnSpc>
                <a:spcPct val="90000"/>
              </a:lnSpc>
            </a:pPr>
            <a:r>
              <a:rPr lang="en-US" sz="1100" dirty="0"/>
              <a:t>	Correlation shows how one item-set A effects the item-set B.</a:t>
            </a:r>
          </a:p>
          <a:p>
            <a:pPr>
              <a:lnSpc>
                <a:spcPct val="90000"/>
              </a:lnSpc>
            </a:pPr>
            <a:r>
              <a:rPr lang="en-US" sz="1100" b="0" i="0" u="none" strike="noStrike" dirty="0">
                <a:effectLst/>
              </a:rPr>
              <a:t>	Lift(A=&gt;B)=</a:t>
            </a:r>
            <a:r>
              <a:rPr lang="en-US" sz="1100" b="0" i="0" u="none" strike="noStrike" dirty="0" err="1">
                <a:effectLst/>
              </a:rPr>
              <a:t>SupportSupp</a:t>
            </a:r>
            <a:r>
              <a:rPr lang="en-US" sz="1100" b="0" i="0" u="none" strike="noStrike" dirty="0">
                <a:effectLst/>
              </a:rPr>
              <a:t>(A)Supp(B)</a:t>
            </a:r>
            <a:endParaRPr lang="en-US" sz="1100" dirty="0"/>
          </a:p>
          <a:p>
            <a:pPr marL="285750" indent="-285750">
              <a:lnSpc>
                <a:spcPct val="90000"/>
              </a:lnSpc>
              <a:buFont typeface="Arial" panose="020B0604020202020204" pitchFamily="34" charset="0"/>
              <a:buChar char="•"/>
            </a:pPr>
            <a:r>
              <a:rPr lang="en-IN" sz="1100" dirty="0">
                <a:cs typeface="Times New Roman" panose="02020603050405020304" pitchFamily="18" charset="0"/>
              </a:rPr>
              <a:t>A rule may appear to have a strong association in a data collection because it appears frequently, but it may emerge much less frequently when applied.</a:t>
            </a:r>
          </a:p>
          <a:p>
            <a:pPr marL="285750" indent="-285750">
              <a:lnSpc>
                <a:spcPct val="90000"/>
              </a:lnSpc>
              <a:buFont typeface="Arial" panose="020B0604020202020204" pitchFamily="34" charset="0"/>
              <a:buChar char="•"/>
            </a:pPr>
            <a:endParaRPr lang="en-US" sz="1100" b="0" i="0" dirty="0">
              <a:effectLst/>
            </a:endParaRPr>
          </a:p>
          <a:p>
            <a:pPr>
              <a:lnSpc>
                <a:spcPct val="90000"/>
              </a:lnSpc>
            </a:pPr>
            <a:endParaRPr lang="en-US" sz="1100" dirty="0"/>
          </a:p>
        </p:txBody>
      </p:sp>
    </p:spTree>
    <p:extLst>
      <p:ext uri="{BB962C8B-B14F-4D97-AF65-F5344CB8AC3E}">
        <p14:creationId xmlns:p14="http://schemas.microsoft.com/office/powerpoint/2010/main" val="376710927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4870915C-FF1E-1E3D-EB54-59D369602944}"/>
              </a:ext>
            </a:extLst>
          </p:cNvPr>
          <p:cNvSpPr>
            <a:spLocks noGrp="1"/>
          </p:cNvSpPr>
          <p:nvPr>
            <p:ph type="title"/>
          </p:nvPr>
        </p:nvSpPr>
        <p:spPr>
          <a:xfrm>
            <a:off x="653143" y="1645920"/>
            <a:ext cx="3522879" cy="4470821"/>
          </a:xfrm>
        </p:spPr>
        <p:txBody>
          <a:bodyPr>
            <a:normAutofit/>
          </a:bodyPr>
          <a:lstStyle/>
          <a:p>
            <a:pPr algn="r"/>
            <a:r>
              <a:rPr lang="en-US" b="1">
                <a:solidFill>
                  <a:srgbClr val="FFFFFF"/>
                </a:solidFill>
                <a:latin typeface="Arial" panose="020B0604020202020204" pitchFamily="34" charset="0"/>
              </a:rPr>
              <a:t>L</a:t>
            </a:r>
            <a:r>
              <a:rPr lang="en-US" b="1" i="0">
                <a:solidFill>
                  <a:srgbClr val="FFFFFF"/>
                </a:solidFill>
                <a:effectLst/>
                <a:latin typeface="Arial" panose="020B0604020202020204" pitchFamily="34" charset="0"/>
              </a:rPr>
              <a:t>ift values, Support and Confidence </a:t>
            </a:r>
            <a:br>
              <a:rPr lang="en-IN">
                <a:solidFill>
                  <a:srgbClr val="FFFFFF"/>
                </a:solidFill>
              </a:rPr>
            </a:br>
            <a:endParaRPr lang="en-US">
              <a:solidFill>
                <a:srgbClr val="FFFFFF"/>
              </a:solidFill>
            </a:endParaRPr>
          </a:p>
        </p:txBody>
      </p:sp>
      <p:sp>
        <p:nvSpPr>
          <p:cNvPr id="5" name="Content Placeholder 4">
            <a:extLst>
              <a:ext uri="{FF2B5EF4-FFF2-40B4-BE49-F238E27FC236}">
                <a16:creationId xmlns:a16="http://schemas.microsoft.com/office/drawing/2014/main" id="{2EA02E5A-2A6C-D519-229D-F4B0FB582FF5}"/>
              </a:ext>
            </a:extLst>
          </p:cNvPr>
          <p:cNvSpPr>
            <a:spLocks noGrp="1"/>
          </p:cNvSpPr>
          <p:nvPr>
            <p:ph idx="1"/>
          </p:nvPr>
        </p:nvSpPr>
        <p:spPr>
          <a:xfrm>
            <a:off x="5204109" y="1225686"/>
            <a:ext cx="5919503" cy="5165386"/>
          </a:xfrm>
        </p:spPr>
        <p:txBody>
          <a:bodyPr>
            <a:normAutofit/>
          </a:bodyPr>
          <a:lstStyle/>
          <a:p>
            <a:pPr marL="285750" indent="-285750">
              <a:lnSpc>
                <a:spcPct val="90000"/>
              </a:lnSpc>
              <a:buFont typeface="Arial" panose="020B0604020202020204" pitchFamily="34" charset="0"/>
              <a:buChar char="•"/>
            </a:pPr>
            <a:r>
              <a:rPr lang="en-IN" sz="1400" dirty="0">
                <a:cs typeface="Times New Roman" panose="02020603050405020304" pitchFamily="18" charset="0"/>
              </a:rPr>
              <a:t>There is no particular threshold value of support. If the dataset is large then it is advisable to set the value at 10% and increase it accordingly till required number of associations are generated.</a:t>
            </a:r>
            <a:endParaRPr lang="en-US" sz="1400" dirty="0"/>
          </a:p>
          <a:p>
            <a:pPr marL="285750" indent="-285750">
              <a:lnSpc>
                <a:spcPct val="90000"/>
              </a:lnSpc>
              <a:buFont typeface="Arial" panose="020B0604020202020204" pitchFamily="34" charset="0"/>
              <a:buChar char="•"/>
            </a:pPr>
            <a:r>
              <a:rPr lang="en-IN" sz="1400" dirty="0">
                <a:cs typeface="Times New Roman" panose="02020603050405020304" pitchFamily="18" charset="0"/>
              </a:rPr>
              <a:t>The threshold value of support in this case is 10%. Association rules are not developing if the value goes beyond 10%</a:t>
            </a:r>
          </a:p>
          <a:p>
            <a:pPr marL="285750" indent="-285750">
              <a:lnSpc>
                <a:spcPct val="90000"/>
              </a:lnSpc>
              <a:buFont typeface="Arial" panose="020B0604020202020204" pitchFamily="34" charset="0"/>
              <a:buChar char="•"/>
            </a:pPr>
            <a:r>
              <a:rPr lang="en-IN" sz="1400" dirty="0">
                <a:cs typeface="Times New Roman" panose="02020603050405020304" pitchFamily="18" charset="0"/>
              </a:rPr>
              <a:t>Also, the confidence is kept at 40% which is optimal level.</a:t>
            </a:r>
          </a:p>
          <a:p>
            <a:pPr marL="285750" indent="-285750">
              <a:lnSpc>
                <a:spcPct val="90000"/>
              </a:lnSpc>
              <a:buFont typeface="Arial" panose="020B0604020202020204" pitchFamily="34" charset="0"/>
              <a:buChar char="•"/>
            </a:pPr>
            <a:r>
              <a:rPr lang="en-IN" sz="1400" dirty="0">
                <a:cs typeface="Times New Roman" panose="02020603050405020304" pitchFamily="18" charset="0"/>
              </a:rPr>
              <a:t>The associations with highest lift values are considered to be accepted more.</a:t>
            </a:r>
          </a:p>
          <a:p>
            <a:pPr marL="285750" indent="-285750">
              <a:lnSpc>
                <a:spcPct val="90000"/>
              </a:lnSpc>
              <a:buFont typeface="Arial" panose="020B0604020202020204" pitchFamily="34" charset="0"/>
              <a:buChar char="•"/>
            </a:pPr>
            <a:r>
              <a:rPr lang="en-IN" sz="1400" dirty="0">
                <a:cs typeface="Times New Roman" panose="02020603050405020304" pitchFamily="18" charset="0"/>
              </a:rPr>
              <a:t>In the following case, the association rule is formed highest lift value that is 12.34% at a confidence level of 46% and support of 18%.</a:t>
            </a:r>
          </a:p>
          <a:p>
            <a:pPr marL="285750" indent="-285750">
              <a:lnSpc>
                <a:spcPct val="90000"/>
              </a:lnSpc>
              <a:buFont typeface="Arial" panose="020B0604020202020204" pitchFamily="34" charset="0"/>
              <a:buChar char="•"/>
            </a:pPr>
            <a:r>
              <a:rPr lang="en-IN" sz="1400" dirty="0">
                <a:cs typeface="Times New Roman" panose="02020603050405020304" pitchFamily="18" charset="0"/>
              </a:rPr>
              <a:t>This rule implies that the customers who bought dishwashing also purchased mixes.</a:t>
            </a:r>
          </a:p>
          <a:p>
            <a:pPr marL="285750" indent="-285750">
              <a:lnSpc>
                <a:spcPct val="90000"/>
              </a:lnSpc>
              <a:buFont typeface="Arial" panose="020B0604020202020204" pitchFamily="34" charset="0"/>
              <a:buChar char="•"/>
            </a:pPr>
            <a:r>
              <a:rPr lang="en-IN" sz="1400" dirty="0">
                <a:cs typeface="Times New Roman" panose="02020603050405020304" pitchFamily="18" charset="0"/>
              </a:rPr>
              <a:t>Also the customers who bought soda have high chances of buying eggs.</a:t>
            </a:r>
          </a:p>
          <a:p>
            <a:pPr>
              <a:lnSpc>
                <a:spcPct val="90000"/>
              </a:lnSpc>
            </a:pPr>
            <a:endParaRPr lang="en-US" sz="1400" dirty="0"/>
          </a:p>
        </p:txBody>
      </p:sp>
    </p:spTree>
    <p:extLst>
      <p:ext uri="{BB962C8B-B14F-4D97-AF65-F5344CB8AC3E}">
        <p14:creationId xmlns:p14="http://schemas.microsoft.com/office/powerpoint/2010/main" val="354095862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023F90A-0C0E-0A09-1BBE-C381B9E390C2}"/>
              </a:ext>
            </a:extLst>
          </p:cNvPr>
          <p:cNvSpPr>
            <a:spLocks noGrp="1"/>
          </p:cNvSpPr>
          <p:nvPr>
            <p:ph type="title"/>
          </p:nvPr>
        </p:nvSpPr>
        <p:spPr>
          <a:xfrm>
            <a:off x="643855" y="1447799"/>
            <a:ext cx="3108626" cy="1444752"/>
          </a:xfrm>
        </p:spPr>
        <p:txBody>
          <a:bodyPr vert="horz" lIns="91440" tIns="45720" rIns="91440" bIns="45720" rtlCol="0" anchor="b">
            <a:normAutofit/>
          </a:bodyPr>
          <a:lstStyle/>
          <a:p>
            <a:pPr>
              <a:lnSpc>
                <a:spcPct val="90000"/>
              </a:lnSpc>
            </a:pPr>
            <a:r>
              <a:rPr lang="en-US" sz="3200" b="0" i="0" kern="1200">
                <a:solidFill>
                  <a:srgbClr val="EBEBEB"/>
                </a:solidFill>
                <a:latin typeface="+mj-lt"/>
                <a:ea typeface="+mj-ea"/>
                <a:cs typeface="+mj-cs"/>
              </a:rPr>
              <a:t>Association rule in Tabular</a:t>
            </a:r>
            <a:br>
              <a:rPr lang="en-US" sz="3200" b="0" i="0" kern="1200">
                <a:solidFill>
                  <a:srgbClr val="EBEBEB"/>
                </a:solidFill>
                <a:latin typeface="+mj-lt"/>
                <a:ea typeface="+mj-ea"/>
                <a:cs typeface="+mj-cs"/>
              </a:rPr>
            </a:br>
            <a:endParaRPr lang="en-US" sz="3200" b="0" i="0" kern="1200">
              <a:solidFill>
                <a:srgbClr val="EBEBEB"/>
              </a:solidFill>
              <a:latin typeface="+mj-lt"/>
              <a:ea typeface="+mj-ea"/>
              <a:cs typeface="+mj-cs"/>
            </a:endParaRPr>
          </a:p>
        </p:txBody>
      </p:sp>
      <p:sp>
        <p:nvSpPr>
          <p:cNvPr id="1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7" name="Freeform: Shape 1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19" name="Rectangle 1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D8B52770-33FA-DAEE-B5A0-E6234CC467B8}"/>
              </a:ext>
            </a:extLst>
          </p:cNvPr>
          <p:cNvSpPr txBox="1"/>
          <p:nvPr/>
        </p:nvSpPr>
        <p:spPr>
          <a:xfrm>
            <a:off x="643855" y="3072385"/>
            <a:ext cx="3108057" cy="2947415"/>
          </a:xfr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sz="1400" dirty="0">
                <a:solidFill>
                  <a:srgbClr val="FFFFFF"/>
                </a:solidFill>
                <a:latin typeface="+mj-lt"/>
                <a:ea typeface="+mj-ea"/>
                <a:cs typeface="+mj-cs"/>
              </a:rPr>
              <a:t>The output has been </a:t>
            </a:r>
            <a:r>
              <a:rPr lang="en-US" sz="1400" dirty="0" err="1">
                <a:solidFill>
                  <a:srgbClr val="FFFFFF"/>
                </a:solidFill>
                <a:latin typeface="+mj-lt"/>
                <a:ea typeface="+mj-ea"/>
                <a:cs typeface="+mj-cs"/>
              </a:rPr>
              <a:t>analysed</a:t>
            </a:r>
            <a:r>
              <a:rPr lang="en-US" sz="1400" dirty="0">
                <a:solidFill>
                  <a:srgbClr val="FFFFFF"/>
                </a:solidFill>
                <a:latin typeface="+mj-lt"/>
                <a:ea typeface="+mj-ea"/>
                <a:cs typeface="+mj-cs"/>
              </a:rPr>
              <a:t> in the form of descending order of Lift, as higher the list higher will be the association.</a:t>
            </a:r>
          </a:p>
        </p:txBody>
      </p:sp>
      <p:pic>
        <p:nvPicPr>
          <p:cNvPr id="6" name="Content Placeholder 5">
            <a:extLst>
              <a:ext uri="{FF2B5EF4-FFF2-40B4-BE49-F238E27FC236}">
                <a16:creationId xmlns:a16="http://schemas.microsoft.com/office/drawing/2014/main" id="{5409D657-983A-3587-ED8D-1FF3B82E093A}"/>
              </a:ext>
            </a:extLst>
          </p:cNvPr>
          <p:cNvPicPr>
            <a:picLocks noGrp="1" noChangeAspect="1"/>
          </p:cNvPicPr>
          <p:nvPr>
            <p:ph idx="1"/>
          </p:nvPr>
        </p:nvPicPr>
        <p:blipFill>
          <a:blip r:embed="rId2"/>
          <a:stretch>
            <a:fillRect/>
          </a:stretch>
        </p:blipFill>
        <p:spPr>
          <a:xfrm>
            <a:off x="5048451" y="1546698"/>
            <a:ext cx="6495847" cy="3940980"/>
          </a:xfrm>
          <a:prstGeom prst="rect">
            <a:avLst/>
          </a:prstGeom>
          <a:effectLst/>
        </p:spPr>
      </p:pic>
    </p:spTree>
    <p:extLst>
      <p:ext uri="{BB962C8B-B14F-4D97-AF65-F5344CB8AC3E}">
        <p14:creationId xmlns:p14="http://schemas.microsoft.com/office/powerpoint/2010/main" val="85896102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4" name="Freeform: Shape 1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3AFBABDD-F2E0-28E0-2F30-F7554BCA41C4}"/>
              </a:ext>
            </a:extLst>
          </p:cNvPr>
          <p:cNvSpPr>
            <a:spLocks noGrp="1"/>
          </p:cNvSpPr>
          <p:nvPr>
            <p:ph type="title"/>
          </p:nvPr>
        </p:nvSpPr>
        <p:spPr>
          <a:xfrm>
            <a:off x="653143" y="3012808"/>
            <a:ext cx="3522879" cy="2063722"/>
          </a:xfrm>
        </p:spPr>
        <p:txBody>
          <a:bodyPr>
            <a:normAutofit/>
          </a:bodyPr>
          <a:lstStyle/>
          <a:p>
            <a:pPr algn="r"/>
            <a:r>
              <a:rPr lang="en-US" sz="2600" b="1" dirty="0">
                <a:solidFill>
                  <a:srgbClr val="FFFFFF"/>
                </a:solidFill>
                <a:latin typeface="+mj-lt"/>
              </a:rPr>
              <a:t>  RECOMMENDATIONS</a:t>
            </a:r>
            <a:br>
              <a:rPr lang="en-IN" sz="2600" b="1" dirty="0">
                <a:solidFill>
                  <a:srgbClr val="FFFFFF"/>
                </a:solidFill>
                <a:latin typeface="+mj-lt"/>
              </a:rPr>
            </a:br>
            <a:endParaRPr lang="en-US" sz="2600" dirty="0">
              <a:solidFill>
                <a:srgbClr val="FFFFFF"/>
              </a:solidFill>
            </a:endParaRPr>
          </a:p>
        </p:txBody>
      </p:sp>
      <p:sp>
        <p:nvSpPr>
          <p:cNvPr id="5" name="Content Placeholder 4">
            <a:extLst>
              <a:ext uri="{FF2B5EF4-FFF2-40B4-BE49-F238E27FC236}">
                <a16:creationId xmlns:a16="http://schemas.microsoft.com/office/drawing/2014/main" id="{0F611D13-A9C3-45A2-56D6-B06C43D4D81D}"/>
              </a:ext>
            </a:extLst>
          </p:cNvPr>
          <p:cNvSpPr>
            <a:spLocks noGrp="1"/>
          </p:cNvSpPr>
          <p:nvPr>
            <p:ph idx="1"/>
          </p:nvPr>
        </p:nvSpPr>
        <p:spPr>
          <a:xfrm>
            <a:off x="5311113" y="1001949"/>
            <a:ext cx="5919503" cy="5260707"/>
          </a:xfrm>
        </p:spPr>
        <p:txBody>
          <a:bodyPr>
            <a:normAutofit fontScale="92500" lnSpcReduction="20000"/>
          </a:bodyPr>
          <a:lstStyle/>
          <a:p>
            <a:pPr>
              <a:lnSpc>
                <a:spcPct val="90000"/>
              </a:lnSpc>
            </a:pPr>
            <a:r>
              <a:rPr lang="en-IN" sz="1400" dirty="0">
                <a:cs typeface="Times New Roman" panose="02020603050405020304" pitchFamily="18" charset="0"/>
              </a:rPr>
              <a:t>From the analysis, one can conclude that the number of orders has been falling drastically over the years.</a:t>
            </a:r>
          </a:p>
          <a:p>
            <a:pPr>
              <a:lnSpc>
                <a:spcPct val="90000"/>
              </a:lnSpc>
            </a:pPr>
            <a:r>
              <a:rPr lang="en-IN" sz="1400" dirty="0">
                <a:cs typeface="Times New Roman" panose="02020603050405020304" pitchFamily="18" charset="0"/>
              </a:rPr>
              <a:t>The highest number of orders was in 2018 and then followed by 2019.</a:t>
            </a:r>
          </a:p>
          <a:p>
            <a:pPr>
              <a:lnSpc>
                <a:spcPct val="90000"/>
              </a:lnSpc>
            </a:pPr>
            <a:r>
              <a:rPr lang="en-IN" sz="1400" dirty="0">
                <a:cs typeface="Times New Roman" panose="02020603050405020304" pitchFamily="18" charset="0"/>
              </a:rPr>
              <a:t>The Q4 data has not been provided or can conclude that there are no orders placed in Q4.</a:t>
            </a:r>
          </a:p>
          <a:p>
            <a:pPr>
              <a:lnSpc>
                <a:spcPct val="90000"/>
              </a:lnSpc>
            </a:pPr>
            <a:r>
              <a:rPr lang="en-IN" sz="1400" dirty="0">
                <a:cs typeface="Times New Roman" panose="02020603050405020304" pitchFamily="18" charset="0"/>
              </a:rPr>
              <a:t>The store can provide discounts in the middle of the month in order to attract more customers.</a:t>
            </a:r>
          </a:p>
          <a:p>
            <a:pPr>
              <a:lnSpc>
                <a:spcPct val="90000"/>
              </a:lnSpc>
            </a:pPr>
            <a:r>
              <a:rPr lang="en-IN" sz="1400" dirty="0">
                <a:cs typeface="Times New Roman" panose="02020603050405020304" pitchFamily="18" charset="0"/>
              </a:rPr>
              <a:t>Poultry and ice-creams are most frequently ordered items. It is advisable to increase the variety of items in this category so that customers will have a lot to choose. </a:t>
            </a:r>
          </a:p>
          <a:p>
            <a:pPr>
              <a:lnSpc>
                <a:spcPct val="90000"/>
              </a:lnSpc>
            </a:pPr>
            <a:r>
              <a:rPr lang="en-IN" sz="1400" dirty="0">
                <a:cs typeface="Times New Roman" panose="02020603050405020304" pitchFamily="18" charset="0"/>
              </a:rPr>
              <a:t>The months of mid quarters have been showing a consistent performance over the years. </a:t>
            </a:r>
          </a:p>
          <a:p>
            <a:pPr>
              <a:lnSpc>
                <a:spcPct val="90000"/>
              </a:lnSpc>
            </a:pPr>
            <a:r>
              <a:rPr lang="en-IN" sz="1400" dirty="0">
                <a:cs typeface="Times New Roman" panose="02020603050405020304" pitchFamily="18" charset="0"/>
              </a:rPr>
              <a:t>Also one can conclude that the numbers of orders are high in starting and end days of the months. </a:t>
            </a:r>
          </a:p>
          <a:p>
            <a:pPr>
              <a:lnSpc>
                <a:spcPct val="90000"/>
              </a:lnSpc>
            </a:pPr>
            <a:r>
              <a:rPr lang="en-IN" sz="1400" dirty="0">
                <a:cs typeface="Times New Roman" panose="02020603050405020304" pitchFamily="18" charset="0"/>
              </a:rPr>
              <a:t>This can be because most of the customers get their pay either at the starting or at the end of every month.</a:t>
            </a:r>
          </a:p>
          <a:p>
            <a:pPr>
              <a:lnSpc>
                <a:spcPct val="90000"/>
              </a:lnSpc>
            </a:pPr>
            <a:r>
              <a:rPr lang="en-IN" sz="1400" dirty="0">
                <a:cs typeface="Times New Roman" panose="02020603050405020304" pitchFamily="18" charset="0"/>
              </a:rPr>
              <a:t>Hand soaps and loaves are least purchased items. So the store can invest a bit less on these items.</a:t>
            </a:r>
          </a:p>
          <a:p>
            <a:pPr>
              <a:lnSpc>
                <a:spcPct val="90000"/>
              </a:lnSpc>
            </a:pPr>
            <a:r>
              <a:rPr lang="en-IN" sz="1400" dirty="0">
                <a:cs typeface="Times New Roman" panose="02020603050405020304" pitchFamily="18" charset="0"/>
              </a:rPr>
              <a:t>In order to increase the sales, Q4 is crucial part for many businesses as it is festive season customers tend to order a lot.</a:t>
            </a:r>
          </a:p>
          <a:p>
            <a:pPr>
              <a:lnSpc>
                <a:spcPct val="90000"/>
              </a:lnSpc>
            </a:pPr>
            <a:r>
              <a:rPr lang="en-IN" sz="1400" dirty="0">
                <a:cs typeface="Times New Roman" panose="02020603050405020304" pitchFamily="18" charset="0"/>
              </a:rPr>
              <a:t>It is advisable to provide the service in Q4 as well.</a:t>
            </a:r>
          </a:p>
          <a:p>
            <a:pPr>
              <a:lnSpc>
                <a:spcPct val="90000"/>
              </a:lnSpc>
            </a:pPr>
            <a:r>
              <a:rPr lang="en-IN" sz="1400" dirty="0">
                <a:cs typeface="Times New Roman" panose="02020603050405020304" pitchFamily="18" charset="0"/>
              </a:rPr>
              <a:t>The decrease in the orders over the years can be of many reasons like poor customer service or no proper offers provided. It is recommended to look into the service and provide customers the highest satisfaction in terms of service as well as products.</a:t>
            </a:r>
          </a:p>
          <a:p>
            <a:pPr>
              <a:lnSpc>
                <a:spcPct val="90000"/>
              </a:lnSpc>
            </a:pPr>
            <a:endParaRPr lang="en-US" sz="700" dirty="0"/>
          </a:p>
        </p:txBody>
      </p:sp>
    </p:spTree>
    <p:extLst>
      <p:ext uri="{BB962C8B-B14F-4D97-AF65-F5344CB8AC3E}">
        <p14:creationId xmlns:p14="http://schemas.microsoft.com/office/powerpoint/2010/main" val="161694201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45"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 name="Title 3">
            <a:extLst>
              <a:ext uri="{FF2B5EF4-FFF2-40B4-BE49-F238E27FC236}">
                <a16:creationId xmlns:a16="http://schemas.microsoft.com/office/drawing/2014/main" id="{19D8604D-FB38-70AD-BC98-F803F0DEF327}"/>
              </a:ext>
            </a:extLst>
          </p:cNvPr>
          <p:cNvSpPr>
            <a:spLocks noGrp="1"/>
          </p:cNvSpPr>
          <p:nvPr>
            <p:ph type="title"/>
          </p:nvPr>
        </p:nvSpPr>
        <p:spPr>
          <a:xfrm>
            <a:off x="806195" y="804672"/>
            <a:ext cx="3521359" cy="5248656"/>
          </a:xfrm>
        </p:spPr>
        <p:txBody>
          <a:bodyPr anchor="ctr">
            <a:normAutofit/>
          </a:bodyPr>
          <a:lstStyle/>
          <a:p>
            <a:pPr algn="ctr"/>
            <a:r>
              <a:rPr lang="en-US" b="1" i="0">
                <a:effectLst/>
                <a:latin typeface="Arial" panose="020B0604020202020204" pitchFamily="34" charset="0"/>
              </a:rPr>
              <a:t>OFFERS:</a:t>
            </a:r>
            <a:br>
              <a:rPr lang="en-IN"/>
            </a:br>
            <a:endParaRPr lang="en-US"/>
          </a:p>
        </p:txBody>
      </p:sp>
      <p:sp>
        <p:nvSpPr>
          <p:cNvPr id="5" name="Content Placeholder 4">
            <a:extLst>
              <a:ext uri="{FF2B5EF4-FFF2-40B4-BE49-F238E27FC236}">
                <a16:creationId xmlns:a16="http://schemas.microsoft.com/office/drawing/2014/main" id="{D2D205B3-E6FE-8BF0-0A28-F912444C8BCB}"/>
              </a:ext>
            </a:extLst>
          </p:cNvPr>
          <p:cNvSpPr>
            <a:spLocks noGrp="1"/>
          </p:cNvSpPr>
          <p:nvPr>
            <p:ph idx="1"/>
          </p:nvPr>
        </p:nvSpPr>
        <p:spPr>
          <a:xfrm>
            <a:off x="4975861" y="804671"/>
            <a:ext cx="6399930" cy="5248657"/>
          </a:xfrm>
        </p:spPr>
        <p:txBody>
          <a:bodyPr anchor="ctr">
            <a:normAutofit/>
          </a:bodyPr>
          <a:lstStyle/>
          <a:p>
            <a:pPr marL="285750" indent="-285750">
              <a:lnSpc>
                <a:spcPct val="90000"/>
              </a:lnSpc>
              <a:buFont typeface="Arial" panose="020B0604020202020204" pitchFamily="34" charset="0"/>
              <a:buChar char="•"/>
            </a:pPr>
            <a:r>
              <a:rPr lang="en-IN" sz="1300" dirty="0">
                <a:cs typeface="Times New Roman" panose="02020603050405020304" pitchFamily="18" charset="0"/>
              </a:rPr>
              <a:t>Also most of the customers are inclined to buy ketchups along with sandwich bags, the store can provide an offer saying get 1 ketch up free with 2 sandwich bags</a:t>
            </a:r>
          </a:p>
          <a:p>
            <a:pPr marL="285750" indent="-285750">
              <a:lnSpc>
                <a:spcPct val="90000"/>
              </a:lnSpc>
              <a:buFont typeface="Arial" panose="020B0604020202020204" pitchFamily="34" charset="0"/>
              <a:buChar char="•"/>
            </a:pPr>
            <a:r>
              <a:rPr lang="en-IN" sz="1300" dirty="0">
                <a:cs typeface="Times New Roman" panose="02020603050405020304" pitchFamily="18" charset="0"/>
              </a:rPr>
              <a:t>An offer like buy 1 kg of beef and get 1 kg of assorted fruits free can be provided to the customers.</a:t>
            </a:r>
          </a:p>
          <a:p>
            <a:pPr marL="285750" indent="-285750">
              <a:lnSpc>
                <a:spcPct val="90000"/>
              </a:lnSpc>
              <a:buFont typeface="Arial" panose="020B0604020202020204" pitchFamily="34" charset="0"/>
              <a:buChar char="•"/>
            </a:pPr>
            <a:r>
              <a:rPr lang="en-IN" sz="1300" dirty="0">
                <a:cs typeface="Times New Roman" panose="02020603050405020304" pitchFamily="18" charset="0"/>
              </a:rPr>
              <a:t>Since hand soaps are least preferred by customers they can be combined with any of the highest selling product.</a:t>
            </a:r>
          </a:p>
          <a:p>
            <a:pPr marL="285750" indent="-285750">
              <a:lnSpc>
                <a:spcPct val="90000"/>
              </a:lnSpc>
              <a:buFont typeface="Arial" panose="020B0604020202020204" pitchFamily="34" charset="0"/>
              <a:buChar char="•"/>
            </a:pPr>
            <a:r>
              <a:rPr lang="en-IN" sz="1300" dirty="0">
                <a:cs typeface="Times New Roman" panose="02020603050405020304" pitchFamily="18" charset="0"/>
              </a:rPr>
              <a:t>Hand soaps can be combined with detergents to increase the purchase of hand soaps as well.</a:t>
            </a:r>
          </a:p>
          <a:p>
            <a:pPr marL="285750" indent="-285750">
              <a:lnSpc>
                <a:spcPct val="90000"/>
              </a:lnSpc>
              <a:buFont typeface="Arial" panose="020B0604020202020204" pitchFamily="34" charset="0"/>
              <a:buChar char="•"/>
            </a:pPr>
            <a:r>
              <a:rPr lang="en-IN" sz="1300" dirty="0">
                <a:cs typeface="Times New Roman" panose="02020603050405020304" pitchFamily="18" charset="0"/>
              </a:rPr>
              <a:t>Sandwich loaves if also one of the least selling products. It is evident that people who buy loaves also buy individual meals. So the store can provide combo offer like buy three meals and get 5 sandwich loaves free.</a:t>
            </a:r>
          </a:p>
          <a:p>
            <a:pPr marL="285750" indent="-285750">
              <a:lnSpc>
                <a:spcPct val="90000"/>
              </a:lnSpc>
              <a:buFont typeface="Arial" panose="020B0604020202020204" pitchFamily="34" charset="0"/>
              <a:buChar char="•"/>
            </a:pPr>
            <a:r>
              <a:rPr lang="en-IN" sz="1300" dirty="0">
                <a:cs typeface="Times New Roman" panose="02020603050405020304" pitchFamily="18" charset="0"/>
              </a:rPr>
              <a:t>In order the increase the sales, the grocery store can provide combo offers to its customers.</a:t>
            </a:r>
          </a:p>
          <a:p>
            <a:pPr marL="285750" indent="-285750">
              <a:lnSpc>
                <a:spcPct val="90000"/>
              </a:lnSpc>
              <a:buFont typeface="Arial" panose="020B0604020202020204" pitchFamily="34" charset="0"/>
              <a:buChar char="•"/>
            </a:pPr>
            <a:r>
              <a:rPr lang="en-IN" sz="1300" dirty="0">
                <a:cs typeface="Times New Roman" panose="02020603050405020304" pitchFamily="18" charset="0"/>
              </a:rPr>
              <a:t>Top 5 combos according to Market Basket Analysis are:</a:t>
            </a:r>
          </a:p>
          <a:p>
            <a:pPr>
              <a:lnSpc>
                <a:spcPct val="90000"/>
              </a:lnSpc>
            </a:pPr>
            <a:r>
              <a:rPr lang="en-IN" sz="1300" dirty="0">
                <a:cs typeface="Times New Roman" panose="02020603050405020304" pitchFamily="18" charset="0"/>
              </a:rPr>
              <a:t>Mixed &amp; Dishwashing liquid</a:t>
            </a:r>
          </a:p>
          <a:p>
            <a:pPr>
              <a:lnSpc>
                <a:spcPct val="90000"/>
              </a:lnSpc>
            </a:pPr>
            <a:r>
              <a:rPr lang="en-IN" sz="1300" dirty="0">
                <a:cs typeface="Times New Roman" panose="02020603050405020304" pitchFamily="18" charset="0"/>
              </a:rPr>
              <a:t>Eggs &amp; Soda</a:t>
            </a:r>
          </a:p>
          <a:p>
            <a:pPr>
              <a:lnSpc>
                <a:spcPct val="90000"/>
              </a:lnSpc>
            </a:pPr>
            <a:r>
              <a:rPr lang="en-IN" sz="1300" dirty="0">
                <a:cs typeface="Times New Roman" panose="02020603050405020304" pitchFamily="18" charset="0"/>
              </a:rPr>
              <a:t>Juice &amp; Shampoo</a:t>
            </a:r>
          </a:p>
          <a:p>
            <a:pPr>
              <a:lnSpc>
                <a:spcPct val="90000"/>
              </a:lnSpc>
            </a:pPr>
            <a:r>
              <a:rPr lang="en-IN" sz="1300" dirty="0">
                <a:cs typeface="Times New Roman" panose="02020603050405020304" pitchFamily="18" charset="0"/>
              </a:rPr>
              <a:t>Juice and Spaghetti sauce</a:t>
            </a:r>
          </a:p>
          <a:p>
            <a:pPr>
              <a:lnSpc>
                <a:spcPct val="90000"/>
              </a:lnSpc>
            </a:pPr>
            <a:r>
              <a:rPr lang="en-IN" sz="1300" dirty="0">
                <a:cs typeface="Times New Roman" panose="02020603050405020304" pitchFamily="18" charset="0"/>
              </a:rPr>
              <a:t>Pasta &amp; Paper towels</a:t>
            </a:r>
          </a:p>
          <a:p>
            <a:pPr>
              <a:lnSpc>
                <a:spcPct val="90000"/>
              </a:lnSpc>
            </a:pPr>
            <a:endParaRPr lang="en-US" sz="1300" dirty="0"/>
          </a:p>
        </p:txBody>
      </p:sp>
    </p:spTree>
    <p:extLst>
      <p:ext uri="{BB962C8B-B14F-4D97-AF65-F5344CB8AC3E}">
        <p14:creationId xmlns:p14="http://schemas.microsoft.com/office/powerpoint/2010/main" val="2662416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F420-8CA1-258A-3FAE-43E5ED7AF1F8}"/>
              </a:ext>
            </a:extLst>
          </p:cNvPr>
          <p:cNvSpPr>
            <a:spLocks noGrp="1"/>
          </p:cNvSpPr>
          <p:nvPr>
            <p:ph type="title"/>
          </p:nvPr>
        </p:nvSpPr>
        <p:spPr>
          <a:xfrm>
            <a:off x="3874416" y="452718"/>
            <a:ext cx="6175437" cy="1400530"/>
          </a:xfrm>
        </p:spPr>
        <p:txBody>
          <a:bodyPr/>
          <a:lstStyle/>
          <a:p>
            <a:br>
              <a:rPr lang="en-US" sz="4400" dirty="0">
                <a:latin typeface="Amasis MT Pro Black" panose="020B0604020202020204" pitchFamily="18" charset="0"/>
              </a:rPr>
            </a:br>
            <a:br>
              <a:rPr lang="en-US" sz="4400" dirty="0">
                <a:latin typeface="Amasis MT Pro Black" panose="020B0604020202020204" pitchFamily="18" charset="0"/>
              </a:rPr>
            </a:br>
            <a:br>
              <a:rPr lang="en-US" sz="4400" dirty="0">
                <a:latin typeface="Amasis MT Pro Black" panose="020B0604020202020204" pitchFamily="18" charset="0"/>
              </a:rPr>
            </a:br>
            <a:br>
              <a:rPr lang="en-US" sz="4400" dirty="0">
                <a:latin typeface="Amasis MT Pro Black" panose="020B0604020202020204" pitchFamily="18" charset="0"/>
              </a:rPr>
            </a:br>
            <a:r>
              <a:rPr lang="en-US" sz="4800" dirty="0">
                <a:latin typeface="Amasis MT Pro Black" panose="020B0604020202020204" pitchFamily="18" charset="0"/>
              </a:rPr>
              <a:t>THANK YOU!!</a:t>
            </a:r>
            <a:endParaRPr lang="en-US" sz="4800" dirty="0"/>
          </a:p>
        </p:txBody>
      </p:sp>
      <p:sp>
        <p:nvSpPr>
          <p:cNvPr id="3" name="Content Placeholder 2">
            <a:extLst>
              <a:ext uri="{FF2B5EF4-FFF2-40B4-BE49-F238E27FC236}">
                <a16:creationId xmlns:a16="http://schemas.microsoft.com/office/drawing/2014/main" id="{11C90A59-5CBE-2D10-02BC-B7095F707F2C}"/>
              </a:ext>
            </a:extLst>
          </p:cNvPr>
          <p:cNvSpPr>
            <a:spLocks noGrp="1"/>
          </p:cNvSpPr>
          <p:nvPr>
            <p:ph idx="1"/>
          </p:nvPr>
        </p:nvSpPr>
        <p:spPr/>
        <p:txBody>
          <a:bodyPr>
            <a:normAutofit/>
          </a:bodyPr>
          <a:lstStyle/>
          <a:p>
            <a:endParaRPr lang="en-US" sz="6000" dirty="0">
              <a:latin typeface="Amasis MT Pro Black" panose="020B0604020202020204" pitchFamily="18" charset="0"/>
            </a:endParaRPr>
          </a:p>
          <a:p>
            <a:pPr marL="0" indent="0">
              <a:buNone/>
            </a:pPr>
            <a:r>
              <a:rPr lang="en-US" sz="6000" dirty="0">
                <a:latin typeface="Amasis MT Pro Black" panose="020B0604020202020204" pitchFamily="18" charset="0"/>
              </a:rPr>
              <a:t>       </a:t>
            </a:r>
          </a:p>
        </p:txBody>
      </p:sp>
    </p:spTree>
    <p:extLst>
      <p:ext uri="{BB962C8B-B14F-4D97-AF65-F5344CB8AC3E}">
        <p14:creationId xmlns:p14="http://schemas.microsoft.com/office/powerpoint/2010/main" val="399492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AEF9EDE7-C0C3-3D1C-7740-E774B55EBB16}"/>
              </a:ext>
            </a:extLst>
          </p:cNvPr>
          <p:cNvSpPr>
            <a:spLocks noGrp="1"/>
          </p:cNvSpPr>
          <p:nvPr>
            <p:ph type="title"/>
          </p:nvPr>
        </p:nvSpPr>
        <p:spPr>
          <a:xfrm>
            <a:off x="806195" y="804672"/>
            <a:ext cx="3521359" cy="5248656"/>
          </a:xfrm>
        </p:spPr>
        <p:txBody>
          <a:bodyPr anchor="ctr">
            <a:normAutofit/>
          </a:bodyPr>
          <a:lstStyle/>
          <a:p>
            <a:pPr algn="ctr"/>
            <a:r>
              <a:rPr lang="en-US"/>
              <a:t>              TABLE OF CONTENTS</a:t>
            </a:r>
          </a:p>
        </p:txBody>
      </p:sp>
      <p:sp>
        <p:nvSpPr>
          <p:cNvPr id="3" name="Content Placeholder 2">
            <a:extLst>
              <a:ext uri="{FF2B5EF4-FFF2-40B4-BE49-F238E27FC236}">
                <a16:creationId xmlns:a16="http://schemas.microsoft.com/office/drawing/2014/main" id="{7F74B536-DC72-5F6E-991B-44ECA4E4A428}"/>
              </a:ext>
            </a:extLst>
          </p:cNvPr>
          <p:cNvSpPr>
            <a:spLocks noGrp="1"/>
          </p:cNvSpPr>
          <p:nvPr>
            <p:ph idx="1"/>
          </p:nvPr>
        </p:nvSpPr>
        <p:spPr>
          <a:xfrm>
            <a:off x="4975861" y="804671"/>
            <a:ext cx="6399930" cy="5248657"/>
          </a:xfrm>
        </p:spPr>
        <p:txBody>
          <a:bodyPr anchor="ctr">
            <a:normAutofit/>
          </a:bodyPr>
          <a:lstStyle/>
          <a:p>
            <a:r>
              <a:rPr lang="en-US" dirty="0">
                <a:latin typeface="+mn-lt"/>
              </a:rPr>
              <a:t>Agenda &amp; Executive Summary of the data</a:t>
            </a:r>
          </a:p>
          <a:p>
            <a:endParaRPr lang="en-US" dirty="0">
              <a:latin typeface="+mn-lt"/>
            </a:endParaRPr>
          </a:p>
          <a:p>
            <a:r>
              <a:rPr lang="en-US" dirty="0">
                <a:latin typeface="+mn-lt"/>
              </a:rPr>
              <a:t>Exploratory Analysis and Inferences </a:t>
            </a:r>
          </a:p>
          <a:p>
            <a:pPr marL="0" indent="0">
              <a:buNone/>
            </a:pPr>
            <a:endParaRPr lang="en-US" dirty="0">
              <a:latin typeface="+mn-lt"/>
            </a:endParaRPr>
          </a:p>
          <a:p>
            <a:r>
              <a:rPr lang="en-US" dirty="0">
                <a:latin typeface="+mn-lt"/>
              </a:rPr>
              <a:t>Yearly, Monthly, Quarterly and weekly trends</a:t>
            </a:r>
          </a:p>
          <a:p>
            <a:pPr marL="0" indent="0">
              <a:buNone/>
            </a:pPr>
            <a:endParaRPr lang="en-US" dirty="0">
              <a:latin typeface="+mn-lt"/>
            </a:endParaRPr>
          </a:p>
          <a:p>
            <a:r>
              <a:rPr lang="en-US" dirty="0">
                <a:latin typeface="+mn-lt"/>
              </a:rPr>
              <a:t>Market Basket Analysis and KNIME workflow</a:t>
            </a:r>
          </a:p>
          <a:p>
            <a:pPr marL="0" indent="0">
              <a:buNone/>
            </a:pPr>
            <a:endParaRPr lang="en-US" dirty="0">
              <a:latin typeface="+mn-lt"/>
            </a:endParaRPr>
          </a:p>
          <a:p>
            <a:r>
              <a:rPr lang="en-US" dirty="0">
                <a:latin typeface="+mn-lt"/>
              </a:rPr>
              <a:t>MBA Association Rule Result table head and inference</a:t>
            </a:r>
          </a:p>
          <a:p>
            <a:pPr marL="0" indent="0">
              <a:buNone/>
            </a:pPr>
            <a:endParaRPr lang="en-US" dirty="0">
              <a:latin typeface="+mn-lt"/>
            </a:endParaRPr>
          </a:p>
          <a:p>
            <a:r>
              <a:rPr lang="en-US" dirty="0">
                <a:latin typeface="+mn-lt"/>
              </a:rPr>
              <a:t>Insights and Recommendations</a:t>
            </a:r>
          </a:p>
        </p:txBody>
      </p:sp>
    </p:spTree>
    <p:extLst>
      <p:ext uri="{BB962C8B-B14F-4D97-AF65-F5344CB8AC3E}">
        <p14:creationId xmlns:p14="http://schemas.microsoft.com/office/powerpoint/2010/main" val="21818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2C9EDD3-A8F9-CAD7-84BE-A1B24E402215}"/>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              PROBLEM STATEMENT </a:t>
            </a:r>
          </a:p>
        </p:txBody>
      </p:sp>
      <p:sp>
        <p:nvSpPr>
          <p:cNvPr id="3" name="Content Placeholder 2">
            <a:extLst>
              <a:ext uri="{FF2B5EF4-FFF2-40B4-BE49-F238E27FC236}">
                <a16:creationId xmlns:a16="http://schemas.microsoft.com/office/drawing/2014/main" id="{6054E54A-0C92-BA6B-B3D9-FA4678A9A176}"/>
              </a:ext>
            </a:extLst>
          </p:cNvPr>
          <p:cNvSpPr>
            <a:spLocks noGrp="1"/>
          </p:cNvSpPr>
          <p:nvPr>
            <p:ph idx="1"/>
          </p:nvPr>
        </p:nvSpPr>
        <p:spPr>
          <a:xfrm>
            <a:off x="5204109" y="1645920"/>
            <a:ext cx="5919503" cy="4470821"/>
          </a:xfrm>
        </p:spPr>
        <p:txBody>
          <a:bodyPr>
            <a:normAutofit/>
          </a:bodyPr>
          <a:lstStyle/>
          <a:p>
            <a:pPr marL="0" indent="0">
              <a:buNone/>
            </a:pPr>
            <a:r>
              <a:rPr lang="en-US" dirty="0">
                <a:latin typeface="Abadi" panose="020B0604020202020204" pitchFamily="34" charset="0"/>
              </a:rPr>
              <a:t>A Grocery Store shared the transactional data with you. Your job is to identify the most popular combos that can be suggested to the Grocery Store chain after a thorough analysis of the most commonly occurring sets of items in the customer orders. The Store doesn’t have any combo offers. Can you suggest the best combos &amp; offers?</a:t>
            </a:r>
            <a:endParaRPr lang="en-US" dirty="0"/>
          </a:p>
        </p:txBody>
      </p:sp>
    </p:spTree>
    <p:extLst>
      <p:ext uri="{BB962C8B-B14F-4D97-AF65-F5344CB8AC3E}">
        <p14:creationId xmlns:p14="http://schemas.microsoft.com/office/powerpoint/2010/main" val="16189916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4AF2-87F1-04A7-D708-22AF8366795C}"/>
              </a:ext>
            </a:extLst>
          </p:cNvPr>
          <p:cNvSpPr>
            <a:spLocks noGrp="1"/>
          </p:cNvSpPr>
          <p:nvPr>
            <p:ph type="title"/>
          </p:nvPr>
        </p:nvSpPr>
        <p:spPr>
          <a:xfrm>
            <a:off x="646111" y="452718"/>
            <a:ext cx="9404723" cy="1400530"/>
          </a:xfrm>
        </p:spPr>
        <p:txBody>
          <a:bodyPr>
            <a:normAutofit/>
          </a:bodyPr>
          <a:lstStyle/>
          <a:p>
            <a:r>
              <a:rPr lang="en-US"/>
              <a:t>  DATA SUMMARY</a:t>
            </a:r>
            <a:endParaRPr lang="en-US" dirty="0"/>
          </a:p>
        </p:txBody>
      </p:sp>
      <p:pic>
        <p:nvPicPr>
          <p:cNvPr id="11" name="Picture 10" descr="Text&#10;&#10;Description automatically generated">
            <a:extLst>
              <a:ext uri="{FF2B5EF4-FFF2-40B4-BE49-F238E27FC236}">
                <a16:creationId xmlns:a16="http://schemas.microsoft.com/office/drawing/2014/main" id="{36D9AF4D-ED56-490D-28A9-230D69D04941}"/>
              </a:ext>
            </a:extLst>
          </p:cNvPr>
          <p:cNvPicPr>
            <a:picLocks noChangeAspect="1"/>
          </p:cNvPicPr>
          <p:nvPr/>
        </p:nvPicPr>
        <p:blipFill rotWithShape="1">
          <a:blip r:embed="rId4">
            <a:extLst>
              <a:ext uri="{28A0092B-C50C-407E-A947-70E740481C1C}">
                <a14:useLocalDpi xmlns:a14="http://schemas.microsoft.com/office/drawing/2010/main" val="0"/>
              </a:ext>
            </a:extLst>
          </a:blip>
          <a:srcRect l="6441" r="7898" b="-2"/>
          <a:stretch/>
        </p:blipFill>
        <p:spPr>
          <a:xfrm>
            <a:off x="646111" y="1342418"/>
            <a:ext cx="2564017" cy="2169268"/>
          </a:xfrm>
          <a:prstGeom prst="rect">
            <a:avLst/>
          </a:prstGeom>
          <a:effectLst>
            <a:outerShdw blurRad="50800" dist="38100" dir="5400000" algn="t" rotWithShape="0">
              <a:prstClr val="black">
                <a:alpha val="43000"/>
              </a:prstClr>
            </a:outerShdw>
          </a:effectLst>
        </p:spPr>
      </p:pic>
      <p:pic>
        <p:nvPicPr>
          <p:cNvPr id="15" name="Picture 14" descr="Table&#10;&#10;Description automatically generated">
            <a:extLst>
              <a:ext uri="{FF2B5EF4-FFF2-40B4-BE49-F238E27FC236}">
                <a16:creationId xmlns:a16="http://schemas.microsoft.com/office/drawing/2014/main" id="{CFA10B06-C6AC-B882-1C08-7983EB2B3345}"/>
              </a:ext>
            </a:extLst>
          </p:cNvPr>
          <p:cNvPicPr>
            <a:picLocks noChangeAspect="1"/>
          </p:cNvPicPr>
          <p:nvPr/>
        </p:nvPicPr>
        <p:blipFill rotWithShape="1">
          <a:blip r:embed="rId5">
            <a:extLst>
              <a:ext uri="{28A0092B-C50C-407E-A947-70E740481C1C}">
                <a14:useLocalDpi xmlns:a14="http://schemas.microsoft.com/office/drawing/2010/main" val="0"/>
              </a:ext>
            </a:extLst>
          </a:blip>
          <a:srcRect r="254"/>
          <a:stretch/>
        </p:blipFill>
        <p:spPr>
          <a:xfrm>
            <a:off x="3491695" y="1342417"/>
            <a:ext cx="2670810" cy="2169268"/>
          </a:xfrm>
          <a:prstGeom prst="rect">
            <a:avLst/>
          </a:prstGeom>
          <a:effectLst>
            <a:outerShdw blurRad="50800" dist="38100" dir="5400000" algn="t" rotWithShape="0">
              <a:prstClr val="black">
                <a:alpha val="43000"/>
              </a:prstClr>
            </a:outerShdw>
          </a:effectLst>
        </p:spPr>
      </p:pic>
      <p:pic>
        <p:nvPicPr>
          <p:cNvPr id="13" name="Picture 12" descr="Table&#10;&#10;Description automatically generated">
            <a:extLst>
              <a:ext uri="{FF2B5EF4-FFF2-40B4-BE49-F238E27FC236}">
                <a16:creationId xmlns:a16="http://schemas.microsoft.com/office/drawing/2014/main" id="{FDF5ADC5-582D-2C8D-BDDF-C73DB33C54E5}"/>
              </a:ext>
            </a:extLst>
          </p:cNvPr>
          <p:cNvPicPr>
            <a:picLocks noChangeAspect="1"/>
          </p:cNvPicPr>
          <p:nvPr/>
        </p:nvPicPr>
        <p:blipFill rotWithShape="1">
          <a:blip r:embed="rId6">
            <a:extLst>
              <a:ext uri="{28A0092B-C50C-407E-A947-70E740481C1C}">
                <a14:useLocalDpi xmlns:a14="http://schemas.microsoft.com/office/drawing/2010/main" val="0"/>
              </a:ext>
            </a:extLst>
          </a:blip>
          <a:srcRect r="912" b="3"/>
          <a:stretch/>
        </p:blipFill>
        <p:spPr>
          <a:xfrm>
            <a:off x="646111" y="4203998"/>
            <a:ext cx="2670808" cy="2044399"/>
          </a:xfrm>
          <a:prstGeom prst="rect">
            <a:avLst/>
          </a:prstGeom>
          <a:effectLst>
            <a:outerShdw blurRad="50800" dist="38100" dir="5400000" algn="t" rotWithShape="0">
              <a:prstClr val="black">
                <a:alpha val="43000"/>
              </a:prstClr>
            </a:outerShdw>
          </a:effectLst>
        </p:spPr>
      </p:pic>
      <p:pic>
        <p:nvPicPr>
          <p:cNvPr id="9" name="Picture 8" descr="Table&#10;&#10;Description automatically generated">
            <a:extLst>
              <a:ext uri="{FF2B5EF4-FFF2-40B4-BE49-F238E27FC236}">
                <a16:creationId xmlns:a16="http://schemas.microsoft.com/office/drawing/2014/main" id="{42BCE31C-FC19-AB6B-EEF2-B79A36C5F71B}"/>
              </a:ext>
            </a:extLst>
          </p:cNvPr>
          <p:cNvPicPr>
            <a:picLocks noChangeAspect="1"/>
          </p:cNvPicPr>
          <p:nvPr/>
        </p:nvPicPr>
        <p:blipFill rotWithShape="1">
          <a:blip r:embed="rId7">
            <a:extLst>
              <a:ext uri="{28A0092B-C50C-407E-A947-70E740481C1C}">
                <a14:useLocalDpi xmlns:a14="http://schemas.microsoft.com/office/drawing/2010/main" val="0"/>
              </a:ext>
            </a:extLst>
          </a:blip>
          <a:srcRect l="10489" r="4811" b="-4"/>
          <a:stretch/>
        </p:blipFill>
        <p:spPr>
          <a:xfrm>
            <a:off x="3491695" y="4203997"/>
            <a:ext cx="2670810" cy="2044398"/>
          </a:xfrm>
          <a:prstGeom prst="rect">
            <a:avLst/>
          </a:prstGeom>
          <a:effectLst>
            <a:outerShdw blurRad="50800" dist="38100" dir="5400000" algn="t" rotWithShape="0">
              <a:prstClr val="black">
                <a:alpha val="43000"/>
              </a:prstClr>
            </a:outerShdw>
          </a:effectLst>
        </p:spPr>
      </p:pic>
      <p:sp>
        <p:nvSpPr>
          <p:cNvPr id="7" name="Content Placeholder 6">
            <a:extLst>
              <a:ext uri="{FF2B5EF4-FFF2-40B4-BE49-F238E27FC236}">
                <a16:creationId xmlns:a16="http://schemas.microsoft.com/office/drawing/2014/main" id="{ADBE46F8-A76A-19E9-6CDA-D64AC946FDEE}"/>
              </a:ext>
            </a:extLst>
          </p:cNvPr>
          <p:cNvSpPr>
            <a:spLocks noGrp="1"/>
          </p:cNvSpPr>
          <p:nvPr>
            <p:ph idx="1"/>
          </p:nvPr>
        </p:nvSpPr>
        <p:spPr>
          <a:xfrm>
            <a:off x="6337282" y="1342417"/>
            <a:ext cx="5442914" cy="5204297"/>
          </a:xfrm>
        </p:spPr>
        <p:txBody>
          <a:bodyPr>
            <a:normAutofit fontScale="92500" lnSpcReduction="20000"/>
          </a:bodyPr>
          <a:lstStyle/>
          <a:p>
            <a:pPr marL="285750" indent="-285750">
              <a:lnSpc>
                <a:spcPct val="90000"/>
              </a:lnSpc>
              <a:buFont typeface="Arial" panose="020B0604020202020204" pitchFamily="34" charset="0"/>
              <a:buChar char="•"/>
            </a:pPr>
            <a:r>
              <a:rPr lang="en-US" sz="1800" b="0" i="0" dirty="0">
                <a:effectLst/>
              </a:rPr>
              <a:t>The data is about a Grocery store. They have provided the data collected of  transac</a:t>
            </a:r>
            <a:r>
              <a:rPr lang="en-US" sz="1800" dirty="0"/>
              <a:t>ti</a:t>
            </a:r>
            <a:r>
              <a:rPr lang="en-US" sz="1800" b="0" i="0" dirty="0">
                <a:effectLst/>
              </a:rPr>
              <a:t>ons for 2 years and 2 months.</a:t>
            </a:r>
          </a:p>
          <a:p>
            <a:pPr marL="285750" indent="-285750">
              <a:lnSpc>
                <a:spcPct val="90000"/>
              </a:lnSpc>
              <a:buFont typeface="Arial" panose="020B0604020202020204" pitchFamily="34" charset="0"/>
              <a:buChar char="•"/>
            </a:pPr>
            <a:r>
              <a:rPr lang="en-IN" sz="1800" dirty="0"/>
              <a:t>Pre-processing of the data is done in </a:t>
            </a:r>
            <a:r>
              <a:rPr lang="en-IN" sz="1800" dirty="0" err="1"/>
              <a:t>Jupyter</a:t>
            </a:r>
            <a:r>
              <a:rPr lang="en-IN" sz="1800" dirty="0"/>
              <a:t> notebook using the following libraries: Pandas, NumPy, Seaborn, Matplotlib</a:t>
            </a:r>
            <a:endParaRPr lang="en-US" sz="1800" dirty="0"/>
          </a:p>
          <a:p>
            <a:pPr marL="285750" indent="-285750">
              <a:lnSpc>
                <a:spcPct val="90000"/>
              </a:lnSpc>
              <a:buFont typeface="Arial" panose="020B0604020202020204" pitchFamily="34" charset="0"/>
              <a:buChar char="•"/>
            </a:pPr>
            <a:r>
              <a:rPr lang="en-US" sz="1800" b="0" i="0" dirty="0">
                <a:effectLst/>
              </a:rPr>
              <a:t>The data has 20641 entries (0 To 20640) of rows and 3 columns. The data has 2 object data type and 1 integer data type.</a:t>
            </a:r>
          </a:p>
          <a:p>
            <a:pPr marL="285750" indent="-285750">
              <a:lnSpc>
                <a:spcPct val="90000"/>
              </a:lnSpc>
              <a:buFont typeface="Arial" panose="020B0604020202020204" pitchFamily="34" charset="0"/>
              <a:buChar char="•"/>
            </a:pPr>
            <a:r>
              <a:rPr lang="en-US" sz="1800" dirty="0"/>
              <a:t>The dataset does not have null values.</a:t>
            </a:r>
          </a:p>
          <a:p>
            <a:pPr marL="285750" indent="-285750">
              <a:lnSpc>
                <a:spcPct val="90000"/>
              </a:lnSpc>
              <a:buFont typeface="Arial" panose="020B0604020202020204" pitchFamily="34" charset="0"/>
              <a:buChar char="•"/>
            </a:pPr>
            <a:r>
              <a:rPr lang="en-IN" sz="1800" dirty="0"/>
              <a:t>There are duplicates in the data. This may be a reason that customers are repurchasing the same product multiple times.</a:t>
            </a:r>
          </a:p>
          <a:p>
            <a:pPr marL="285750" indent="-285750">
              <a:lnSpc>
                <a:spcPct val="90000"/>
              </a:lnSpc>
              <a:buFont typeface="Arial" panose="020B0604020202020204" pitchFamily="34" charset="0"/>
              <a:buChar char="•"/>
            </a:pPr>
            <a:r>
              <a:rPr lang="en-IN" sz="1800" dirty="0"/>
              <a:t>In total there are 4730 duplicate values in the data.</a:t>
            </a:r>
          </a:p>
          <a:p>
            <a:pPr marL="285750" indent="-285750">
              <a:lnSpc>
                <a:spcPct val="90000"/>
              </a:lnSpc>
              <a:buFont typeface="Arial" panose="020B0604020202020204" pitchFamily="34" charset="0"/>
              <a:buChar char="•"/>
            </a:pPr>
            <a:r>
              <a:rPr lang="en-IN" sz="1800" dirty="0"/>
              <a:t>The data contains 603 unique values under Date column, 1139 under Order id and 37 under products.</a:t>
            </a:r>
          </a:p>
          <a:p>
            <a:pPr marL="285750" indent="-285750">
              <a:lnSpc>
                <a:spcPct val="90000"/>
              </a:lnSpc>
              <a:buFont typeface="Arial" panose="020B0604020202020204" pitchFamily="34" charset="0"/>
              <a:buChar char="•"/>
            </a:pPr>
            <a:r>
              <a:rPr lang="en-IN" sz="1800" dirty="0"/>
              <a:t>This means that 1139 orders were placed in total and the customers bought 37 unique items.</a:t>
            </a:r>
          </a:p>
          <a:p>
            <a:pPr>
              <a:lnSpc>
                <a:spcPct val="90000"/>
              </a:lnSpc>
            </a:pPr>
            <a:endParaRPr lang="en-US" sz="1000" dirty="0"/>
          </a:p>
        </p:txBody>
      </p:sp>
    </p:spTree>
    <p:extLst>
      <p:ext uri="{BB962C8B-B14F-4D97-AF65-F5344CB8AC3E}">
        <p14:creationId xmlns:p14="http://schemas.microsoft.com/office/powerpoint/2010/main" val="354732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188BC63-0F04-EDB7-6C4B-24054DFABF01}"/>
              </a:ext>
            </a:extLst>
          </p:cNvPr>
          <p:cNvSpPr>
            <a:spLocks noGrp="1"/>
          </p:cNvSpPr>
          <p:nvPr>
            <p:ph type="title"/>
          </p:nvPr>
        </p:nvSpPr>
        <p:spPr>
          <a:xfrm>
            <a:off x="635223" y="1019860"/>
            <a:ext cx="3116690" cy="5203959"/>
          </a:xfrm>
        </p:spPr>
        <p:txBody>
          <a:bodyPr anchor="ctr">
            <a:normAutofit fontScale="90000"/>
          </a:bodyPr>
          <a:lstStyle/>
          <a:p>
            <a:pPr>
              <a:lnSpc>
                <a:spcPct val="90000"/>
              </a:lnSpc>
            </a:pPr>
            <a:r>
              <a:rPr lang="en-US" sz="2700" b="1" dirty="0">
                <a:solidFill>
                  <a:srgbClr val="EBEBEB"/>
                </a:solidFill>
              </a:rPr>
              <a:t>EXPLORATORY DATA ANALYSIS</a:t>
            </a:r>
            <a:br>
              <a:rPr lang="en-US" sz="2200" b="1" dirty="0">
                <a:solidFill>
                  <a:srgbClr val="EBEBEB"/>
                </a:solidFill>
              </a:rPr>
            </a:br>
            <a:r>
              <a:rPr lang="en-US" sz="1300" dirty="0">
                <a:solidFill>
                  <a:srgbClr val="EBEBEB"/>
                </a:solidFill>
              </a:rPr>
              <a:t>PRODUCT ORDERED</a:t>
            </a:r>
            <a:br>
              <a:rPr lang="en-US" sz="2200" dirty="0">
                <a:solidFill>
                  <a:srgbClr val="EBEBEB"/>
                </a:solidFill>
              </a:rPr>
            </a:br>
            <a:br>
              <a:rPr lang="en-US" sz="2200" dirty="0">
                <a:solidFill>
                  <a:srgbClr val="EBEBEB"/>
                </a:solidFill>
              </a:rPr>
            </a:br>
            <a:br>
              <a:rPr lang="en-US" sz="1200" dirty="0">
                <a:solidFill>
                  <a:srgbClr val="EBEBEB"/>
                </a:solidFill>
              </a:rPr>
            </a:br>
            <a:br>
              <a:rPr lang="en-US" sz="1200" dirty="0">
                <a:solidFill>
                  <a:srgbClr val="EBEBEB"/>
                </a:solidFill>
              </a:rPr>
            </a:br>
            <a:r>
              <a:rPr lang="en-US" sz="1600" dirty="0">
                <a:solidFill>
                  <a:srgbClr val="EBEBEB"/>
                </a:solidFill>
              </a:rPr>
              <a:t>1. </a:t>
            </a:r>
            <a:r>
              <a:rPr lang="en-IN" sz="1800" dirty="0">
                <a:solidFill>
                  <a:srgbClr val="EBEBEB"/>
                </a:solidFill>
              </a:rPr>
              <a:t>It is evident that Poultry has been ordered the highest with 480 followed by ice cream with 454 orders.</a:t>
            </a:r>
            <a:br>
              <a:rPr lang="en-IN" sz="1800" dirty="0">
                <a:solidFill>
                  <a:srgbClr val="EBEBEB"/>
                </a:solidFill>
              </a:rPr>
            </a:br>
            <a:br>
              <a:rPr lang="en-IN" sz="1800" dirty="0">
                <a:solidFill>
                  <a:srgbClr val="EBEBEB"/>
                </a:solidFill>
              </a:rPr>
            </a:br>
            <a:r>
              <a:rPr lang="en-IN" sz="1800" dirty="0">
                <a:solidFill>
                  <a:srgbClr val="EBEBEB"/>
                </a:solidFill>
              </a:rPr>
              <a:t>2. The lowest is hand soap 394 orders  and sandwich loaves with 398 orders.</a:t>
            </a:r>
            <a:br>
              <a:rPr lang="en-IN" sz="1800" dirty="0">
                <a:solidFill>
                  <a:srgbClr val="EBEBEB"/>
                </a:solidFill>
              </a:rPr>
            </a:br>
            <a:br>
              <a:rPr lang="en-IN" sz="1800" dirty="0">
                <a:solidFill>
                  <a:srgbClr val="EBEBEB"/>
                </a:solidFill>
              </a:rPr>
            </a:br>
            <a:r>
              <a:rPr lang="en-IN" sz="1800" dirty="0">
                <a:solidFill>
                  <a:srgbClr val="EBEBEB"/>
                </a:solidFill>
              </a:rPr>
              <a:t>3. The milk, soap, coffee/tea, soda, cheese are more or less holds the same amount of orders.</a:t>
            </a:r>
            <a:br>
              <a:rPr lang="en-IN" sz="1800" dirty="0">
                <a:solidFill>
                  <a:srgbClr val="EBEBEB"/>
                </a:solidFill>
              </a:rPr>
            </a:br>
            <a:br>
              <a:rPr lang="en-IN" sz="1200" dirty="0">
                <a:solidFill>
                  <a:srgbClr val="EBEBEB"/>
                </a:solidFill>
              </a:rPr>
            </a:br>
            <a:endParaRPr lang="en-US" sz="1200" dirty="0">
              <a:solidFill>
                <a:srgbClr val="EBEBEB"/>
              </a:solidFill>
            </a:endParaRPr>
          </a:p>
        </p:txBody>
      </p:sp>
      <p:sp>
        <p:nvSpPr>
          <p:cNvPr id="16"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8" name="Freeform: Shape 17">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Content Placeholder 10">
            <a:extLst>
              <a:ext uri="{FF2B5EF4-FFF2-40B4-BE49-F238E27FC236}">
                <a16:creationId xmlns:a16="http://schemas.microsoft.com/office/drawing/2014/main" id="{EDD2D428-A8FC-7BB3-6BF4-06EDAFE91C6C}"/>
              </a:ext>
            </a:extLst>
          </p:cNvPr>
          <p:cNvSpPr>
            <a:spLocks noGrp="1"/>
          </p:cNvSpPr>
          <p:nvPr>
            <p:ph idx="1"/>
          </p:nvPr>
        </p:nvSpPr>
        <p:spPr>
          <a:xfrm>
            <a:off x="5048452" y="1410458"/>
            <a:ext cx="6495847" cy="2589913"/>
          </a:xfrm>
        </p:spPr>
        <p:txBody>
          <a:bodyPr>
            <a:normAutofit/>
          </a:bodyPr>
          <a:lstStyle/>
          <a:p>
            <a:endParaRPr lang="en-US"/>
          </a:p>
        </p:txBody>
      </p:sp>
      <p:pic>
        <p:nvPicPr>
          <p:cNvPr id="7" name="Content Placeholder 6" descr="Chart, bar chart&#10;&#10;Description automatically generated">
            <a:extLst>
              <a:ext uri="{FF2B5EF4-FFF2-40B4-BE49-F238E27FC236}">
                <a16:creationId xmlns:a16="http://schemas.microsoft.com/office/drawing/2014/main" id="{DC210CF8-422C-C9C4-B3E6-11D9FF434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881" y="1019861"/>
            <a:ext cx="7143548" cy="4813363"/>
          </a:xfrm>
          <a:prstGeom prst="rect">
            <a:avLst/>
          </a:prstGeom>
          <a:effectLst/>
        </p:spPr>
      </p:pic>
    </p:spTree>
    <p:extLst>
      <p:ext uri="{BB962C8B-B14F-4D97-AF65-F5344CB8AC3E}">
        <p14:creationId xmlns:p14="http://schemas.microsoft.com/office/powerpoint/2010/main" val="26889268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76FA9B-CFCE-9AD2-2319-E87EF5FB480E}"/>
              </a:ext>
            </a:extLst>
          </p:cNvPr>
          <p:cNvSpPr>
            <a:spLocks noGrp="1"/>
          </p:cNvSpPr>
          <p:nvPr>
            <p:ph type="title"/>
          </p:nvPr>
        </p:nvSpPr>
        <p:spPr>
          <a:xfrm>
            <a:off x="648930" y="629266"/>
            <a:ext cx="3322912" cy="1641987"/>
          </a:xfrm>
        </p:spPr>
        <p:txBody>
          <a:bodyPr vert="horz" lIns="91440" tIns="45720" rIns="91440" bIns="45720" rtlCol="0" anchor="t">
            <a:normAutofit fontScale="90000"/>
          </a:bodyPr>
          <a:lstStyle/>
          <a:p>
            <a:pPr>
              <a:lnSpc>
                <a:spcPct val="90000"/>
              </a:lnSpc>
            </a:pPr>
            <a:r>
              <a:rPr lang="en-US" sz="2600" dirty="0"/>
              <a:t>PRODUCT PURCHASED QUARTERLY FOR 2018,2019 AND 2020 </a:t>
            </a:r>
            <a:br>
              <a:rPr lang="en-US" sz="2600" dirty="0"/>
            </a:br>
            <a:endParaRPr lang="en-US" sz="2600" dirty="0"/>
          </a:p>
        </p:txBody>
      </p:sp>
      <p:sp>
        <p:nvSpPr>
          <p:cNvPr id="30" name="Rectangle 29">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TextBox 8">
            <a:extLst>
              <a:ext uri="{FF2B5EF4-FFF2-40B4-BE49-F238E27FC236}">
                <a16:creationId xmlns:a16="http://schemas.microsoft.com/office/drawing/2014/main" id="{58065163-3200-52DD-C03F-FC1023C4EFC6}"/>
              </a:ext>
            </a:extLst>
          </p:cNvPr>
          <p:cNvSpPr txBox="1"/>
          <p:nvPr/>
        </p:nvSpPr>
        <p:spPr>
          <a:xfrm>
            <a:off x="647701" y="2988297"/>
            <a:ext cx="3324141" cy="3260102"/>
          </a:xfrm>
        </p:spPr>
        <p:txBody>
          <a:bodyPr vert="horz" lIns="91440" tIns="45720" rIns="91440" bIns="45720" rtlCol="0">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The transaction report doesn’t have data of 4</a:t>
            </a:r>
            <a:r>
              <a:rPr lang="en-US" baseline="30000" dirty="0">
                <a:latin typeface="+mj-lt"/>
                <a:ea typeface="+mj-ea"/>
                <a:cs typeface="+mj-cs"/>
              </a:rPr>
              <a:t>th</a:t>
            </a:r>
            <a:r>
              <a:rPr lang="en-US" dirty="0">
                <a:latin typeface="+mj-lt"/>
                <a:ea typeface="+mj-ea"/>
                <a:cs typeface="+mj-cs"/>
              </a:rPr>
              <a:t> Quarter for each year .Other wise the most transact year is 2019 Q3 followed by 2019 Q2. </a:t>
            </a:r>
          </a:p>
        </p:txBody>
      </p:sp>
      <p:pic>
        <p:nvPicPr>
          <p:cNvPr id="11" name="Picture 10" descr="A screenshot of a computer&#10;&#10;Description automatically generated with medium confidence">
            <a:extLst>
              <a:ext uri="{FF2B5EF4-FFF2-40B4-BE49-F238E27FC236}">
                <a16:creationId xmlns:a16="http://schemas.microsoft.com/office/drawing/2014/main" id="{712A9A21-C499-87EC-9750-CB1687029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528" y="609601"/>
            <a:ext cx="7704306" cy="5638798"/>
          </a:xfrm>
          <a:prstGeom prst="rect">
            <a:avLst/>
          </a:prstGeom>
        </p:spPr>
      </p:pic>
      <p:sp>
        <p:nvSpPr>
          <p:cNvPr id="13" name="Content Placeholder 12">
            <a:extLst>
              <a:ext uri="{FF2B5EF4-FFF2-40B4-BE49-F238E27FC236}">
                <a16:creationId xmlns:a16="http://schemas.microsoft.com/office/drawing/2014/main" id="{57313E00-FA75-36CB-2233-CDFC01F9777B}"/>
              </a:ext>
            </a:extLst>
          </p:cNvPr>
          <p:cNvSpPr>
            <a:spLocks noGrp="1"/>
          </p:cNvSpPr>
          <p:nvPr>
            <p:ph idx="1"/>
          </p:nvPr>
        </p:nvSpPr>
        <p:spPr>
          <a:xfrm>
            <a:off x="5817140" y="2052918"/>
            <a:ext cx="4232713" cy="4195481"/>
          </a:xfrm>
        </p:spPr>
        <p:txBody>
          <a:bodyPr/>
          <a:lstStyle/>
          <a:p>
            <a:endParaRPr lang="en-US" dirty="0"/>
          </a:p>
        </p:txBody>
      </p:sp>
    </p:spTree>
    <p:extLst>
      <p:ext uri="{BB962C8B-B14F-4D97-AF65-F5344CB8AC3E}">
        <p14:creationId xmlns:p14="http://schemas.microsoft.com/office/powerpoint/2010/main" val="257073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1DCC55-33D3-905D-E838-E5CCE29AA37F}"/>
              </a:ext>
            </a:extLst>
          </p:cNvPr>
          <p:cNvSpPr>
            <a:spLocks noGrp="1"/>
          </p:cNvSpPr>
          <p:nvPr>
            <p:ph type="title"/>
          </p:nvPr>
        </p:nvSpPr>
        <p:spPr>
          <a:xfrm>
            <a:off x="648930" y="629266"/>
            <a:ext cx="3322912" cy="1641987"/>
          </a:xfrm>
        </p:spPr>
        <p:txBody>
          <a:bodyPr>
            <a:normAutofit/>
          </a:bodyPr>
          <a:lstStyle/>
          <a:p>
            <a:pPr>
              <a:lnSpc>
                <a:spcPct val="90000"/>
              </a:lnSpc>
            </a:pPr>
            <a:r>
              <a:rPr lang="en-US" sz="3600" b="1"/>
              <a:t>Yearly Orders and its Trends</a:t>
            </a:r>
            <a:br>
              <a:rPr lang="en-IN" sz="3600" b="1"/>
            </a:br>
            <a:endParaRPr lang="en-US" sz="3600"/>
          </a:p>
        </p:txBody>
      </p:sp>
      <p:pic>
        <p:nvPicPr>
          <p:cNvPr id="6" name="Picture 5">
            <a:extLst>
              <a:ext uri="{FF2B5EF4-FFF2-40B4-BE49-F238E27FC236}">
                <a16:creationId xmlns:a16="http://schemas.microsoft.com/office/drawing/2014/main" id="{E832FA24-A70E-9595-FB54-8E1A06679B5B}"/>
              </a:ext>
            </a:extLst>
          </p:cNvPr>
          <p:cNvPicPr>
            <a:picLocks noChangeAspect="1"/>
          </p:cNvPicPr>
          <p:nvPr/>
        </p:nvPicPr>
        <p:blipFill rotWithShape="1">
          <a:blip r:embed="rId3"/>
          <a:srcRect b="38317"/>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22" name="Rectangle 15">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06815E5C-9F32-0C55-CE9A-A80DCB9515A8}"/>
              </a:ext>
            </a:extLst>
          </p:cNvPr>
          <p:cNvSpPr>
            <a:spLocks noGrp="1"/>
          </p:cNvSpPr>
          <p:nvPr>
            <p:ph idx="1"/>
          </p:nvPr>
        </p:nvSpPr>
        <p:spPr>
          <a:xfrm>
            <a:off x="647701" y="2438401"/>
            <a:ext cx="3324141" cy="3809998"/>
          </a:xfrm>
        </p:spPr>
        <p:txBody>
          <a:bodyPr>
            <a:normAutofit/>
          </a:bodyPr>
          <a:lstStyle/>
          <a:p>
            <a:pPr marL="285750" indent="-285750">
              <a:lnSpc>
                <a:spcPct val="90000"/>
              </a:lnSpc>
              <a:buFont typeface="Arial" panose="020B0604020202020204" pitchFamily="34" charset="0"/>
              <a:buChar char="•"/>
            </a:pPr>
            <a:r>
              <a:rPr lang="en-IN" sz="1300">
                <a:cs typeface="Times New Roman" panose="02020603050405020304" pitchFamily="18" charset="0"/>
              </a:rPr>
              <a:t>The total number of orders are highest in the year 2018.</a:t>
            </a:r>
          </a:p>
          <a:p>
            <a:pPr marL="285750" indent="-285750">
              <a:lnSpc>
                <a:spcPct val="90000"/>
              </a:lnSpc>
              <a:buFont typeface="Arial" panose="020B0604020202020204" pitchFamily="34" charset="0"/>
              <a:buChar char="•"/>
            </a:pPr>
            <a:r>
              <a:rPr lang="en-IN" sz="1300">
                <a:cs typeface="Times New Roman" panose="02020603050405020304" pitchFamily="18" charset="0"/>
              </a:rPr>
              <a:t>Followed by 507 orders in 2019.</a:t>
            </a:r>
          </a:p>
          <a:p>
            <a:pPr marL="285750" indent="-285750">
              <a:lnSpc>
                <a:spcPct val="90000"/>
              </a:lnSpc>
              <a:buFont typeface="Arial" panose="020B0604020202020204" pitchFamily="34" charset="0"/>
              <a:buChar char="•"/>
            </a:pPr>
            <a:r>
              <a:rPr lang="en-IN" sz="1300">
                <a:cs typeface="Times New Roman" panose="02020603050405020304" pitchFamily="18" charset="0"/>
              </a:rPr>
              <a:t>2020 has registered only 99 orders. As only two months data is given in the data set , this might be a reason for low order count.</a:t>
            </a:r>
          </a:p>
          <a:p>
            <a:pPr marL="285750" indent="-285750">
              <a:lnSpc>
                <a:spcPct val="90000"/>
              </a:lnSpc>
              <a:buFont typeface="Arial" panose="020B0604020202020204" pitchFamily="34" charset="0"/>
              <a:buChar char="•"/>
            </a:pPr>
            <a:r>
              <a:rPr lang="en-IN" sz="1300">
                <a:cs typeface="Times New Roman" panose="02020603050405020304" pitchFamily="18" charset="0"/>
              </a:rPr>
              <a:t>Trends shows that the number of orders placed has been decreasing yearly. </a:t>
            </a:r>
          </a:p>
          <a:p>
            <a:pPr marL="285750" indent="-285750">
              <a:lnSpc>
                <a:spcPct val="90000"/>
              </a:lnSpc>
              <a:buFont typeface="Arial" panose="020B0604020202020204" pitchFamily="34" charset="0"/>
              <a:buChar char="•"/>
            </a:pPr>
            <a:r>
              <a:rPr lang="en-IN" sz="1300">
                <a:cs typeface="Times New Roman" panose="02020603050405020304" pitchFamily="18" charset="0"/>
              </a:rPr>
              <a:t>Also it shows a downward trend and no forecast has been generated with this data. </a:t>
            </a:r>
          </a:p>
          <a:p>
            <a:pPr>
              <a:lnSpc>
                <a:spcPct val="90000"/>
              </a:lnSpc>
            </a:pPr>
            <a:r>
              <a:rPr lang="en-IN" sz="1300">
                <a:cs typeface="Times New Roman" panose="02020603050405020304" pitchFamily="18" charset="0"/>
              </a:rPr>
              <a:t>	R-Squared value is- 0.79476</a:t>
            </a:r>
          </a:p>
          <a:p>
            <a:pPr>
              <a:lnSpc>
                <a:spcPct val="90000"/>
              </a:lnSpc>
            </a:pPr>
            <a:r>
              <a:rPr lang="en-IN" sz="1300">
                <a:cs typeface="Times New Roman" panose="02020603050405020304" pitchFamily="18" charset="0"/>
              </a:rPr>
              <a:t>	P-Value – 0.299317</a:t>
            </a:r>
          </a:p>
          <a:p>
            <a:pPr>
              <a:lnSpc>
                <a:spcPct val="90000"/>
              </a:lnSpc>
            </a:pPr>
            <a:endParaRPr lang="en-US" sz="1300"/>
          </a:p>
        </p:txBody>
      </p:sp>
    </p:spTree>
    <p:extLst>
      <p:ext uri="{BB962C8B-B14F-4D97-AF65-F5344CB8AC3E}">
        <p14:creationId xmlns:p14="http://schemas.microsoft.com/office/powerpoint/2010/main" val="394436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154CCF0-5730-8ACB-4245-87639C441937}"/>
              </a:ext>
            </a:extLst>
          </p:cNvPr>
          <p:cNvSpPr>
            <a:spLocks noGrp="1"/>
          </p:cNvSpPr>
          <p:nvPr>
            <p:ph type="title"/>
          </p:nvPr>
        </p:nvSpPr>
        <p:spPr>
          <a:xfrm>
            <a:off x="5411931" y="452718"/>
            <a:ext cx="4638903" cy="1400530"/>
          </a:xfrm>
        </p:spPr>
        <p:txBody>
          <a:bodyPr>
            <a:normAutofit/>
          </a:bodyPr>
          <a:lstStyle/>
          <a:p>
            <a:pPr>
              <a:lnSpc>
                <a:spcPct val="90000"/>
              </a:lnSpc>
            </a:pPr>
            <a:r>
              <a:rPr lang="en-US" sz="2900" b="1"/>
              <a:t>QUARTERLY ORDERS AND ITS TRENDS</a:t>
            </a:r>
            <a:br>
              <a:rPr lang="en-IN" sz="2900" b="1"/>
            </a:br>
            <a:endParaRPr lang="en-US" sz="2900"/>
          </a:p>
        </p:txBody>
      </p:sp>
      <p:sp>
        <p:nvSpPr>
          <p:cNvPr id="1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id="{B261B754-6D8A-09A0-9686-22C869CA4935}"/>
              </a:ext>
            </a:extLst>
          </p:cNvPr>
          <p:cNvPicPr>
            <a:picLocks noChangeAspect="1"/>
          </p:cNvPicPr>
          <p:nvPr/>
        </p:nvPicPr>
        <p:blipFill rotWithShape="1">
          <a:blip r:embed="rId3"/>
          <a:srcRect r="1340"/>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5"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BE4F41CB-0ECA-E8F6-5DD9-E706E5F4D70B}"/>
              </a:ext>
            </a:extLst>
          </p:cNvPr>
          <p:cNvSpPr>
            <a:spLocks noGrp="1"/>
          </p:cNvSpPr>
          <p:nvPr>
            <p:ph idx="1"/>
          </p:nvPr>
        </p:nvSpPr>
        <p:spPr>
          <a:xfrm>
            <a:off x="5410950" y="1546698"/>
            <a:ext cx="4638903" cy="4701701"/>
          </a:xfrm>
        </p:spPr>
        <p:txBody>
          <a:bodyPr>
            <a:normAutofit fontScale="92500" lnSpcReduction="10000"/>
          </a:bodyPr>
          <a:lstStyle/>
          <a:p>
            <a:pPr marL="285750" indent="-285750">
              <a:lnSpc>
                <a:spcPct val="90000"/>
              </a:lnSpc>
              <a:buFont typeface="Arial" panose="020B0604020202020204" pitchFamily="34" charset="0"/>
              <a:buChar char="•"/>
            </a:pPr>
            <a:r>
              <a:rPr lang="en-IN" sz="1400" dirty="0">
                <a:cs typeface="Times New Roman" panose="02020603050405020304" pitchFamily="18" charset="0"/>
              </a:rPr>
              <a:t>In 2018, Q3 had the highest number of orders with 180.</a:t>
            </a:r>
          </a:p>
          <a:p>
            <a:pPr marL="285750" indent="-285750">
              <a:lnSpc>
                <a:spcPct val="90000"/>
              </a:lnSpc>
              <a:buFont typeface="Arial" panose="020B0604020202020204" pitchFamily="34" charset="0"/>
              <a:buChar char="•"/>
            </a:pPr>
            <a:r>
              <a:rPr lang="en-IN" sz="1400" dirty="0">
                <a:cs typeface="Times New Roman" panose="02020603050405020304" pitchFamily="18" charset="0"/>
              </a:rPr>
              <a:t>In 2019, Q1 had the highest with 180.</a:t>
            </a:r>
          </a:p>
          <a:p>
            <a:pPr marL="285750" indent="-285750">
              <a:lnSpc>
                <a:spcPct val="90000"/>
              </a:lnSpc>
              <a:buFont typeface="Arial" panose="020B0604020202020204" pitchFamily="34" charset="0"/>
              <a:buChar char="•"/>
            </a:pPr>
            <a:r>
              <a:rPr lang="en-IN" sz="1400" dirty="0">
                <a:cs typeface="Times New Roman" panose="02020603050405020304" pitchFamily="18" charset="0"/>
              </a:rPr>
              <a:t>This started decreasing as quarters passed by. The lowest was recorded in Q1 of 2020.</a:t>
            </a:r>
          </a:p>
          <a:p>
            <a:pPr marL="285750" indent="-285750">
              <a:lnSpc>
                <a:spcPct val="90000"/>
              </a:lnSpc>
              <a:buFont typeface="Arial" panose="020B0604020202020204" pitchFamily="34" charset="0"/>
              <a:buChar char="•"/>
            </a:pPr>
            <a:r>
              <a:rPr lang="en-IN" sz="1400" dirty="0">
                <a:cs typeface="Times New Roman" panose="02020603050405020304" pitchFamily="18" charset="0"/>
              </a:rPr>
              <a:t>Also, it is evident that Q4 of every year doesn’t have any sales. </a:t>
            </a:r>
          </a:p>
          <a:p>
            <a:pPr marL="285750" indent="-285750">
              <a:lnSpc>
                <a:spcPct val="90000"/>
              </a:lnSpc>
              <a:buFont typeface="Arial" panose="020B0604020202020204" pitchFamily="34" charset="0"/>
              <a:buChar char="•"/>
            </a:pPr>
            <a:r>
              <a:rPr lang="en-IN" sz="1400" dirty="0">
                <a:cs typeface="Times New Roman" panose="02020603050405020304" pitchFamily="18" charset="0"/>
              </a:rPr>
              <a:t>No proper trend can be analysed in terms of Quarter sales.</a:t>
            </a:r>
          </a:p>
          <a:p>
            <a:pPr marL="285750" indent="-285750">
              <a:lnSpc>
                <a:spcPct val="90000"/>
              </a:lnSpc>
              <a:buFont typeface="Arial" panose="020B0604020202020204" pitchFamily="34" charset="0"/>
              <a:buChar char="•"/>
            </a:pPr>
            <a:r>
              <a:rPr lang="en-IN" sz="1400" dirty="0">
                <a:cs typeface="Times New Roman" panose="02020603050405020304" pitchFamily="18" charset="0"/>
              </a:rPr>
              <a:t>2018-</a:t>
            </a:r>
          </a:p>
          <a:p>
            <a:pPr marL="742950" lvl="1" indent="-285750">
              <a:lnSpc>
                <a:spcPct val="90000"/>
              </a:lnSpc>
              <a:buFont typeface="Arial" panose="020B0604020202020204" pitchFamily="34" charset="0"/>
              <a:buChar char="•"/>
            </a:pPr>
            <a:r>
              <a:rPr lang="en-IN" sz="1400" dirty="0">
                <a:cs typeface="Times New Roman" panose="02020603050405020304" pitchFamily="18" charset="0"/>
              </a:rPr>
              <a:t>R-squared – 0.986842</a:t>
            </a:r>
          </a:p>
          <a:p>
            <a:pPr marL="742950" lvl="1" indent="-285750">
              <a:lnSpc>
                <a:spcPct val="90000"/>
              </a:lnSpc>
              <a:buFont typeface="Arial" panose="020B0604020202020204" pitchFamily="34" charset="0"/>
              <a:buChar char="•"/>
            </a:pPr>
            <a:r>
              <a:rPr lang="en-IN" sz="1400" dirty="0">
                <a:cs typeface="Times New Roman" panose="02020603050405020304" pitchFamily="18" charset="0"/>
              </a:rPr>
              <a:t>P- Value – 0.0731864</a:t>
            </a:r>
          </a:p>
          <a:p>
            <a:pPr marL="285750" indent="-285750">
              <a:lnSpc>
                <a:spcPct val="90000"/>
              </a:lnSpc>
              <a:buFont typeface="Arial" panose="020B0604020202020204" pitchFamily="34" charset="0"/>
              <a:buChar char="•"/>
            </a:pPr>
            <a:r>
              <a:rPr lang="en-IN" sz="1400" dirty="0">
                <a:cs typeface="Times New Roman" panose="02020603050405020304" pitchFamily="18" charset="0"/>
              </a:rPr>
              <a:t>2019-</a:t>
            </a:r>
          </a:p>
          <a:p>
            <a:pPr marL="742950" lvl="1" indent="-285750">
              <a:lnSpc>
                <a:spcPct val="90000"/>
              </a:lnSpc>
              <a:buFont typeface="Arial" panose="020B0604020202020204" pitchFamily="34" charset="0"/>
              <a:buChar char="•"/>
            </a:pPr>
            <a:r>
              <a:rPr lang="en-IN" sz="1400" dirty="0">
                <a:cs typeface="Times New Roman" panose="02020603050405020304" pitchFamily="18" charset="0"/>
              </a:rPr>
              <a:t>R-squared – 0.994361</a:t>
            </a:r>
          </a:p>
          <a:p>
            <a:pPr marL="742950" lvl="1" indent="-285750">
              <a:lnSpc>
                <a:spcPct val="90000"/>
              </a:lnSpc>
              <a:buFont typeface="Arial" panose="020B0604020202020204" pitchFamily="34" charset="0"/>
              <a:buChar char="•"/>
            </a:pPr>
            <a:r>
              <a:rPr lang="en-IN" sz="1400" dirty="0">
                <a:cs typeface="Times New Roman" panose="02020603050405020304" pitchFamily="18" charset="0"/>
              </a:rPr>
              <a:t>P- Value – 0.0478513</a:t>
            </a:r>
          </a:p>
          <a:p>
            <a:pPr marL="285750" indent="-285750">
              <a:lnSpc>
                <a:spcPct val="90000"/>
              </a:lnSpc>
              <a:buFont typeface="Arial" panose="020B0604020202020204" pitchFamily="34" charset="0"/>
              <a:buChar char="•"/>
            </a:pPr>
            <a:r>
              <a:rPr lang="en-IN" sz="1400" dirty="0">
                <a:cs typeface="Times New Roman" panose="02020603050405020304" pitchFamily="18" charset="0"/>
              </a:rPr>
              <a:t>2020-</a:t>
            </a:r>
          </a:p>
          <a:p>
            <a:pPr marL="742950" lvl="1" indent="-285750">
              <a:lnSpc>
                <a:spcPct val="90000"/>
              </a:lnSpc>
              <a:buFont typeface="Arial" panose="020B0604020202020204" pitchFamily="34" charset="0"/>
              <a:buChar char="•"/>
            </a:pPr>
            <a:r>
              <a:rPr lang="en-IN" sz="1400" dirty="0">
                <a:cs typeface="Times New Roman" panose="02020603050405020304" pitchFamily="18" charset="0"/>
              </a:rPr>
              <a:t>R-squared – 1</a:t>
            </a:r>
          </a:p>
          <a:p>
            <a:pPr marL="742950" lvl="1" indent="-285750">
              <a:lnSpc>
                <a:spcPct val="90000"/>
              </a:lnSpc>
              <a:buFont typeface="Arial" panose="020B0604020202020204" pitchFamily="34" charset="0"/>
              <a:buChar char="•"/>
            </a:pPr>
            <a:r>
              <a:rPr lang="en-IN" sz="1400" dirty="0">
                <a:cs typeface="Times New Roman" panose="02020603050405020304" pitchFamily="18" charset="0"/>
              </a:rPr>
              <a:t>P- Value – N/A</a:t>
            </a:r>
          </a:p>
          <a:p>
            <a:pPr>
              <a:lnSpc>
                <a:spcPct val="90000"/>
              </a:lnSpc>
            </a:pPr>
            <a:endParaRPr lang="en-US" sz="1000" dirty="0"/>
          </a:p>
        </p:txBody>
      </p:sp>
    </p:spTree>
    <p:extLst>
      <p:ext uri="{BB962C8B-B14F-4D97-AF65-F5344CB8AC3E}">
        <p14:creationId xmlns:p14="http://schemas.microsoft.com/office/powerpoint/2010/main" val="156966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5134E5-5768-E745-FAFD-D4326F2A95C4}"/>
              </a:ext>
            </a:extLst>
          </p:cNvPr>
          <p:cNvSpPr>
            <a:spLocks noGrp="1"/>
          </p:cNvSpPr>
          <p:nvPr>
            <p:ph type="title"/>
          </p:nvPr>
        </p:nvSpPr>
        <p:spPr>
          <a:xfrm>
            <a:off x="1186774" y="629266"/>
            <a:ext cx="8714310" cy="1223983"/>
          </a:xfrm>
        </p:spPr>
        <p:txBody>
          <a:bodyPr>
            <a:normAutofit/>
          </a:bodyPr>
          <a:lstStyle/>
          <a:p>
            <a:pPr>
              <a:lnSpc>
                <a:spcPct val="90000"/>
              </a:lnSpc>
            </a:pPr>
            <a:r>
              <a:rPr lang="en-US" sz="3900" b="1" i="0" dirty="0">
                <a:effectLst/>
              </a:rPr>
              <a:t>Monthly orders and Its Trends</a:t>
            </a:r>
            <a:br>
              <a:rPr lang="en-US" sz="3900" b="1" i="0" dirty="0">
                <a:effectLst/>
              </a:rPr>
            </a:br>
            <a:endParaRPr lang="en-US" sz="3900" dirty="0"/>
          </a:p>
        </p:txBody>
      </p:sp>
      <p:sp>
        <p:nvSpPr>
          <p:cNvPr id="5" name="Content Placeholder 4">
            <a:extLst>
              <a:ext uri="{FF2B5EF4-FFF2-40B4-BE49-F238E27FC236}">
                <a16:creationId xmlns:a16="http://schemas.microsoft.com/office/drawing/2014/main" id="{A1E24D54-55D4-2B12-4A0D-804BF737B4C8}"/>
              </a:ext>
            </a:extLst>
          </p:cNvPr>
          <p:cNvSpPr>
            <a:spLocks noGrp="1"/>
          </p:cNvSpPr>
          <p:nvPr>
            <p:ph idx="1"/>
          </p:nvPr>
        </p:nvSpPr>
        <p:spPr>
          <a:xfrm>
            <a:off x="1103311" y="1770434"/>
            <a:ext cx="5965394" cy="4477965"/>
          </a:xfrm>
        </p:spPr>
        <p:txBody>
          <a:bodyPr>
            <a:normAutofit/>
          </a:bodyPr>
          <a:lstStyle/>
          <a:p>
            <a:pPr marL="285750" indent="-285750">
              <a:buFont typeface="Arial" panose="020B0604020202020204" pitchFamily="34" charset="0"/>
              <a:buChar char="•"/>
            </a:pPr>
            <a:r>
              <a:rPr lang="en-US" b="0" i="0" dirty="0">
                <a:effectLst/>
                <a:latin typeface="LiberationSans_4e_5"/>
              </a:rPr>
              <a:t>There is no trend and seasonality available in the data provided.</a:t>
            </a:r>
          </a:p>
          <a:p>
            <a:pPr marL="285750" indent="-285750">
              <a:buFont typeface="Arial" panose="020B0604020202020204" pitchFamily="34" charset="0"/>
              <a:buChar char="•"/>
            </a:pPr>
            <a:r>
              <a:rPr lang="en-IN" dirty="0">
                <a:latin typeface="LiberationSans_4e_5"/>
              </a:rPr>
              <a:t>As per the forecast the sales would tend to increase in the mid quarters of the years.</a:t>
            </a:r>
          </a:p>
          <a:p>
            <a:pPr marL="285750" indent="-285750">
              <a:buFont typeface="Arial" panose="020B0604020202020204" pitchFamily="34" charset="0"/>
              <a:buChar char="•"/>
            </a:pPr>
            <a:r>
              <a:rPr lang="en-IN" dirty="0">
                <a:latin typeface="LiberationSans_4e_5"/>
              </a:rPr>
              <a:t>January, February and May month has the highest numbers of sales.</a:t>
            </a:r>
          </a:p>
          <a:p>
            <a:pPr marL="285750" indent="-285750">
              <a:buFont typeface="Arial" panose="020B0604020202020204" pitchFamily="34" charset="0"/>
              <a:buChar char="•"/>
            </a:pPr>
            <a:r>
              <a:rPr lang="en-IN" dirty="0">
                <a:latin typeface="LiberationSans_4e_5"/>
              </a:rPr>
              <a:t>There was a drastic decrease in the year 2020 of February month.</a:t>
            </a:r>
          </a:p>
          <a:p>
            <a:pPr marL="285750" indent="-285750">
              <a:buFont typeface="Arial" panose="020B0604020202020204" pitchFamily="34" charset="0"/>
              <a:buChar char="•"/>
            </a:pPr>
            <a:r>
              <a:rPr lang="en-IN" dirty="0">
                <a:latin typeface="LiberationSans_4e_5"/>
              </a:rPr>
              <a:t>We can not determine the reason behind it as the records shows only the data for two months.</a:t>
            </a:r>
          </a:p>
          <a:p>
            <a:endParaRPr lang="en-US" dirty="0"/>
          </a:p>
        </p:txBody>
      </p:sp>
      <p:pic>
        <p:nvPicPr>
          <p:cNvPr id="6" name="Picture 5">
            <a:extLst>
              <a:ext uri="{FF2B5EF4-FFF2-40B4-BE49-F238E27FC236}">
                <a16:creationId xmlns:a16="http://schemas.microsoft.com/office/drawing/2014/main" id="{317B82A4-2C8B-A484-1117-7E8BB6F53FB1}"/>
              </a:ext>
            </a:extLst>
          </p:cNvPr>
          <p:cNvPicPr>
            <a:picLocks noChangeAspect="1"/>
          </p:cNvPicPr>
          <p:nvPr/>
        </p:nvPicPr>
        <p:blipFill>
          <a:blip r:embed="rId3"/>
          <a:stretch>
            <a:fillRect/>
          </a:stretch>
        </p:blipFill>
        <p:spPr>
          <a:xfrm>
            <a:off x="7217923" y="1254868"/>
            <a:ext cx="4387175" cy="466927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1906164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257</TotalTime>
  <Words>1885</Words>
  <Application>Microsoft Office PowerPoint</Application>
  <PresentationFormat>Widescreen</PresentationFormat>
  <Paragraphs>134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Amasis MT Pro Black</vt:lpstr>
      <vt:lpstr>Arial</vt:lpstr>
      <vt:lpstr>Calibri</vt:lpstr>
      <vt:lpstr>Century Gothic</vt:lpstr>
      <vt:lpstr>LiberationSans_4e_5</vt:lpstr>
      <vt:lpstr>Wingdings 3</vt:lpstr>
      <vt:lpstr>Ion</vt:lpstr>
      <vt:lpstr>MARKETING AND RETAIL ANALYTICS   MILESTONE - 2</vt:lpstr>
      <vt:lpstr>              TABLE OF CONTENTS</vt:lpstr>
      <vt:lpstr>              PROBLEM STATEMENT </vt:lpstr>
      <vt:lpstr>  DATA SUMMARY</vt:lpstr>
      <vt:lpstr>EXPLORATORY DATA ANALYSIS PRODUCT ORDERED    1. It is evident that Poultry has been ordered the highest with 480 followed by ice cream with 454 orders.  2. The lowest is hand soap 394 orders  and sandwich loaves with 398 orders.  3. The milk, soap, coffee/tea, soda, cheese are more or less holds the same amount of orders.  </vt:lpstr>
      <vt:lpstr>PRODUCT PURCHASED QUARTERLY FOR 2018,2019 AND 2020  </vt:lpstr>
      <vt:lpstr>Yearly Orders and its Trends </vt:lpstr>
      <vt:lpstr>QUARTERLY ORDERS AND ITS TRENDS </vt:lpstr>
      <vt:lpstr>Monthly orders and Its Trends </vt:lpstr>
      <vt:lpstr>Daily Wise Quantity ordered </vt:lpstr>
      <vt:lpstr>Market Basket Analysis</vt:lpstr>
      <vt:lpstr>Association Rule Mining &amp; Relevance </vt:lpstr>
      <vt:lpstr>PowerPoint Presentation</vt:lpstr>
      <vt:lpstr>Threshold Values of lift values, Support and Confidence  </vt:lpstr>
      <vt:lpstr>Lift values, Support and Confidence  </vt:lpstr>
      <vt:lpstr>Association rule in Tabular </vt:lpstr>
      <vt:lpstr>  RECOMMENDATIONS </vt:lpstr>
      <vt:lpstr>OFFERS: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AND RETAIL ANALYTICS   MILESTONE - 2</dc:title>
  <dc:creator>Lakshya Antal</dc:creator>
  <cp:lastModifiedBy>Lakshya Antal</cp:lastModifiedBy>
  <cp:revision>3</cp:revision>
  <dcterms:created xsi:type="dcterms:W3CDTF">2022-06-26T12:03:21Z</dcterms:created>
  <dcterms:modified xsi:type="dcterms:W3CDTF">2022-06-26T16:24:36Z</dcterms:modified>
</cp:coreProperties>
</file>