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d82615d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d82615d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0d82615dc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0d82615dc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0d82615d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0d82615d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0d82615dc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0d82615dc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0d82615dc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0d82615dc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0d82615dc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0d82615d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0d82615dc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0d82615dc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0d82615dc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0d82615dc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0d82615d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0d82615d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0d82615dc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0d82615dc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0d82615dc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0d82615dc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0d82615dc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0d82615dc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0d82615d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0d82615d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0d82615d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0d82615d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0d82615dc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0d82615dc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0d82615dc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0d82615dc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Progress report Industrial Training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Presented By Lalit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GB" sz="1700"/>
              <a:t>Power Spectral Density (PSD</a:t>
            </a:r>
            <a:endParaRPr b="1" sz="1700"/>
          </a:p>
          <a:p>
            <a:pPr indent="0" lvl="0" marL="0" rtl="0" algn="l">
              <a:spcBef>
                <a:spcPts val="400"/>
              </a:spcBef>
              <a:spcAft>
                <a:spcPts val="0"/>
              </a:spcAft>
              <a:buNone/>
            </a:pPr>
            <a:r>
              <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GB" sz="1000">
                <a:solidFill>
                  <a:schemeClr val="dk1"/>
                </a:solidFill>
              </a:rPr>
              <a:t>Definition</a:t>
            </a:r>
            <a:endParaRPr b="1" sz="10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Power Spectral Density (PSD) is a frequency-domain representation of the distribution of power or energy in a signal across different frequencies. It provides valuable insights into the frequency content and energy distribution of a vibrating system.</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GB" sz="1700"/>
              <a:t>Practical Implementation and Case Studies</a:t>
            </a:r>
            <a:endParaRPr b="1" sz="1700"/>
          </a:p>
          <a:p>
            <a:pPr indent="0" lvl="0" marL="0" rtl="0" algn="l">
              <a:spcBef>
                <a:spcPts val="400"/>
              </a:spcBef>
              <a:spcAft>
                <a:spcPts val="0"/>
              </a:spcAft>
              <a:buNone/>
            </a:pPr>
            <a:r>
              <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GB" sz="1000">
                <a:solidFill>
                  <a:schemeClr val="dk1"/>
                </a:solidFill>
              </a:rPr>
              <a:t>Applications of Vibration Analysis</a:t>
            </a:r>
            <a:endParaRPr b="1" sz="10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Vibration analysis has widespread applications across various industries and domains, including structural health monitoring, machinery condition monitoring, and aerospace and defense for evaluating the performance and reliability of aircraft, spacecraft, and military vehicles.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971900" y="2941825"/>
            <a:ext cx="7688700" cy="535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Clr>
                <a:schemeClr val="dk1"/>
              </a:buClr>
              <a:buSzPct val="64705"/>
              <a:buFont typeface="Arial"/>
              <a:buNone/>
            </a:pPr>
            <a:r>
              <a:rPr b="1" lang="en-GB" sz="1700"/>
              <a:t>Project Implementation</a:t>
            </a:r>
            <a:endParaRPr b="1" sz="1700"/>
          </a:p>
          <a:p>
            <a:pPr indent="0" lvl="0" marL="0" rtl="0" algn="l">
              <a:spcBef>
                <a:spcPts val="400"/>
              </a:spcBef>
              <a:spcAft>
                <a:spcPts val="0"/>
              </a:spcAft>
              <a:buNone/>
            </a:pPr>
            <a:r>
              <a:t/>
            </a:r>
            <a:endParaRPr/>
          </a:p>
        </p:txBody>
      </p:sp>
      <p:sp>
        <p:nvSpPr>
          <p:cNvPr id="154" name="Google Shape;154;p24"/>
          <p:cNvSpPr txBox="1"/>
          <p:nvPr>
            <p:ph idx="1" type="body"/>
          </p:nvPr>
        </p:nvSpPr>
        <p:spPr>
          <a:xfrm>
            <a:off x="1075800" y="1247600"/>
            <a:ext cx="7688700" cy="862800"/>
          </a:xfrm>
          <a:prstGeom prst="rect">
            <a:avLst/>
          </a:prstGeom>
        </p:spPr>
        <p:txBody>
          <a:bodyPr anchorCtr="0" anchor="t" bIns="91425" lIns="91425" spcFirstLastPara="1" rIns="91425" wrap="square" tIns="91425">
            <a:normAutofit/>
          </a:bodyPr>
          <a:lstStyle/>
          <a:p>
            <a:pPr indent="0" lvl="0" marL="0" rtl="0" algn="ctr">
              <a:spcBef>
                <a:spcPts val="1100"/>
              </a:spcBef>
              <a:spcAft>
                <a:spcPts val="0"/>
              </a:spcAft>
              <a:buClr>
                <a:schemeClr val="dk1"/>
              </a:buClr>
              <a:buSzPts val="1100"/>
              <a:buFont typeface="Arial"/>
              <a:buNone/>
            </a:pPr>
            <a:r>
              <a:rPr b="1" lang="en-GB" sz="1000">
                <a:solidFill>
                  <a:schemeClr val="dk1"/>
                </a:solidFill>
              </a:rPr>
              <a:t>Section 3</a:t>
            </a:r>
            <a:endParaRPr b="1" sz="1000">
              <a:solidFill>
                <a:schemeClr val="dk1"/>
              </a:solidFill>
            </a:endParaRPr>
          </a:p>
          <a:p>
            <a:pPr indent="0" lvl="0" marL="0" rtl="0" algn="ctr">
              <a:spcBef>
                <a:spcPts val="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GB" sz="1700"/>
              <a:t>Overview of the Vibration Analyzer Project</a:t>
            </a:r>
            <a:endParaRPr b="1" sz="1700"/>
          </a:p>
          <a:p>
            <a:pPr indent="0" lvl="0" marL="0" rtl="0" algn="l">
              <a:spcBef>
                <a:spcPts val="400"/>
              </a:spcBef>
              <a:spcAft>
                <a:spcPts val="0"/>
              </a:spcAft>
              <a:buNone/>
            </a:pPr>
            <a:r>
              <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GB" sz="1000">
                <a:solidFill>
                  <a:schemeClr val="dk1"/>
                </a:solidFill>
              </a:rPr>
              <a:t>Project Overview</a:t>
            </a:r>
            <a:endParaRPr b="1" sz="10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The Vibration Analyzer project is a software development endeavor aimed at creating a robust tool for analyzing vibration data. It caters to the needs of researchers, engineers, and analysts involved in various fields such as structural health monitoring, machinery condition monitoring, and aerospace applications.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GB" sz="1700"/>
              <a:t>Software Development Process</a:t>
            </a:r>
            <a:endParaRPr b="1" sz="1700"/>
          </a:p>
          <a:p>
            <a:pPr indent="0" lvl="0" marL="0" rtl="0" algn="l">
              <a:spcBef>
                <a:spcPts val="400"/>
              </a:spcBef>
              <a:spcAft>
                <a:spcPts val="0"/>
              </a:spcAft>
              <a:buNone/>
            </a:pPr>
            <a:r>
              <a:t/>
            </a:r>
            <a:endParaRPr/>
          </a:p>
        </p:txBody>
      </p:sp>
      <p:sp>
        <p:nvSpPr>
          <p:cNvPr id="166" name="Google Shape;166;p26"/>
          <p:cNvSpPr txBox="1"/>
          <p:nvPr>
            <p:ph idx="1" type="body"/>
          </p:nvPr>
        </p:nvSpPr>
        <p:spPr>
          <a:xfrm>
            <a:off x="199125" y="1152475"/>
            <a:ext cx="86331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2400"/>
              </a:spcBef>
              <a:spcAft>
                <a:spcPts val="0"/>
              </a:spcAft>
              <a:buClr>
                <a:schemeClr val="dk1"/>
              </a:buClr>
              <a:buSzPct val="47826"/>
              <a:buFont typeface="Arial"/>
              <a:buNone/>
            </a:pPr>
            <a:r>
              <a:rPr b="1" lang="en-GB" sz="2300">
                <a:solidFill>
                  <a:schemeClr val="dk1"/>
                </a:solidFill>
              </a:rPr>
              <a:t>01</a:t>
            </a:r>
            <a:endParaRPr b="1" sz="2300">
              <a:solidFill>
                <a:schemeClr val="dk1"/>
              </a:solidFill>
            </a:endParaRPr>
          </a:p>
          <a:p>
            <a:pPr indent="0" lvl="0" marL="0" rtl="0" algn="l">
              <a:spcBef>
                <a:spcPts val="1100"/>
              </a:spcBef>
              <a:spcAft>
                <a:spcPts val="0"/>
              </a:spcAft>
              <a:buClr>
                <a:schemeClr val="dk1"/>
              </a:buClr>
              <a:buSzPct val="110000"/>
              <a:buFont typeface="Arial"/>
              <a:buNone/>
            </a:pPr>
            <a:r>
              <a:rPr b="1" lang="en-GB" sz="1000">
                <a:solidFill>
                  <a:schemeClr val="dk1"/>
                </a:solidFill>
              </a:rPr>
              <a:t>Data Import</a:t>
            </a:r>
            <a:endParaRPr b="1" sz="10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The software offers robust capabilities for importing vibration data from a variety of sources, including CSV files, databases, and sensors.</a:t>
            </a:r>
            <a:endParaRPr sz="1100">
              <a:solidFill>
                <a:schemeClr val="dk1"/>
              </a:solidFill>
            </a:endParaRPr>
          </a:p>
          <a:p>
            <a:pPr indent="0" lvl="0" marL="0" rtl="0" algn="l">
              <a:spcBef>
                <a:spcPts val="2400"/>
              </a:spcBef>
              <a:spcAft>
                <a:spcPts val="0"/>
              </a:spcAft>
              <a:buClr>
                <a:schemeClr val="dk1"/>
              </a:buClr>
              <a:buSzPct val="47826"/>
              <a:buFont typeface="Arial"/>
              <a:buNone/>
            </a:pPr>
            <a:r>
              <a:rPr b="1" lang="en-GB" sz="2300">
                <a:solidFill>
                  <a:schemeClr val="dk1"/>
                </a:solidFill>
              </a:rPr>
              <a:t>02</a:t>
            </a:r>
            <a:endParaRPr b="1" sz="2300">
              <a:solidFill>
                <a:schemeClr val="dk1"/>
              </a:solidFill>
            </a:endParaRPr>
          </a:p>
          <a:p>
            <a:pPr indent="0" lvl="0" marL="0" rtl="0" algn="l">
              <a:spcBef>
                <a:spcPts val="1100"/>
              </a:spcBef>
              <a:spcAft>
                <a:spcPts val="0"/>
              </a:spcAft>
              <a:buClr>
                <a:schemeClr val="dk1"/>
              </a:buClr>
              <a:buSzPct val="110000"/>
              <a:buFont typeface="Arial"/>
              <a:buNone/>
            </a:pPr>
            <a:r>
              <a:rPr b="1" lang="en-GB" sz="1000">
                <a:solidFill>
                  <a:schemeClr val="dk1"/>
                </a:solidFill>
              </a:rPr>
              <a:t>Data Preprocessing</a:t>
            </a:r>
            <a:endParaRPr b="1" sz="10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The software preprocesses the data to ensure accuracy and reliability in subsequent analysis, involving cleansing, normalization, and transformation.</a:t>
            </a:r>
            <a:endParaRPr sz="1100">
              <a:solidFill>
                <a:schemeClr val="dk1"/>
              </a:solidFill>
            </a:endParaRPr>
          </a:p>
          <a:p>
            <a:pPr indent="0" lvl="0" marL="0" rtl="0" algn="l">
              <a:spcBef>
                <a:spcPts val="2400"/>
              </a:spcBef>
              <a:spcAft>
                <a:spcPts val="0"/>
              </a:spcAft>
              <a:buClr>
                <a:schemeClr val="dk1"/>
              </a:buClr>
              <a:buSzPct val="47826"/>
              <a:buFont typeface="Arial"/>
              <a:buNone/>
            </a:pPr>
            <a:r>
              <a:rPr b="1" lang="en-GB" sz="2300">
                <a:solidFill>
                  <a:schemeClr val="dk1"/>
                </a:solidFill>
              </a:rPr>
              <a:t>03</a:t>
            </a:r>
            <a:endParaRPr b="1" sz="2300">
              <a:solidFill>
                <a:schemeClr val="dk1"/>
              </a:solidFill>
            </a:endParaRPr>
          </a:p>
          <a:p>
            <a:pPr indent="0" lvl="0" marL="0" rtl="0" algn="l">
              <a:spcBef>
                <a:spcPts val="1100"/>
              </a:spcBef>
              <a:spcAft>
                <a:spcPts val="0"/>
              </a:spcAft>
              <a:buClr>
                <a:schemeClr val="dk1"/>
              </a:buClr>
              <a:buSzPct val="110000"/>
              <a:buFont typeface="Arial"/>
              <a:buNone/>
            </a:pPr>
            <a:r>
              <a:rPr b="1" lang="en-GB" sz="1000">
                <a:solidFill>
                  <a:schemeClr val="dk1"/>
                </a:solidFill>
              </a:rPr>
              <a:t>Feature Extraction</a:t>
            </a:r>
            <a:endParaRPr b="1" sz="10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The software identifies and extracts relevant features from the vibration data to capture essential characteristics and patterns.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GB" sz="1700"/>
              <a:t>Visualization and Analysis</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GB" sz="1000">
                <a:solidFill>
                  <a:schemeClr val="dk1"/>
                </a:solidFill>
              </a:rPr>
              <a:t>Visualization</a:t>
            </a:r>
            <a:endParaRPr b="1" sz="10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The software provides various visualization options, including G-level plots, time-domain plots, frequency-domain plots, and PSD spectra, to aid users' understanding and interpretation of vibration data.</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GB" sz="1700"/>
              <a:t>Lessons Learned</a:t>
            </a:r>
            <a:endParaRPr b="1" sz="1700"/>
          </a:p>
          <a:p>
            <a:pPr indent="0" lvl="0" marL="0" rtl="0" algn="l">
              <a:spcBef>
                <a:spcPts val="400"/>
              </a:spcBef>
              <a:spcAft>
                <a:spcPts val="0"/>
              </a:spcAft>
              <a:buNone/>
            </a:pPr>
            <a:r>
              <a:t/>
            </a:r>
            <a:endParaRPr/>
          </a:p>
        </p:txBody>
      </p:sp>
      <p:sp>
        <p:nvSpPr>
          <p:cNvPr id="178" name="Google Shape;178;p28"/>
          <p:cNvSpPr txBox="1"/>
          <p:nvPr>
            <p:ph idx="1" type="body"/>
          </p:nvPr>
        </p:nvSpPr>
        <p:spPr>
          <a:xfrm>
            <a:off x="311700" y="1152475"/>
            <a:ext cx="8520600" cy="37833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t/>
            </a:r>
            <a:endParaRPr b="1" sz="1000">
              <a:solidFill>
                <a:schemeClr val="dk1"/>
              </a:solidFill>
            </a:endParaRPr>
          </a:p>
          <a:p>
            <a:pPr indent="0" lvl="0" marL="0" rtl="0" algn="l">
              <a:spcBef>
                <a:spcPts val="1100"/>
              </a:spcBef>
              <a:spcAft>
                <a:spcPts val="0"/>
              </a:spcAft>
              <a:buClr>
                <a:schemeClr val="dk1"/>
              </a:buClr>
              <a:buSzPts val="1100"/>
              <a:buFont typeface="Arial"/>
              <a:buNone/>
            </a:pPr>
            <a:r>
              <a:t/>
            </a:r>
            <a:endParaRPr b="1" sz="1000">
              <a:solidFill>
                <a:schemeClr val="dk1"/>
              </a:solidFill>
            </a:endParaRPr>
          </a:p>
          <a:p>
            <a:pPr indent="0" lvl="0" marL="0" rtl="0" algn="l">
              <a:spcBef>
                <a:spcPts val="200"/>
              </a:spcBef>
              <a:spcAft>
                <a:spcPts val="0"/>
              </a:spcAft>
              <a:buNone/>
            </a:pPr>
            <a:r>
              <a:rPr lang="en-GB"/>
              <a:t>Modularity and Scalability: Prioritize modular design for future scalability. </a:t>
            </a:r>
            <a:endParaRPr/>
          </a:p>
          <a:p>
            <a:pPr indent="0" lvl="0" marL="0" rtl="0" algn="l">
              <a:spcBef>
                <a:spcPts val="1200"/>
              </a:spcBef>
              <a:spcAft>
                <a:spcPts val="0"/>
              </a:spcAft>
              <a:buNone/>
            </a:pPr>
            <a:r>
              <a:rPr lang="en-GB"/>
              <a:t>User-Centric Design: Incorporate user feedback for improved UX.  </a:t>
            </a:r>
            <a:endParaRPr/>
          </a:p>
          <a:p>
            <a:pPr indent="0" lvl="0" marL="0" rtl="0" algn="l">
              <a:spcBef>
                <a:spcPts val="1200"/>
              </a:spcBef>
              <a:spcAft>
                <a:spcPts val="0"/>
              </a:spcAft>
              <a:buNone/>
            </a:pPr>
            <a:r>
              <a:rPr lang="en-GB"/>
              <a:t>Documentation and Knowledge Sharing: Maintain comprehensive documentation for sustainability.</a:t>
            </a:r>
            <a:endParaRPr/>
          </a:p>
          <a:p>
            <a:pPr indent="0" lvl="0" marL="0" rtl="0" algn="l">
              <a:spcBef>
                <a:spcPts val="1200"/>
              </a:spcBef>
              <a:spcAft>
                <a:spcPts val="0"/>
              </a:spcAft>
              <a:buNone/>
            </a:pPr>
            <a:r>
              <a:rPr lang="en-GB"/>
              <a:t>Adaptability and Flexibility: Build flexibility for evolving requirements. </a:t>
            </a:r>
            <a:endParaRPr/>
          </a:p>
          <a:p>
            <a:pPr indent="0" lvl="0" marL="0" rtl="0" algn="l">
              <a:spcBef>
                <a:spcPts val="1200"/>
              </a:spcBef>
              <a:spcAft>
                <a:spcPts val="0"/>
              </a:spcAft>
              <a:buNone/>
            </a:pPr>
            <a:r>
              <a:rPr lang="en-GB"/>
              <a:t>Collaboration and Communication: Foster open communication for teamwork. </a:t>
            </a:r>
            <a:endParaRPr/>
          </a:p>
          <a:p>
            <a:pPr indent="0" lvl="0" marL="0" rtl="0" algn="l">
              <a:spcBef>
                <a:spcPts val="1200"/>
              </a:spcBef>
              <a:spcAft>
                <a:spcPts val="0"/>
              </a:spcAft>
              <a:buNone/>
            </a:pPr>
            <a:r>
              <a:rPr lang="en-GB"/>
              <a:t>Problem-Solving and Critical Thinking: Encourage critical thinking for innovation. </a:t>
            </a:r>
            <a:endParaRPr/>
          </a:p>
          <a:p>
            <a:pPr indent="0" lvl="0" marL="0" rtl="0" algn="l">
              <a:spcBef>
                <a:spcPts val="1200"/>
              </a:spcBef>
              <a:spcAft>
                <a:spcPts val="1200"/>
              </a:spcAft>
              <a:buNone/>
            </a:pPr>
            <a:r>
              <a:rPr lang="en-GB"/>
              <a:t>Project Management and Planning: Focus on effective planning and management.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Introduction</a:t>
            </a:r>
            <a:endParaRPr/>
          </a:p>
          <a:p>
            <a:pPr indent="-311150" lvl="0" marL="457200" rtl="0" algn="l">
              <a:spcBef>
                <a:spcPts val="0"/>
              </a:spcBef>
              <a:spcAft>
                <a:spcPts val="0"/>
              </a:spcAft>
              <a:buSzPts val="1300"/>
              <a:buAutoNum type="arabicPeriod"/>
            </a:pPr>
            <a:r>
              <a:rPr lang="en-GB"/>
              <a:t>Domain Knowledge on Viberational analysis</a:t>
            </a:r>
            <a:endParaRPr/>
          </a:p>
          <a:p>
            <a:pPr indent="-311150" lvl="0" marL="457200" rtl="0" algn="l">
              <a:spcBef>
                <a:spcPts val="0"/>
              </a:spcBef>
              <a:spcAft>
                <a:spcPts val="0"/>
              </a:spcAft>
              <a:buSzPts val="1300"/>
              <a:buAutoNum type="arabicPeriod"/>
            </a:pPr>
            <a:r>
              <a:rPr lang="en-GB"/>
              <a:t>Project Implementation</a:t>
            </a:r>
            <a:endParaRPr/>
          </a:p>
          <a:p>
            <a:pPr indent="-311150" lvl="0" marL="457200" rtl="0" algn="l">
              <a:spcBef>
                <a:spcPts val="0"/>
              </a:spcBef>
              <a:spcAft>
                <a:spcPts val="0"/>
              </a:spcAft>
              <a:buSzPts val="1300"/>
              <a:buAutoNum type="arabicPeriod"/>
            </a:pPr>
            <a:r>
              <a:rPr lang="en-GB"/>
              <a:t>Lessons Learned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98300" y="1865125"/>
            <a:ext cx="8520600" cy="312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99" name="Google Shape;99;p15"/>
          <p:cNvSpPr txBox="1"/>
          <p:nvPr>
            <p:ph idx="1" type="body"/>
          </p:nvPr>
        </p:nvSpPr>
        <p:spPr>
          <a:xfrm>
            <a:off x="225150" y="8926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Section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the Organisation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a:t>DRDO</a:t>
            </a:r>
            <a:endParaRPr b="1"/>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GB"/>
              <a:t>The Defence Research and Development Organization (DRDO) is an Indian government agency responsible for military research and development. It was founded in 1958 with the vision of enhancing self-reliance in defense systems and promoting cutting-edge technologies for national security. DRDO operates under the Ministry of Defence, Government of India.</a:t>
            </a:r>
            <a:endParaRPr/>
          </a:p>
          <a:p>
            <a:pPr indent="0" lvl="0" marL="0" rtl="0" algn="l">
              <a:spcBef>
                <a:spcPts val="12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4381500" y="121225"/>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TBRL</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t>The Terminal Ballistic Research Laboratory (TBRL) is a premier research and development institution under the Defence Research and Development Organisation (DRDO) of India. TBRL is dedicated to the study and development of terminal ballistic technologies, which primarily involve the behavior of projectiles, explosives, and their effects on targets.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 Roles and Responsibilities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GB" sz="2300">
                <a:solidFill>
                  <a:schemeClr val="dk1"/>
                </a:solidFill>
              </a:rPr>
              <a:t>Software Developer</a:t>
            </a:r>
            <a:endParaRPr b="1" sz="2300">
              <a:solidFill>
                <a:schemeClr val="dk1"/>
              </a:solidFill>
            </a:endParaRPr>
          </a:p>
          <a:p>
            <a:pPr indent="0" lvl="0" marL="0" rtl="0" algn="l">
              <a:spcBef>
                <a:spcPts val="1200"/>
              </a:spcBef>
              <a:spcAft>
                <a:spcPts val="0"/>
              </a:spcAft>
              <a:buClr>
                <a:schemeClr val="dk1"/>
              </a:buClr>
              <a:buSzPts val="1100"/>
              <a:buFont typeface="Arial"/>
              <a:buNone/>
            </a:pPr>
            <a:r>
              <a:rPr lang="en-GB"/>
              <a:t>As a software developer for the Vibration Analyzer project, my role encompasses several key responsibilities essential for the development and enhancement of the tool. This includes software analysis and study, feature engineering, user interface development, plotting and visualization, and integration with external libraries and tools.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058500" y="2941825"/>
            <a:ext cx="7688700" cy="535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Clr>
                <a:schemeClr val="dk1"/>
              </a:buClr>
              <a:buSzPct val="64705"/>
              <a:buFont typeface="Arial"/>
              <a:buNone/>
            </a:pPr>
            <a:r>
              <a:rPr b="1" lang="en-GB" sz="1700"/>
              <a:t>Domain Knowledge on Vibration Analysis</a:t>
            </a:r>
            <a:endParaRPr b="1" sz="1700"/>
          </a:p>
          <a:p>
            <a:pPr indent="0" lvl="0" marL="0" rtl="0" algn="l">
              <a:spcBef>
                <a:spcPts val="400"/>
              </a:spcBef>
              <a:spcAft>
                <a:spcPts val="0"/>
              </a:spcAft>
              <a:buNone/>
            </a:pPr>
            <a:r>
              <a:t/>
            </a:r>
            <a:endParaRPr/>
          </a:p>
        </p:txBody>
      </p:sp>
      <p:sp>
        <p:nvSpPr>
          <p:cNvPr id="124" name="Google Shape;124;p19"/>
          <p:cNvSpPr txBox="1"/>
          <p:nvPr>
            <p:ph idx="1" type="body"/>
          </p:nvPr>
        </p:nvSpPr>
        <p:spPr>
          <a:xfrm>
            <a:off x="729450" y="1437400"/>
            <a:ext cx="7688700" cy="831300"/>
          </a:xfrm>
          <a:prstGeom prst="rect">
            <a:avLst/>
          </a:prstGeom>
        </p:spPr>
        <p:txBody>
          <a:bodyPr anchorCtr="0" anchor="t" bIns="91425" lIns="91425" spcFirstLastPara="1" rIns="91425" wrap="square" tIns="91425">
            <a:normAutofit/>
          </a:bodyPr>
          <a:lstStyle/>
          <a:p>
            <a:pPr indent="0" lvl="0" marL="0" rtl="0" algn="ctr">
              <a:spcBef>
                <a:spcPts val="1100"/>
              </a:spcBef>
              <a:spcAft>
                <a:spcPts val="0"/>
              </a:spcAft>
              <a:buClr>
                <a:schemeClr val="dk1"/>
              </a:buClr>
              <a:buSzPts val="1100"/>
              <a:buFont typeface="Arial"/>
              <a:buNone/>
            </a:pPr>
            <a:r>
              <a:rPr b="1" lang="en-GB" sz="1000">
                <a:solidFill>
                  <a:schemeClr val="dk1"/>
                </a:solidFill>
              </a:rPr>
              <a:t>Section 2</a:t>
            </a:r>
            <a:endParaRPr b="1" sz="1000">
              <a:solidFill>
                <a:schemeClr val="dk1"/>
              </a:solidFill>
            </a:endParaRPr>
          </a:p>
          <a:p>
            <a:pPr indent="0" lvl="0" marL="0" rtl="0" algn="ctr">
              <a:spcBef>
                <a:spcPts val="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GB" sz="1700"/>
              <a:t>Vibration Analysis Overview</a:t>
            </a:r>
            <a:endParaRPr b="1" sz="1700"/>
          </a:p>
          <a:p>
            <a:pPr indent="0" lvl="0" marL="0" rtl="0" algn="l">
              <a:spcBef>
                <a:spcPts val="400"/>
              </a:spcBef>
              <a:spcAft>
                <a:spcPts val="0"/>
              </a:spcAft>
              <a:buNone/>
            </a:pPr>
            <a:r>
              <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GB" sz="1000">
                <a:solidFill>
                  <a:schemeClr val="dk1"/>
                </a:solidFill>
              </a:rPr>
              <a:t>Vibration Analysis</a:t>
            </a:r>
            <a:endParaRPr b="1" sz="10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Vibration analysis is a crucial aspect of engineering and scientific disciplines that deals with the study of oscillatory motion and its effects on mechanical systems, structures, and human beings. This comprehensive domain knowledge report aims to provide a detailed understanding of two fundamental concepts in vibration analysis: G-levels and Power Spectral Density (PSD).</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GB" sz="1700"/>
              <a:t>G-levels</a:t>
            </a:r>
            <a:endParaRPr b="1" sz="1700"/>
          </a:p>
          <a:p>
            <a:pPr indent="0" lvl="0" marL="0" rtl="0" algn="l">
              <a:spcBef>
                <a:spcPts val="400"/>
              </a:spcBef>
              <a:spcAft>
                <a:spcPts val="0"/>
              </a:spcAft>
              <a:buNone/>
            </a:pPr>
            <a:r>
              <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GB" sz="1000">
                <a:solidFill>
                  <a:schemeClr val="dk1"/>
                </a:solidFill>
              </a:rPr>
              <a:t>Definition</a:t>
            </a:r>
            <a:endParaRPr b="1" sz="10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G-levels, also known as gravitational levels, represent the magnitude of acceleration experienced by a vibrating system. They are typically measured in units of g, which is the standard acceleration due to gravity (9.81 m/s²).</a:t>
            </a:r>
            <a:endParaRPr b="1" sz="2300">
              <a:solidFill>
                <a:schemeClr val="dk1"/>
              </a:solidFill>
            </a:endParaRPr>
          </a:p>
          <a:p>
            <a:pPr indent="0" lvl="0" marL="0" rtl="0" algn="l">
              <a:spcBef>
                <a:spcPts val="1200"/>
              </a:spcBef>
              <a:spcAft>
                <a:spcPts val="0"/>
              </a:spcAft>
              <a:buClr>
                <a:schemeClr val="dk1"/>
              </a:buClr>
              <a:buSzPts val="1100"/>
              <a:buFont typeface="Arial"/>
              <a:buNone/>
            </a:pPr>
            <a:r>
              <a:rPr b="1" lang="en-GB" sz="1000">
                <a:solidFill>
                  <a:schemeClr val="dk1"/>
                </a:solidFill>
              </a:rPr>
              <a:t>Importance in Vibration Analysis</a:t>
            </a:r>
            <a:endParaRPr b="1" sz="10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G-levels play a critical role in vibration analysis as they help quantify the intensity of vibration and its potential impact on structures, equipment, and human occupants.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