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299" r:id="rId4"/>
    <p:sldId id="258" r:id="rId5"/>
    <p:sldId id="259" r:id="rId6"/>
    <p:sldId id="260" r:id="rId7"/>
    <p:sldId id="262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0" r:id="rId20"/>
    <p:sldId id="292" r:id="rId21"/>
    <p:sldId id="293" r:id="rId22"/>
    <p:sldId id="294" r:id="rId23"/>
    <p:sldId id="300" r:id="rId24"/>
    <p:sldId id="301" r:id="rId25"/>
    <p:sldId id="302" r:id="rId26"/>
    <p:sldId id="303" r:id="rId27"/>
    <p:sldId id="304" r:id="rId28"/>
    <p:sldId id="306" r:id="rId29"/>
    <p:sldId id="29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spesolution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678305" marR="5080" indent="-1666239">
              <a:lnSpc>
                <a:spcPct val="100200"/>
              </a:lnSpc>
              <a:spcBef>
                <a:spcPts val="90"/>
              </a:spcBef>
            </a:pPr>
            <a:r>
              <a:rPr lang="en-IN" sz="5000" b="1" spc="-19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IN" sz="5000" b="1" spc="25" dirty="0" smtClean="0">
                <a:solidFill>
                  <a:schemeClr val="bg1"/>
                </a:solidFill>
                <a:latin typeface="Arial"/>
                <a:cs typeface="Arial"/>
              </a:rPr>
              <a:t>HTML,</a:t>
            </a:r>
            <a:r>
              <a:rPr lang="en-IN" sz="5000" b="1" spc="-475" dirty="0" smtClean="0">
                <a:solidFill>
                  <a:schemeClr val="bg1"/>
                </a:solidFill>
                <a:latin typeface="Arial"/>
                <a:cs typeface="Arial"/>
              </a:rPr>
              <a:t>CSS </a:t>
            </a:r>
            <a:r>
              <a:rPr lang="en-IN" sz="5000" b="1" spc="-125" dirty="0">
                <a:solidFill>
                  <a:schemeClr val="bg1"/>
                </a:solidFill>
                <a:latin typeface="Arial"/>
                <a:cs typeface="Arial"/>
              </a:rPr>
              <a:t>&amp;  </a:t>
            </a:r>
            <a:r>
              <a:rPr lang="en-IN" sz="5000" b="1" spc="-400" dirty="0">
                <a:solidFill>
                  <a:schemeClr val="bg1"/>
                </a:solidFill>
                <a:latin typeface="Arial"/>
                <a:cs typeface="Arial"/>
              </a:rPr>
              <a:t>JAVA</a:t>
            </a:r>
            <a:r>
              <a:rPr lang="en-IN" sz="5000" b="1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IN" sz="5000" b="1" spc="-275" dirty="0" smtClean="0">
                <a:solidFill>
                  <a:schemeClr val="bg1"/>
                </a:solidFill>
                <a:latin typeface="Arial"/>
                <a:cs typeface="Arial"/>
              </a:rPr>
              <a:t>SCRIPT FOR WEB DEVLOPERS</a:t>
            </a:r>
            <a:r>
              <a:rPr lang="en-IN" sz="5000" dirty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IN" sz="5000" dirty="0">
                <a:solidFill>
                  <a:schemeClr val="bg1"/>
                </a:solidFill>
                <a:latin typeface="Arial"/>
                <a:cs typeface="Arial"/>
              </a:rPr>
            </a:br>
            <a:endParaRPr lang="en-IN" sz="5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                                                                                                By:- </a:t>
            </a:r>
            <a:r>
              <a:rPr lang="en-IN" dirty="0" err="1" smtClean="0">
                <a:solidFill>
                  <a:schemeClr val="bg1"/>
                </a:solidFill>
              </a:rPr>
              <a:t>lakshya</a:t>
            </a:r>
            <a:r>
              <a:rPr lang="en-IN" dirty="0" smtClean="0">
                <a:solidFill>
                  <a:schemeClr val="bg1"/>
                </a:solidFill>
              </a:rPr>
              <a:t> Chawla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5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70" dirty="0">
                <a:solidFill>
                  <a:schemeClr val="bg1"/>
                </a:solidFill>
              </a:rPr>
              <a:t>WHAT </a:t>
            </a:r>
            <a:r>
              <a:rPr lang="en-IN" dirty="0">
                <a:solidFill>
                  <a:schemeClr val="bg1"/>
                </a:solidFill>
              </a:rPr>
              <a:t>IS</a:t>
            </a:r>
            <a:r>
              <a:rPr lang="en-IN" spc="-85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55270" indent="-243204">
              <a:lnSpc>
                <a:spcPct val="100000"/>
              </a:lnSpc>
              <a:spcBef>
                <a:spcPts val="168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b="1" spc="-5" dirty="0" err="1">
                <a:latin typeface="Times New Roman"/>
                <a:cs typeface="Times New Roman"/>
              </a:rPr>
              <a:t>Css</a:t>
            </a:r>
            <a:r>
              <a:rPr lang="en-IN" b="1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stands for </a:t>
            </a:r>
            <a:r>
              <a:rPr lang="en-IN" b="1" dirty="0">
                <a:latin typeface="Times New Roman"/>
                <a:cs typeface="Times New Roman"/>
              </a:rPr>
              <a:t>c</a:t>
            </a:r>
            <a:r>
              <a:rPr lang="en-IN" dirty="0">
                <a:latin typeface="Times New Roman"/>
                <a:cs typeface="Times New Roman"/>
              </a:rPr>
              <a:t>ascading </a:t>
            </a:r>
            <a:r>
              <a:rPr lang="en-IN" b="1" dirty="0">
                <a:latin typeface="Times New Roman"/>
                <a:cs typeface="Times New Roman"/>
              </a:rPr>
              <a:t>s</a:t>
            </a:r>
            <a:r>
              <a:rPr lang="en-IN" dirty="0">
                <a:latin typeface="Times New Roman"/>
                <a:cs typeface="Times New Roman"/>
              </a:rPr>
              <a:t>tyle</a:t>
            </a:r>
            <a:r>
              <a:rPr lang="en-IN" spc="-45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s</a:t>
            </a:r>
            <a:r>
              <a:rPr lang="en-IN" dirty="0">
                <a:latin typeface="Times New Roman"/>
                <a:cs typeface="Times New Roman"/>
              </a:rPr>
              <a:t>heets</a:t>
            </a:r>
          </a:p>
          <a:p>
            <a:pPr marL="255270" indent="-243204">
              <a:lnSpc>
                <a:spcPct val="100000"/>
              </a:lnSpc>
              <a:spcBef>
                <a:spcPts val="158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dirty="0">
                <a:latin typeface="Times New Roman"/>
                <a:cs typeface="Times New Roman"/>
              </a:rPr>
              <a:t>Styles define </a:t>
            </a:r>
            <a:r>
              <a:rPr lang="en-IN" b="1" spc="-5" dirty="0">
                <a:latin typeface="Times New Roman"/>
                <a:cs typeface="Times New Roman"/>
              </a:rPr>
              <a:t>how </a:t>
            </a:r>
            <a:r>
              <a:rPr lang="en-IN" b="1" dirty="0">
                <a:latin typeface="Times New Roman"/>
                <a:cs typeface="Times New Roman"/>
              </a:rPr>
              <a:t>to </a:t>
            </a:r>
            <a:r>
              <a:rPr lang="en-IN" b="1" spc="-5" dirty="0">
                <a:latin typeface="Times New Roman"/>
                <a:cs typeface="Times New Roman"/>
              </a:rPr>
              <a:t>display </a:t>
            </a:r>
            <a:r>
              <a:rPr lang="en-IN" spc="-5" dirty="0">
                <a:latin typeface="Times New Roman"/>
                <a:cs typeface="Times New Roman"/>
              </a:rPr>
              <a:t>html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elements</a:t>
            </a:r>
            <a:endParaRPr lang="en-IN" dirty="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5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dirty="0">
                <a:latin typeface="Times New Roman"/>
                <a:cs typeface="Times New Roman"/>
              </a:rPr>
              <a:t>Styles were added to </a:t>
            </a:r>
            <a:r>
              <a:rPr lang="en-IN" spc="-5" dirty="0">
                <a:latin typeface="Times New Roman"/>
                <a:cs typeface="Times New Roman"/>
              </a:rPr>
              <a:t>html </a:t>
            </a:r>
            <a:r>
              <a:rPr lang="en-IN" dirty="0">
                <a:latin typeface="Times New Roman"/>
                <a:cs typeface="Times New Roman"/>
              </a:rPr>
              <a:t>4.0 </a:t>
            </a:r>
            <a:r>
              <a:rPr lang="en-IN" b="1" dirty="0">
                <a:latin typeface="Times New Roman"/>
                <a:cs typeface="Times New Roman"/>
              </a:rPr>
              <a:t>to solve a</a:t>
            </a:r>
            <a:r>
              <a:rPr lang="en-IN" b="1" spc="-60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problem</a:t>
            </a:r>
            <a:endParaRPr lang="en-IN" dirty="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5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b="1" spc="-5" dirty="0">
                <a:latin typeface="Times New Roman"/>
                <a:cs typeface="Times New Roman"/>
              </a:rPr>
              <a:t>External style </a:t>
            </a:r>
            <a:r>
              <a:rPr lang="en-IN" b="1" dirty="0">
                <a:latin typeface="Times New Roman"/>
                <a:cs typeface="Times New Roman"/>
              </a:rPr>
              <a:t>sheets </a:t>
            </a:r>
            <a:r>
              <a:rPr lang="en-IN" dirty="0">
                <a:latin typeface="Times New Roman"/>
                <a:cs typeface="Times New Roman"/>
              </a:rPr>
              <a:t>can save a lot of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work</a:t>
            </a:r>
          </a:p>
          <a:p>
            <a:pPr marL="255270" indent="-243204">
              <a:lnSpc>
                <a:spcPct val="100000"/>
              </a:lnSpc>
              <a:spcBef>
                <a:spcPts val="158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dirty="0">
                <a:latin typeface="Times New Roman"/>
                <a:cs typeface="Times New Roman"/>
              </a:rPr>
              <a:t>External style sheets are stored in </a:t>
            </a:r>
            <a:r>
              <a:rPr lang="en-IN" b="1" dirty="0" err="1">
                <a:latin typeface="Times New Roman"/>
                <a:cs typeface="Times New Roman"/>
              </a:rPr>
              <a:t>css</a:t>
            </a:r>
            <a:r>
              <a:rPr lang="en-IN" b="1" spc="-110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files</a:t>
            </a:r>
            <a:endParaRPr lang="en-IN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CSS </a:t>
            </a:r>
            <a:r>
              <a:rPr lang="en-IN" sz="28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SYNTAX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lang="en-IN" spc="-5" dirty="0">
                <a:latin typeface="Times New Roman"/>
                <a:cs typeface="Times New Roman"/>
              </a:rPr>
              <a:t>A CSS </a:t>
            </a:r>
            <a:r>
              <a:rPr lang="en-IN" dirty="0">
                <a:latin typeface="Times New Roman"/>
                <a:cs typeface="Times New Roman"/>
              </a:rPr>
              <a:t>rule </a:t>
            </a:r>
            <a:r>
              <a:rPr lang="en-IN" spc="-5" dirty="0">
                <a:latin typeface="Times New Roman"/>
                <a:cs typeface="Times New Roman"/>
              </a:rPr>
              <a:t>set </a:t>
            </a:r>
            <a:r>
              <a:rPr lang="en-IN" dirty="0">
                <a:latin typeface="Times New Roman"/>
                <a:cs typeface="Times New Roman"/>
              </a:rPr>
              <a:t>consists of a selector and a </a:t>
            </a:r>
            <a:r>
              <a:rPr lang="en-IN" spc="-5" dirty="0">
                <a:latin typeface="Times New Roman"/>
                <a:cs typeface="Times New Roman"/>
              </a:rPr>
              <a:t>declaration</a:t>
            </a:r>
            <a:r>
              <a:rPr lang="en-IN" spc="-229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block: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6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solidFill>
                  <a:schemeClr val="bg1"/>
                </a:solidFill>
              </a:rPr>
              <a:t>CSS</a:t>
            </a:r>
            <a:r>
              <a:rPr lang="en-IN" spc="-70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 marR="6985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"/>
              <a:tabLst>
                <a:tab pos="241300" algn="l"/>
                <a:tab pos="570230" algn="l"/>
                <a:tab pos="1052195" algn="l"/>
                <a:tab pos="2437130" algn="l"/>
                <a:tab pos="3353435" algn="l"/>
                <a:tab pos="4007485" algn="l"/>
                <a:tab pos="4647565" algn="l"/>
                <a:tab pos="4912995" algn="l"/>
                <a:tab pos="6272530" algn="l"/>
                <a:tab pos="6817995" algn="l"/>
              </a:tabLst>
            </a:pPr>
            <a:r>
              <a:rPr lang="en-IN" sz="2200" spc="-5" dirty="0">
                <a:latin typeface="Times New Roman"/>
                <a:cs typeface="Times New Roman"/>
              </a:rPr>
              <a:t>A	</a:t>
            </a:r>
            <a:r>
              <a:rPr lang="en-IN" sz="2200" spc="-10" dirty="0" err="1">
                <a:latin typeface="Times New Roman"/>
                <a:cs typeface="Times New Roman"/>
              </a:rPr>
              <a:t>cs</a:t>
            </a:r>
            <a:r>
              <a:rPr lang="en-IN" sz="2200" spc="-5" dirty="0" err="1">
                <a:latin typeface="Times New Roman"/>
                <a:cs typeface="Times New Roman"/>
              </a:rPr>
              <a:t>s</a:t>
            </a:r>
            <a:r>
              <a:rPr lang="en-IN" sz="2200" dirty="0">
                <a:latin typeface="Times New Roman"/>
                <a:cs typeface="Times New Roman"/>
              </a:rPr>
              <a:t>	</a:t>
            </a:r>
            <a:r>
              <a:rPr lang="en-IN" sz="2200" spc="-5" dirty="0">
                <a:latin typeface="Times New Roman"/>
                <a:cs typeface="Times New Roman"/>
              </a:rPr>
              <a:t>decla</a:t>
            </a:r>
            <a:r>
              <a:rPr lang="en-IN" sz="2200" dirty="0">
                <a:latin typeface="Times New Roman"/>
                <a:cs typeface="Times New Roman"/>
              </a:rPr>
              <a:t>r</a:t>
            </a:r>
            <a:r>
              <a:rPr lang="en-IN" sz="2200" spc="-5" dirty="0">
                <a:latin typeface="Times New Roman"/>
                <a:cs typeface="Times New Roman"/>
              </a:rPr>
              <a:t>ation</a:t>
            </a:r>
            <a:r>
              <a:rPr lang="en-IN" sz="2200" dirty="0">
                <a:latin typeface="Times New Roman"/>
                <a:cs typeface="Times New Roman"/>
              </a:rPr>
              <a:t>	</a:t>
            </a:r>
            <a:r>
              <a:rPr lang="en-IN" sz="2200" spc="-5" dirty="0">
                <a:latin typeface="Times New Roman"/>
                <a:cs typeface="Times New Roman"/>
              </a:rPr>
              <a:t>always</a:t>
            </a:r>
            <a:r>
              <a:rPr lang="en-IN" sz="2200" dirty="0">
                <a:latin typeface="Times New Roman"/>
                <a:cs typeface="Times New Roman"/>
              </a:rPr>
              <a:t>	</a:t>
            </a:r>
            <a:r>
              <a:rPr lang="en-IN" sz="2200" spc="-5" dirty="0">
                <a:latin typeface="Times New Roman"/>
                <a:cs typeface="Times New Roman"/>
              </a:rPr>
              <a:t>en</a:t>
            </a:r>
            <a:r>
              <a:rPr lang="en-IN" sz="2200" dirty="0">
                <a:latin typeface="Times New Roman"/>
                <a:cs typeface="Times New Roman"/>
              </a:rPr>
              <a:t>d</a:t>
            </a:r>
            <a:r>
              <a:rPr lang="en-IN" sz="2200" spc="-5" dirty="0">
                <a:latin typeface="Times New Roman"/>
                <a:cs typeface="Times New Roman"/>
              </a:rPr>
              <a:t>s</a:t>
            </a:r>
            <a:r>
              <a:rPr lang="en-IN" sz="2200" dirty="0">
                <a:latin typeface="Times New Roman"/>
                <a:cs typeface="Times New Roman"/>
              </a:rPr>
              <a:t>	</a:t>
            </a:r>
            <a:r>
              <a:rPr lang="en-IN" sz="2200" spc="-5" dirty="0">
                <a:latin typeface="Times New Roman"/>
                <a:cs typeface="Times New Roman"/>
              </a:rPr>
              <a:t>with</a:t>
            </a:r>
            <a:r>
              <a:rPr lang="en-IN" sz="2200" dirty="0">
                <a:latin typeface="Times New Roman"/>
                <a:cs typeface="Times New Roman"/>
              </a:rPr>
              <a:t>	</a:t>
            </a:r>
            <a:r>
              <a:rPr lang="en-IN" sz="2200" spc="-5" dirty="0">
                <a:latin typeface="Times New Roman"/>
                <a:cs typeface="Times New Roman"/>
              </a:rPr>
              <a:t>a</a:t>
            </a:r>
            <a:r>
              <a:rPr lang="en-IN" sz="2200" dirty="0">
                <a:latin typeface="Times New Roman"/>
                <a:cs typeface="Times New Roman"/>
              </a:rPr>
              <a:t>	</a:t>
            </a:r>
            <a:r>
              <a:rPr lang="en-IN" sz="2200" spc="-5" dirty="0">
                <a:latin typeface="Times New Roman"/>
                <a:cs typeface="Times New Roman"/>
              </a:rPr>
              <a:t>se</a:t>
            </a:r>
            <a:r>
              <a:rPr lang="en-IN" sz="2200" spc="-30" dirty="0">
                <a:latin typeface="Times New Roman"/>
                <a:cs typeface="Times New Roman"/>
              </a:rPr>
              <a:t>m</a:t>
            </a:r>
            <a:r>
              <a:rPr lang="en-IN" sz="2200" spc="-5" dirty="0">
                <a:latin typeface="Times New Roman"/>
                <a:cs typeface="Times New Roman"/>
              </a:rPr>
              <a:t>icol</a:t>
            </a:r>
            <a:r>
              <a:rPr lang="en-IN" sz="2200" dirty="0">
                <a:latin typeface="Times New Roman"/>
                <a:cs typeface="Times New Roman"/>
              </a:rPr>
              <a:t>o</a:t>
            </a:r>
            <a:r>
              <a:rPr lang="en-IN" sz="2200" spc="-5" dirty="0">
                <a:latin typeface="Times New Roman"/>
                <a:cs typeface="Times New Roman"/>
              </a:rPr>
              <a:t>n,</a:t>
            </a:r>
            <a:r>
              <a:rPr lang="en-IN" sz="2200" dirty="0">
                <a:latin typeface="Times New Roman"/>
                <a:cs typeface="Times New Roman"/>
              </a:rPr>
              <a:t>	</a:t>
            </a:r>
            <a:r>
              <a:rPr lang="en-IN" sz="2200" spc="-5" dirty="0">
                <a:latin typeface="Times New Roman"/>
                <a:cs typeface="Times New Roman"/>
              </a:rPr>
              <a:t>and</a:t>
            </a:r>
            <a:r>
              <a:rPr lang="en-IN" sz="2200" dirty="0">
                <a:latin typeface="Times New Roman"/>
                <a:cs typeface="Times New Roman"/>
              </a:rPr>
              <a:t>	</a:t>
            </a:r>
            <a:r>
              <a:rPr lang="en-IN" sz="2200" spc="-5" dirty="0">
                <a:latin typeface="Times New Roman"/>
                <a:cs typeface="Times New Roman"/>
              </a:rPr>
              <a:t>declarat</a:t>
            </a:r>
            <a:r>
              <a:rPr lang="en-IN" sz="2200" dirty="0">
                <a:latin typeface="Times New Roman"/>
                <a:cs typeface="Times New Roman"/>
              </a:rPr>
              <a:t>i</a:t>
            </a:r>
            <a:r>
              <a:rPr lang="en-IN" sz="2200" spc="-5" dirty="0">
                <a:latin typeface="Times New Roman"/>
                <a:cs typeface="Times New Roman"/>
              </a:rPr>
              <a:t>on  groups are surrounded </a:t>
            </a:r>
            <a:r>
              <a:rPr lang="en-IN" sz="2200" dirty="0">
                <a:latin typeface="Times New Roman"/>
                <a:cs typeface="Times New Roman"/>
              </a:rPr>
              <a:t>by </a:t>
            </a:r>
            <a:r>
              <a:rPr lang="en-IN" sz="2200" spc="-5" dirty="0">
                <a:latin typeface="Times New Roman"/>
                <a:cs typeface="Times New Roman"/>
              </a:rPr>
              <a:t>curly</a:t>
            </a:r>
            <a:r>
              <a:rPr lang="en-IN" sz="2200" spc="30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braces:</a:t>
            </a: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lang="en-IN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IN"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sz="2200" dirty="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lang="en-IN" sz="2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IN"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red;</a:t>
            </a:r>
            <a:endParaRPr lang="en-IN" sz="2200" dirty="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lang="en-IN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lang="en-IN"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center</a:t>
            </a:r>
            <a:r>
              <a:rPr lang="en-IN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lang="en-IN" sz="2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IN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IN" sz="37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CSS</a:t>
            </a:r>
            <a:r>
              <a:rPr lang="en-IN" sz="37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IN" sz="37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SELECTORS</a:t>
            </a:r>
            <a:endParaRPr lang="en-IN" sz="3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45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z="2200" spc="-10" dirty="0" err="1">
                <a:latin typeface="Times New Roman"/>
                <a:cs typeface="Times New Roman"/>
              </a:rPr>
              <a:t>Css</a:t>
            </a:r>
            <a:r>
              <a:rPr lang="en-IN" sz="2200" spc="-10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selectors are used </a:t>
            </a:r>
            <a:r>
              <a:rPr lang="en-IN" sz="2200" spc="-10" dirty="0">
                <a:latin typeface="Times New Roman"/>
                <a:cs typeface="Times New Roman"/>
              </a:rPr>
              <a:t>to </a:t>
            </a:r>
            <a:r>
              <a:rPr lang="en-IN" sz="2200" spc="-5" dirty="0">
                <a:latin typeface="Times New Roman"/>
                <a:cs typeface="Times New Roman"/>
              </a:rPr>
              <a:t>"find" (or select) html elements based </a:t>
            </a:r>
            <a:r>
              <a:rPr lang="en-IN" sz="2200" dirty="0">
                <a:latin typeface="Times New Roman"/>
                <a:cs typeface="Times New Roman"/>
              </a:rPr>
              <a:t>on  </a:t>
            </a:r>
            <a:r>
              <a:rPr lang="en-IN" sz="2200" spc="-5" dirty="0">
                <a:latin typeface="Times New Roman"/>
                <a:cs typeface="Times New Roman"/>
              </a:rPr>
              <a:t>their id, classes, </a:t>
            </a:r>
            <a:r>
              <a:rPr lang="en-IN" sz="2200" dirty="0">
                <a:latin typeface="Times New Roman"/>
                <a:cs typeface="Times New Roman"/>
              </a:rPr>
              <a:t>types, </a:t>
            </a:r>
            <a:r>
              <a:rPr lang="en-IN" sz="2200" spc="-5" dirty="0">
                <a:latin typeface="Times New Roman"/>
                <a:cs typeface="Times New Roman"/>
              </a:rPr>
              <a:t>attributes, values </a:t>
            </a:r>
            <a:r>
              <a:rPr lang="en-IN" sz="2200" dirty="0">
                <a:latin typeface="Times New Roman"/>
                <a:cs typeface="Times New Roman"/>
              </a:rPr>
              <a:t>of </a:t>
            </a:r>
            <a:r>
              <a:rPr lang="en-IN" sz="2200" spc="-5" dirty="0">
                <a:latin typeface="Times New Roman"/>
                <a:cs typeface="Times New Roman"/>
              </a:rPr>
              <a:t>attributes and </a:t>
            </a:r>
            <a:r>
              <a:rPr lang="en-IN" sz="2200" spc="-10" dirty="0">
                <a:latin typeface="Times New Roman"/>
                <a:cs typeface="Times New Roman"/>
              </a:rPr>
              <a:t>much</a:t>
            </a:r>
            <a:r>
              <a:rPr lang="en-IN" sz="2200" spc="114" dirty="0">
                <a:latin typeface="Times New Roman"/>
                <a:cs typeface="Times New Roman"/>
              </a:rPr>
              <a:t> </a:t>
            </a:r>
            <a:r>
              <a:rPr lang="en-IN" sz="2200" spc="-10" dirty="0">
                <a:latin typeface="Times New Roman"/>
                <a:cs typeface="Times New Roman"/>
              </a:rPr>
              <a:t>more.</a:t>
            </a:r>
            <a:endParaRPr lang="en-IN" sz="2200" dirty="0">
              <a:latin typeface="Times New Roman"/>
              <a:cs typeface="Times New Roman"/>
            </a:endParaRPr>
          </a:p>
          <a:p>
            <a:pPr marL="1750060" lvl="1" indent="-229235">
              <a:lnSpc>
                <a:spcPct val="100000"/>
              </a:lnSpc>
              <a:spcBef>
                <a:spcPts val="1005"/>
              </a:spcBef>
              <a:buSzPct val="95454"/>
              <a:buFont typeface="Wingdings"/>
              <a:buChar char=""/>
              <a:tabLst>
                <a:tab pos="1750695" algn="l"/>
              </a:tabLst>
            </a:pPr>
            <a:r>
              <a:rPr lang="en-IN" sz="2200" spc="-10" dirty="0">
                <a:latin typeface="Times New Roman"/>
                <a:cs typeface="Times New Roman"/>
              </a:rPr>
              <a:t>element</a:t>
            </a:r>
            <a:r>
              <a:rPr lang="en-IN" sz="2200" spc="20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selector</a:t>
            </a:r>
            <a:endParaRPr lang="en-IN" sz="2200" dirty="0">
              <a:latin typeface="Times New Roman"/>
              <a:cs typeface="Times New Roman"/>
            </a:endParaRPr>
          </a:p>
          <a:p>
            <a:pPr marL="1750060" lvl="1" indent="-229235">
              <a:buSzPct val="95454"/>
              <a:buFont typeface="Wingdings"/>
              <a:buChar char=""/>
              <a:tabLst>
                <a:tab pos="1750695" algn="l"/>
              </a:tabLst>
            </a:pPr>
            <a:r>
              <a:rPr lang="en-IN" sz="2200" spc="-5" dirty="0">
                <a:latin typeface="Times New Roman"/>
                <a:cs typeface="Times New Roman"/>
              </a:rPr>
              <a:t>id selector</a:t>
            </a:r>
            <a:endParaRPr lang="en-IN" sz="2200" dirty="0">
              <a:latin typeface="Times New Roman"/>
              <a:cs typeface="Times New Roman"/>
            </a:endParaRPr>
          </a:p>
          <a:p>
            <a:pPr marL="1750060" lvl="1" indent="-229235">
              <a:lnSpc>
                <a:spcPct val="100000"/>
              </a:lnSpc>
              <a:spcBef>
                <a:spcPts val="994"/>
              </a:spcBef>
              <a:buSzPct val="95454"/>
              <a:buFont typeface="Wingdings"/>
              <a:buChar char=""/>
              <a:tabLst>
                <a:tab pos="1750695" algn="l"/>
              </a:tabLst>
            </a:pPr>
            <a:r>
              <a:rPr lang="en-IN" sz="2200" spc="-5" dirty="0">
                <a:latin typeface="Times New Roman"/>
                <a:cs typeface="Times New Roman"/>
              </a:rPr>
              <a:t>class</a:t>
            </a:r>
            <a:r>
              <a:rPr lang="en-IN" sz="2200" spc="-10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selector</a:t>
            </a:r>
            <a:endParaRPr lang="en-IN" sz="2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23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ELEMENT</a:t>
            </a:r>
            <a:r>
              <a:rPr lang="en-IN" spc="-105" dirty="0">
                <a:solidFill>
                  <a:schemeClr val="bg1"/>
                </a:solidFill>
              </a:rPr>
              <a:t> </a:t>
            </a:r>
            <a:r>
              <a:rPr lang="en-IN" spc="-10" dirty="0">
                <a:solidFill>
                  <a:schemeClr val="bg1"/>
                </a:solidFill>
              </a:rPr>
              <a:t>SELECTOR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T</a:t>
            </a:r>
            <a:r>
              <a:rPr lang="en-IN" spc="-5" dirty="0">
                <a:latin typeface="Times New Roman"/>
                <a:cs typeface="Times New Roman"/>
              </a:rPr>
              <a:t>he </a:t>
            </a:r>
            <a:r>
              <a:rPr lang="en-IN" spc="-10" dirty="0">
                <a:latin typeface="Times New Roman"/>
                <a:cs typeface="Times New Roman"/>
              </a:rPr>
              <a:t>element </a:t>
            </a:r>
            <a:r>
              <a:rPr lang="en-IN" spc="-5" dirty="0">
                <a:latin typeface="Times New Roman"/>
                <a:cs typeface="Times New Roman"/>
              </a:rPr>
              <a:t>selector selects elements based </a:t>
            </a:r>
            <a:r>
              <a:rPr lang="en-IN" dirty="0">
                <a:latin typeface="Times New Roman"/>
                <a:cs typeface="Times New Roman"/>
              </a:rPr>
              <a:t>on </a:t>
            </a:r>
            <a:r>
              <a:rPr lang="en-IN" spc="-5" dirty="0">
                <a:latin typeface="Times New Roman"/>
                <a:cs typeface="Times New Roman"/>
              </a:rPr>
              <a:t>the </a:t>
            </a:r>
            <a:r>
              <a:rPr lang="en-IN" spc="-10" dirty="0">
                <a:latin typeface="Times New Roman"/>
                <a:cs typeface="Times New Roman"/>
              </a:rPr>
              <a:t>element</a:t>
            </a:r>
            <a:r>
              <a:rPr lang="en-IN" spc="155" dirty="0">
                <a:latin typeface="Times New Roman"/>
                <a:cs typeface="Times New Roman"/>
              </a:rPr>
              <a:t> </a:t>
            </a:r>
            <a:r>
              <a:rPr lang="en-IN" spc="10" dirty="0">
                <a:latin typeface="Times New Roman"/>
                <a:cs typeface="Times New Roman"/>
              </a:rPr>
              <a:t>name</a:t>
            </a:r>
            <a:r>
              <a:rPr lang="en-IN" spc="10" dirty="0">
                <a:latin typeface="Arial"/>
                <a:cs typeface="Arial"/>
              </a:rPr>
              <a:t>.</a:t>
            </a:r>
            <a:endParaRPr lang="en-IN" dirty="0">
              <a:latin typeface="Arial"/>
              <a:cs typeface="Arial"/>
            </a:endParaRPr>
          </a:p>
          <a:p>
            <a:pPr marL="1521460">
              <a:lnSpc>
                <a:spcPct val="100000"/>
              </a:lnSpc>
              <a:spcBef>
                <a:spcPts val="156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dirty="0">
              <a:latin typeface="Times New Roman"/>
              <a:cs typeface="Times New Roman"/>
            </a:endParaRPr>
          </a:p>
          <a:p>
            <a:pPr marL="2028825">
              <a:lnSpc>
                <a:spcPct val="100000"/>
              </a:lnSpc>
              <a:spcBef>
                <a:spcPts val="52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text-align: </a:t>
            </a:r>
            <a:r>
              <a:rPr lang="en-I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center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lang="en-IN" dirty="0">
              <a:latin typeface="Times New Roman"/>
              <a:cs typeface="Times New Roman"/>
            </a:endParaRPr>
          </a:p>
          <a:p>
            <a:pPr marL="2028825">
              <a:lnSpc>
                <a:spcPct val="100000"/>
              </a:lnSpc>
              <a:spcBef>
                <a:spcPts val="535"/>
              </a:spcBef>
            </a:pPr>
            <a:r>
              <a:rPr lang="en-I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red;</a:t>
            </a:r>
            <a:endParaRPr lang="en-IN" dirty="0">
              <a:latin typeface="Times New Roman"/>
              <a:cs typeface="Times New Roman"/>
            </a:endParaRPr>
          </a:p>
          <a:p>
            <a:pPr marL="1750060">
              <a:lnSpc>
                <a:spcPct val="100000"/>
              </a:lnSpc>
              <a:spcBef>
                <a:spcPts val="52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lang="en-IN"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THE ID</a:t>
            </a:r>
            <a:r>
              <a:rPr lang="en-IN"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IN"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SELECTOR</a:t>
            </a:r>
            <a:endParaRPr lang="en-IN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116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The id selector uses </a:t>
            </a:r>
            <a:r>
              <a:rPr lang="en-IN" spc="-10" dirty="0">
                <a:latin typeface="Times New Roman"/>
                <a:cs typeface="Times New Roman"/>
              </a:rPr>
              <a:t>the </a:t>
            </a:r>
            <a:r>
              <a:rPr lang="en-IN" spc="-5" dirty="0">
                <a:latin typeface="Times New Roman"/>
                <a:cs typeface="Times New Roman"/>
              </a:rPr>
              <a:t>id attribute </a:t>
            </a:r>
            <a:r>
              <a:rPr lang="en-IN" dirty="0">
                <a:latin typeface="Times New Roman"/>
                <a:cs typeface="Times New Roman"/>
              </a:rPr>
              <a:t>of </a:t>
            </a:r>
            <a:r>
              <a:rPr lang="en-IN" spc="-10" dirty="0">
                <a:latin typeface="Times New Roman"/>
                <a:cs typeface="Times New Roman"/>
              </a:rPr>
              <a:t>an html </a:t>
            </a:r>
            <a:r>
              <a:rPr lang="en-IN" spc="-5" dirty="0">
                <a:latin typeface="Times New Roman"/>
                <a:cs typeface="Times New Roman"/>
              </a:rPr>
              <a:t>tag to find the specific  element.</a:t>
            </a:r>
            <a:endParaRPr lang="en-IN" dirty="0">
              <a:latin typeface="Times New Roman"/>
              <a:cs typeface="Times New Roman"/>
            </a:endParaRPr>
          </a:p>
          <a:p>
            <a:pPr marL="12700" marR="5080">
              <a:lnSpc>
                <a:spcPct val="120100"/>
              </a:lnSpc>
              <a:spcBef>
                <a:spcPts val="1005"/>
              </a:spcBef>
              <a:buFont typeface="Wingdings"/>
              <a:buChar char=""/>
              <a:tabLst>
                <a:tab pos="241300" algn="l"/>
                <a:tab pos="715010" algn="l"/>
                <a:tab pos="1064260" algn="l"/>
                <a:tab pos="1940560" algn="l"/>
                <a:tab pos="2334895" algn="l"/>
                <a:tab pos="3227070" algn="l"/>
                <a:tab pos="4074160" algn="l"/>
                <a:tab pos="4330700" algn="l"/>
                <a:tab pos="5057775" algn="l"/>
                <a:tab pos="5435600" algn="l"/>
                <a:tab pos="5988685" algn="l"/>
                <a:tab pos="6863715" algn="l"/>
                <a:tab pos="7368540" algn="l"/>
                <a:tab pos="784098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An	id	shou</a:t>
            </a:r>
            <a:r>
              <a:rPr lang="en-IN" spc="-15" dirty="0">
                <a:latin typeface="Times New Roman"/>
                <a:cs typeface="Times New Roman"/>
              </a:rPr>
              <a:t>l</a:t>
            </a:r>
            <a:r>
              <a:rPr lang="en-IN" spc="-5" dirty="0">
                <a:latin typeface="Times New Roman"/>
                <a:cs typeface="Times New Roman"/>
              </a:rPr>
              <a:t>d</a:t>
            </a:r>
            <a:r>
              <a:rPr lang="en-IN" dirty="0">
                <a:latin typeface="Times New Roman"/>
                <a:cs typeface="Times New Roman"/>
              </a:rPr>
              <a:t>	b</a:t>
            </a:r>
            <a:r>
              <a:rPr lang="en-IN" spc="-5" dirty="0">
                <a:latin typeface="Times New Roman"/>
                <a:cs typeface="Times New Roman"/>
              </a:rPr>
              <a:t>e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5" dirty="0">
                <a:latin typeface="Times New Roman"/>
                <a:cs typeface="Times New Roman"/>
              </a:rPr>
              <a:t>u</a:t>
            </a:r>
            <a:r>
              <a:rPr lang="en-IN" dirty="0">
                <a:latin typeface="Times New Roman"/>
                <a:cs typeface="Times New Roman"/>
              </a:rPr>
              <a:t>n</a:t>
            </a:r>
            <a:r>
              <a:rPr lang="en-IN" spc="-5" dirty="0">
                <a:latin typeface="Times New Roman"/>
                <a:cs typeface="Times New Roman"/>
              </a:rPr>
              <a:t>ique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5" dirty="0">
                <a:latin typeface="Times New Roman"/>
                <a:cs typeface="Times New Roman"/>
              </a:rPr>
              <a:t>within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5" dirty="0">
                <a:latin typeface="Times New Roman"/>
                <a:cs typeface="Times New Roman"/>
              </a:rPr>
              <a:t>a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5" dirty="0">
                <a:latin typeface="Times New Roman"/>
                <a:cs typeface="Times New Roman"/>
              </a:rPr>
              <a:t>p</a:t>
            </a:r>
            <a:r>
              <a:rPr lang="en-IN" spc="-15" dirty="0">
                <a:latin typeface="Times New Roman"/>
                <a:cs typeface="Times New Roman"/>
              </a:rPr>
              <a:t>a</a:t>
            </a:r>
            <a:r>
              <a:rPr lang="en-IN" spc="-5" dirty="0">
                <a:latin typeface="Times New Roman"/>
                <a:cs typeface="Times New Roman"/>
              </a:rPr>
              <a:t>g</a:t>
            </a:r>
            <a:r>
              <a:rPr lang="en-IN" spc="-15" dirty="0">
                <a:latin typeface="Times New Roman"/>
                <a:cs typeface="Times New Roman"/>
              </a:rPr>
              <a:t>e</a:t>
            </a:r>
            <a:r>
              <a:rPr lang="en-IN" spc="-5" dirty="0">
                <a:latin typeface="Times New Roman"/>
                <a:cs typeface="Times New Roman"/>
              </a:rPr>
              <a:t>,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10" dirty="0">
                <a:latin typeface="Times New Roman"/>
                <a:cs typeface="Times New Roman"/>
              </a:rPr>
              <a:t>s</a:t>
            </a:r>
            <a:r>
              <a:rPr lang="en-IN" spc="-5" dirty="0">
                <a:latin typeface="Times New Roman"/>
                <a:cs typeface="Times New Roman"/>
              </a:rPr>
              <a:t>o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10" dirty="0">
                <a:latin typeface="Times New Roman"/>
                <a:cs typeface="Times New Roman"/>
              </a:rPr>
              <a:t>y</a:t>
            </a:r>
            <a:r>
              <a:rPr lang="en-IN" spc="-5" dirty="0">
                <a:latin typeface="Times New Roman"/>
                <a:cs typeface="Times New Roman"/>
              </a:rPr>
              <a:t>ou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20" dirty="0">
                <a:latin typeface="Times New Roman"/>
                <a:cs typeface="Times New Roman"/>
              </a:rPr>
              <a:t>s</a:t>
            </a:r>
            <a:r>
              <a:rPr lang="en-IN" spc="-5" dirty="0">
                <a:latin typeface="Times New Roman"/>
                <a:cs typeface="Times New Roman"/>
              </a:rPr>
              <a:t>hould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5" dirty="0">
                <a:latin typeface="Times New Roman"/>
                <a:cs typeface="Times New Roman"/>
              </a:rPr>
              <a:t>use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20" dirty="0">
                <a:latin typeface="Times New Roman"/>
                <a:cs typeface="Times New Roman"/>
              </a:rPr>
              <a:t>t</a:t>
            </a:r>
            <a:r>
              <a:rPr lang="en-IN" spc="-5" dirty="0">
                <a:latin typeface="Times New Roman"/>
                <a:cs typeface="Times New Roman"/>
              </a:rPr>
              <a:t>he</a:t>
            </a:r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IN" spc="-5" dirty="0">
                <a:latin typeface="Times New Roman"/>
                <a:cs typeface="Times New Roman"/>
              </a:rPr>
              <a:t>id  selector when </a:t>
            </a:r>
            <a:r>
              <a:rPr lang="en-IN" dirty="0">
                <a:latin typeface="Times New Roman"/>
                <a:cs typeface="Times New Roman"/>
              </a:rPr>
              <a:t>you </a:t>
            </a:r>
            <a:r>
              <a:rPr lang="en-IN" spc="-5" dirty="0">
                <a:latin typeface="Times New Roman"/>
                <a:cs typeface="Times New Roman"/>
              </a:rPr>
              <a:t>want to find a single, </a:t>
            </a:r>
            <a:r>
              <a:rPr lang="en-IN" dirty="0">
                <a:latin typeface="Times New Roman"/>
                <a:cs typeface="Times New Roman"/>
              </a:rPr>
              <a:t>unique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element.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43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54954" y="444137"/>
            <a:ext cx="8761413" cy="5295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2700" marR="4333240">
              <a:lnSpc>
                <a:spcPct val="143800"/>
              </a:lnSpc>
              <a:spcBef>
                <a:spcPts val="10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&lt;p</a:t>
            </a:r>
            <a:r>
              <a:rPr lang="en-IN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id=“para1”&gt;hi&lt;/p&gt;  #para1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dirty="0">
              <a:latin typeface="Times New Roman"/>
              <a:cs typeface="Times New Roman"/>
            </a:endParaRPr>
          </a:p>
          <a:p>
            <a:pPr marL="12700"/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lang="en-IN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center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IN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red;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pPr marL="12700"/>
            <a:r>
              <a:rPr lang="en-IN" sz="16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lang="en-IN" sz="16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CLASS </a:t>
            </a:r>
            <a:r>
              <a:rPr lang="en-IN" sz="16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SELECTOR</a:t>
            </a:r>
            <a:endParaRPr lang="en-IN"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8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The class selector </a:t>
            </a:r>
            <a:r>
              <a:rPr lang="en-IN" sz="2000" dirty="0">
                <a:latin typeface="Times New Roman"/>
                <a:cs typeface="Times New Roman"/>
              </a:rPr>
              <a:t>finds </a:t>
            </a:r>
            <a:r>
              <a:rPr lang="en-IN" sz="2000" spc="-5" dirty="0">
                <a:latin typeface="Times New Roman"/>
                <a:cs typeface="Times New Roman"/>
              </a:rPr>
              <a:t>elements with </a:t>
            </a:r>
            <a:r>
              <a:rPr lang="en-IN" sz="2000" dirty="0">
                <a:latin typeface="Times New Roman"/>
                <a:cs typeface="Times New Roman"/>
              </a:rPr>
              <a:t>the </a:t>
            </a:r>
            <a:r>
              <a:rPr lang="en-IN" sz="2000" spc="-5" dirty="0">
                <a:latin typeface="Times New Roman"/>
                <a:cs typeface="Times New Roman"/>
              </a:rPr>
              <a:t>specific</a:t>
            </a:r>
            <a:r>
              <a:rPr lang="en-IN" sz="2000" spc="4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class.</a:t>
            </a:r>
            <a:endParaRPr lang="en-IN"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The class selector uses </a:t>
            </a:r>
            <a:r>
              <a:rPr lang="en-IN" sz="2000" dirty="0">
                <a:latin typeface="Times New Roman"/>
                <a:cs typeface="Times New Roman"/>
              </a:rPr>
              <a:t>the </a:t>
            </a:r>
            <a:r>
              <a:rPr lang="en-IN" sz="2000" spc="-5" dirty="0">
                <a:latin typeface="Times New Roman"/>
                <a:cs typeface="Times New Roman"/>
              </a:rPr>
              <a:t>html class</a:t>
            </a:r>
            <a:r>
              <a:rPr lang="en-IN" sz="2000" spc="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attribute.</a:t>
            </a:r>
            <a:endParaRPr lang="en-IN"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Html </a:t>
            </a:r>
            <a:r>
              <a:rPr lang="en-IN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elements with</a:t>
            </a:r>
            <a:r>
              <a:rPr lang="en-IN" sz="2000" spc="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class="</a:t>
            </a:r>
            <a:r>
              <a:rPr lang="en-IN" sz="20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center</a:t>
            </a:r>
            <a:r>
              <a:rPr lang="en-IN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"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lang="en-I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center</a:t>
            </a: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text-align :</a:t>
            </a:r>
            <a:r>
              <a:rPr lang="en-IN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center</a:t>
            </a: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lang="en-IN" sz="2000" dirty="0">
              <a:latin typeface="Times New Roman"/>
              <a:cs typeface="Times New Roman"/>
            </a:endParaRPr>
          </a:p>
          <a:p>
            <a:pPr marL="12700"/>
            <a:r>
              <a:rPr lang="en-I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: red;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69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THREE </a:t>
            </a:r>
            <a:r>
              <a:rPr lang="en-IN" spc="-160" dirty="0">
                <a:solidFill>
                  <a:schemeClr val="bg1"/>
                </a:solidFill>
              </a:rPr>
              <a:t>WAYS </a:t>
            </a:r>
            <a:r>
              <a:rPr lang="en-IN" spc="-30" dirty="0">
                <a:solidFill>
                  <a:schemeClr val="bg1"/>
                </a:solidFill>
              </a:rPr>
              <a:t>TO </a:t>
            </a:r>
            <a:r>
              <a:rPr lang="en-IN" spc="-20" dirty="0">
                <a:solidFill>
                  <a:schemeClr val="bg1"/>
                </a:solidFill>
              </a:rPr>
              <a:t>INSERT</a:t>
            </a:r>
            <a:r>
              <a:rPr lang="en-IN" spc="-70" dirty="0">
                <a:solidFill>
                  <a:schemeClr val="bg1"/>
                </a:solidFill>
              </a:rPr>
              <a:t> </a:t>
            </a:r>
            <a:r>
              <a:rPr lang="en-IN" spc="-5" dirty="0">
                <a:solidFill>
                  <a:schemeClr val="bg1"/>
                </a:solidFill>
              </a:rPr>
              <a:t>CSS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41300" indent="-2286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There are three ways of </a:t>
            </a:r>
            <a:r>
              <a:rPr lang="en-IN" sz="2000" spc="-5" dirty="0">
                <a:latin typeface="Times New Roman"/>
                <a:cs typeface="Times New Roman"/>
              </a:rPr>
              <a:t>inserting </a:t>
            </a:r>
            <a:r>
              <a:rPr lang="en-IN" sz="2000" dirty="0">
                <a:latin typeface="Times New Roman"/>
                <a:cs typeface="Times New Roman"/>
              </a:rPr>
              <a:t>a </a:t>
            </a:r>
            <a:r>
              <a:rPr lang="en-IN" sz="2000" spc="-5" dirty="0">
                <a:latin typeface="Times New Roman"/>
                <a:cs typeface="Times New Roman"/>
              </a:rPr>
              <a:t>style</a:t>
            </a:r>
            <a:r>
              <a:rPr lang="en-IN" sz="2000" spc="-114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sheet:</a:t>
            </a:r>
          </a:p>
          <a:p>
            <a:pPr marL="1750060" lvl="1" indent="-229235">
              <a:lnSpc>
                <a:spcPct val="100000"/>
              </a:lnSpc>
              <a:spcBef>
                <a:spcPts val="1485"/>
              </a:spcBef>
              <a:buFont typeface="Wingdings"/>
              <a:buChar char=""/>
              <a:tabLst>
                <a:tab pos="175069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External </a:t>
            </a:r>
            <a:r>
              <a:rPr lang="en-IN" sz="2000" spc="-5" dirty="0">
                <a:latin typeface="Times New Roman"/>
                <a:cs typeface="Times New Roman"/>
              </a:rPr>
              <a:t>style</a:t>
            </a:r>
            <a:r>
              <a:rPr lang="en-IN" sz="2000" spc="-5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sheet</a:t>
            </a:r>
          </a:p>
          <a:p>
            <a:pPr marL="1750060" lvl="1" indent="-229235">
              <a:lnSpc>
                <a:spcPct val="100000"/>
              </a:lnSpc>
              <a:spcBef>
                <a:spcPts val="1480"/>
              </a:spcBef>
              <a:buFont typeface="Wingdings"/>
              <a:buChar char=""/>
              <a:tabLst>
                <a:tab pos="175069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Internal </a:t>
            </a:r>
            <a:r>
              <a:rPr lang="en-IN" sz="2000" spc="-5" dirty="0">
                <a:latin typeface="Times New Roman"/>
                <a:cs typeface="Times New Roman"/>
              </a:rPr>
              <a:t>style</a:t>
            </a:r>
            <a:r>
              <a:rPr lang="en-IN" sz="2000" spc="-5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sheet</a:t>
            </a:r>
          </a:p>
          <a:p>
            <a:pPr marL="1750060" lvl="1" indent="-229235">
              <a:lnSpc>
                <a:spcPct val="100000"/>
              </a:lnSpc>
              <a:spcBef>
                <a:spcPts val="1475"/>
              </a:spcBef>
              <a:buFont typeface="Wingdings"/>
              <a:buChar char=""/>
              <a:tabLst>
                <a:tab pos="175069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Inline</a:t>
            </a:r>
            <a:r>
              <a:rPr lang="en-IN" sz="2000" spc="-4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style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lang="en-IN"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EXTERNAL STYLE</a:t>
            </a:r>
            <a:r>
              <a:rPr lang="en-IN" sz="3200" b="1" spc="-1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IN"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SHEET</a:t>
            </a:r>
            <a:endParaRPr lang="en-IN"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000"/>
              </a:lnSpc>
              <a:spcBef>
                <a:spcPts val="119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An </a:t>
            </a:r>
            <a:r>
              <a:rPr lang="en-IN" sz="2000" spc="-5" dirty="0">
                <a:latin typeface="Times New Roman"/>
                <a:cs typeface="Times New Roman"/>
              </a:rPr>
              <a:t>external style sheet is ideal when the style is applied </a:t>
            </a:r>
            <a:r>
              <a:rPr lang="en-IN" sz="2000" spc="-10" dirty="0">
                <a:latin typeface="Times New Roman"/>
                <a:cs typeface="Times New Roman"/>
              </a:rPr>
              <a:t>to </a:t>
            </a:r>
            <a:r>
              <a:rPr lang="en-IN" sz="2000" spc="-5" dirty="0">
                <a:latin typeface="Times New Roman"/>
                <a:cs typeface="Times New Roman"/>
              </a:rPr>
              <a:t>many </a:t>
            </a:r>
            <a:r>
              <a:rPr lang="en-IN" sz="2000" dirty="0">
                <a:latin typeface="Times New Roman"/>
                <a:cs typeface="Times New Roman"/>
              </a:rPr>
              <a:t>pages. </a:t>
            </a:r>
            <a:r>
              <a:rPr lang="en-IN" sz="2000" spc="-5" dirty="0">
                <a:latin typeface="Times New Roman"/>
                <a:cs typeface="Times New Roman"/>
              </a:rPr>
              <a:t>with  an external </a:t>
            </a:r>
            <a:r>
              <a:rPr lang="en-IN" sz="2000" spc="-10" dirty="0">
                <a:latin typeface="Times New Roman"/>
                <a:cs typeface="Times New Roman"/>
              </a:rPr>
              <a:t>style </a:t>
            </a:r>
            <a:r>
              <a:rPr lang="en-IN" sz="2000" spc="-5" dirty="0">
                <a:latin typeface="Times New Roman"/>
                <a:cs typeface="Times New Roman"/>
              </a:rPr>
              <a:t>sheet, you can change the look of </a:t>
            </a:r>
            <a:r>
              <a:rPr lang="en-IN" sz="2000" spc="-10" dirty="0">
                <a:latin typeface="Times New Roman"/>
                <a:cs typeface="Times New Roman"/>
              </a:rPr>
              <a:t>an </a:t>
            </a:r>
            <a:r>
              <a:rPr lang="en-IN" sz="2000" spc="-5" dirty="0">
                <a:latin typeface="Times New Roman"/>
                <a:cs typeface="Times New Roman"/>
              </a:rPr>
              <a:t>entire </a:t>
            </a:r>
            <a:r>
              <a:rPr lang="en-IN" sz="2000" dirty="0">
                <a:latin typeface="Times New Roman"/>
                <a:cs typeface="Times New Roman"/>
              </a:rPr>
              <a:t>web </a:t>
            </a:r>
            <a:r>
              <a:rPr lang="en-IN" sz="2000" spc="-5" dirty="0">
                <a:latin typeface="Times New Roman"/>
                <a:cs typeface="Times New Roman"/>
              </a:rPr>
              <a:t>site </a:t>
            </a:r>
            <a:r>
              <a:rPr lang="en-IN" sz="2000" spc="5" dirty="0">
                <a:latin typeface="Times New Roman"/>
                <a:cs typeface="Times New Roman"/>
              </a:rPr>
              <a:t>by  </a:t>
            </a:r>
            <a:r>
              <a:rPr lang="en-IN" sz="2000" dirty="0">
                <a:latin typeface="Times New Roman"/>
                <a:cs typeface="Times New Roman"/>
              </a:rPr>
              <a:t>changing just </a:t>
            </a:r>
            <a:r>
              <a:rPr lang="en-IN" sz="2000" spc="5" dirty="0">
                <a:latin typeface="Times New Roman"/>
                <a:cs typeface="Times New Roman"/>
              </a:rPr>
              <a:t>one</a:t>
            </a:r>
            <a:r>
              <a:rPr lang="en-IN" sz="2000" spc="-8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file.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&lt;head&gt;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&lt;link </a:t>
            </a:r>
            <a:r>
              <a:rPr lang="en-I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rel</a:t>
            </a: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="stylesheet" type="text/</a:t>
            </a:r>
            <a:r>
              <a:rPr lang="en-I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css</a:t>
            </a: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IN"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href</a:t>
            </a: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="mystyle.css"&gt;</a:t>
            </a: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&lt;/head&gt;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3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heavy" dirty="0">
                <a:solidFill>
                  <a:schemeClr val="bg1"/>
                </a:solidFill>
                <a:uFill>
                  <a:solidFill>
                    <a:srgbClr val="006FC0"/>
                  </a:solidFill>
                </a:uFill>
              </a:rPr>
              <a:t>INTERNAL STYLE</a:t>
            </a:r>
            <a:r>
              <a:rPr lang="en-IN" u="heavy" spc="-245" dirty="0">
                <a:solidFill>
                  <a:schemeClr val="bg1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lang="en-IN" u="heavy" dirty="0">
                <a:solidFill>
                  <a:schemeClr val="bg1"/>
                </a:solidFill>
                <a:uFill>
                  <a:solidFill>
                    <a:srgbClr val="006FC0"/>
                  </a:solidFill>
                </a:uFill>
              </a:rPr>
              <a:t>SHEET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An internal </a:t>
            </a:r>
            <a:r>
              <a:rPr lang="en-IN" dirty="0">
                <a:latin typeface="Times New Roman"/>
                <a:cs typeface="Times New Roman"/>
              </a:rPr>
              <a:t>style </a:t>
            </a:r>
            <a:r>
              <a:rPr lang="en-IN" spc="-5" dirty="0">
                <a:latin typeface="Times New Roman"/>
                <a:cs typeface="Times New Roman"/>
              </a:rPr>
              <a:t>sheet should </a:t>
            </a:r>
            <a:r>
              <a:rPr lang="en-IN" dirty="0">
                <a:latin typeface="Times New Roman"/>
                <a:cs typeface="Times New Roman"/>
              </a:rPr>
              <a:t>be </a:t>
            </a:r>
            <a:r>
              <a:rPr lang="en-IN" spc="-5" dirty="0">
                <a:latin typeface="Times New Roman"/>
                <a:cs typeface="Times New Roman"/>
              </a:rPr>
              <a:t>used when a single document has a  unique style. </a:t>
            </a:r>
            <a:r>
              <a:rPr lang="en-IN" dirty="0">
                <a:latin typeface="Times New Roman"/>
                <a:cs typeface="Times New Roman"/>
              </a:rPr>
              <a:t>you </a:t>
            </a:r>
            <a:r>
              <a:rPr lang="en-IN" spc="-5" dirty="0">
                <a:latin typeface="Times New Roman"/>
                <a:cs typeface="Times New Roman"/>
              </a:rPr>
              <a:t>define internal </a:t>
            </a:r>
            <a:r>
              <a:rPr lang="en-IN" dirty="0">
                <a:latin typeface="Times New Roman"/>
                <a:cs typeface="Times New Roman"/>
              </a:rPr>
              <a:t>styles </a:t>
            </a:r>
            <a:r>
              <a:rPr lang="en-IN" spc="-10" dirty="0">
                <a:latin typeface="Times New Roman"/>
                <a:cs typeface="Times New Roman"/>
              </a:rPr>
              <a:t>in </a:t>
            </a:r>
            <a:r>
              <a:rPr lang="en-IN" spc="-5" dirty="0">
                <a:latin typeface="Times New Roman"/>
                <a:cs typeface="Times New Roman"/>
              </a:rPr>
              <a:t>the head section </a:t>
            </a:r>
            <a:r>
              <a:rPr lang="en-IN" dirty="0">
                <a:latin typeface="Times New Roman"/>
                <a:cs typeface="Times New Roman"/>
              </a:rPr>
              <a:t>of </a:t>
            </a:r>
            <a:r>
              <a:rPr lang="en-IN" spc="-10" dirty="0">
                <a:latin typeface="Times New Roman"/>
                <a:cs typeface="Times New Roman"/>
              </a:rPr>
              <a:t>an html  </a:t>
            </a:r>
            <a:r>
              <a:rPr lang="en-IN" spc="-5" dirty="0">
                <a:latin typeface="Times New Roman"/>
                <a:cs typeface="Times New Roman"/>
              </a:rPr>
              <a:t>page, inside the &lt;style&gt; tag, like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this: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&lt;head&gt;</a:t>
            </a:r>
            <a:endParaRPr lang="en-IN" dirty="0">
              <a:latin typeface="Times New Roman"/>
              <a:cs typeface="Times New Roman"/>
            </a:endParaRPr>
          </a:p>
          <a:p>
            <a:pPr marL="241300" marR="6979920">
              <a:lnSpc>
                <a:spcPct val="110000"/>
              </a:lnSpc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&lt;st</a:t>
            </a:r>
            <a:r>
              <a:rPr lang="en-IN" spc="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le&gt;  body</a:t>
            </a:r>
            <a:r>
              <a:rPr lang="en-IN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dirty="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265"/>
              </a:spcBef>
            </a:pP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background-</a:t>
            </a:r>
            <a:r>
              <a:rPr lang="en-IN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IN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linen;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h1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dirty="0">
              <a:latin typeface="Times New Roman"/>
              <a:cs typeface="Times New Roman"/>
            </a:endParaRPr>
          </a:p>
          <a:p>
            <a:pPr marL="520065" marR="5504180">
              <a:lnSpc>
                <a:spcPct val="110000"/>
              </a:lnSpc>
            </a:pPr>
            <a:r>
              <a:rPr lang="en-I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: maroon;  </a:t>
            </a: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margin-left:</a:t>
            </a:r>
            <a:r>
              <a:rPr lang="en-IN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40px;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7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&lt;/style&gt;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&lt;/head&gt;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69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INLINE</a:t>
            </a:r>
            <a:r>
              <a:rPr lang="en-IN" spc="-60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An inline style loses </a:t>
            </a:r>
            <a:r>
              <a:rPr lang="en-IN" spc="-10" dirty="0">
                <a:latin typeface="Times New Roman"/>
                <a:cs typeface="Times New Roman"/>
              </a:rPr>
              <a:t>many </a:t>
            </a:r>
            <a:r>
              <a:rPr lang="en-IN" dirty="0">
                <a:latin typeface="Times New Roman"/>
                <a:cs typeface="Times New Roman"/>
              </a:rPr>
              <a:t>of </a:t>
            </a:r>
            <a:r>
              <a:rPr lang="en-IN" spc="-10" dirty="0">
                <a:latin typeface="Times New Roman"/>
                <a:cs typeface="Times New Roman"/>
              </a:rPr>
              <a:t>the </a:t>
            </a:r>
            <a:r>
              <a:rPr lang="en-IN" spc="-5" dirty="0">
                <a:latin typeface="Times New Roman"/>
                <a:cs typeface="Times New Roman"/>
              </a:rPr>
              <a:t>advantages </a:t>
            </a:r>
            <a:r>
              <a:rPr lang="en-IN" dirty="0">
                <a:latin typeface="Times New Roman"/>
                <a:cs typeface="Times New Roman"/>
              </a:rPr>
              <a:t>of </a:t>
            </a:r>
            <a:r>
              <a:rPr lang="en-IN" spc="-5" dirty="0">
                <a:latin typeface="Times New Roman"/>
                <a:cs typeface="Times New Roman"/>
              </a:rPr>
              <a:t>a style sheet (by  </a:t>
            </a:r>
            <a:r>
              <a:rPr lang="en-IN" spc="-10" dirty="0">
                <a:latin typeface="Times New Roman"/>
                <a:cs typeface="Times New Roman"/>
              </a:rPr>
              <a:t>mixing </a:t>
            </a:r>
            <a:r>
              <a:rPr lang="en-IN" spc="-5" dirty="0">
                <a:latin typeface="Times New Roman"/>
                <a:cs typeface="Times New Roman"/>
              </a:rPr>
              <a:t>content with presentation). use this method</a:t>
            </a:r>
            <a:r>
              <a:rPr lang="en-IN" spc="10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sparingly!</a:t>
            </a:r>
          </a:p>
          <a:p>
            <a:pPr marL="12700" marR="5080">
              <a:lnSpc>
                <a:spcPct val="120000"/>
              </a:lnSpc>
              <a:spcBef>
                <a:spcPts val="994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pc="-80" dirty="0">
                <a:latin typeface="Times New Roman"/>
                <a:cs typeface="Times New Roman"/>
              </a:rPr>
              <a:t>To </a:t>
            </a:r>
            <a:r>
              <a:rPr lang="en-IN" spc="-5" dirty="0">
                <a:latin typeface="Times New Roman"/>
                <a:cs typeface="Times New Roman"/>
              </a:rPr>
              <a:t>use inline styles, add </a:t>
            </a:r>
            <a:r>
              <a:rPr lang="en-IN" spc="-10" dirty="0">
                <a:latin typeface="Times New Roman"/>
                <a:cs typeface="Times New Roman"/>
              </a:rPr>
              <a:t>the </a:t>
            </a:r>
            <a:r>
              <a:rPr lang="en-IN" spc="-5" dirty="0">
                <a:latin typeface="Times New Roman"/>
                <a:cs typeface="Times New Roman"/>
              </a:rPr>
              <a:t>style attribute to the relevant tag. </a:t>
            </a:r>
            <a:r>
              <a:rPr lang="en-IN" spc="-10" dirty="0">
                <a:latin typeface="Times New Roman"/>
                <a:cs typeface="Times New Roman"/>
              </a:rPr>
              <a:t>the  </a:t>
            </a:r>
            <a:r>
              <a:rPr lang="en-IN" dirty="0">
                <a:latin typeface="Times New Roman"/>
                <a:cs typeface="Times New Roman"/>
              </a:rPr>
              <a:t>style </a:t>
            </a:r>
            <a:r>
              <a:rPr lang="en-IN" spc="-5" dirty="0">
                <a:latin typeface="Times New Roman"/>
                <a:cs typeface="Times New Roman"/>
              </a:rPr>
              <a:t>attribute </a:t>
            </a:r>
            <a:r>
              <a:rPr lang="en-IN" spc="-10" dirty="0">
                <a:latin typeface="Times New Roman"/>
                <a:cs typeface="Times New Roman"/>
              </a:rPr>
              <a:t>can </a:t>
            </a:r>
            <a:r>
              <a:rPr lang="en-IN" spc="-5" dirty="0">
                <a:latin typeface="Times New Roman"/>
                <a:cs typeface="Times New Roman"/>
              </a:rPr>
              <a:t>contain any </a:t>
            </a:r>
            <a:r>
              <a:rPr lang="en-IN" spc="-10" dirty="0" err="1">
                <a:latin typeface="Times New Roman"/>
                <a:cs typeface="Times New Roman"/>
              </a:rPr>
              <a:t>css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property.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lang="en-IN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&lt;h1 style="color:blue;margin-left:30px;"&gt;this is</a:t>
            </a:r>
            <a:r>
              <a:rPr lang="en-IN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Times New Roman"/>
                <a:cs typeface="Times New Roman"/>
              </a:rPr>
              <a:t>aheading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.&lt;/h1&gt;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56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STYLING</a:t>
            </a:r>
            <a:r>
              <a:rPr lang="en-IN" spc="-85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z="2200" dirty="0">
                <a:latin typeface="Times New Roman"/>
                <a:cs typeface="Times New Roman"/>
              </a:rPr>
              <a:t>Links </a:t>
            </a:r>
            <a:r>
              <a:rPr lang="en-IN" sz="2200" spc="-5" dirty="0">
                <a:latin typeface="Times New Roman"/>
                <a:cs typeface="Times New Roman"/>
              </a:rPr>
              <a:t>can </a:t>
            </a:r>
            <a:r>
              <a:rPr lang="en-IN" sz="2200" dirty="0">
                <a:latin typeface="Times New Roman"/>
                <a:cs typeface="Times New Roman"/>
              </a:rPr>
              <a:t>be styled </a:t>
            </a:r>
            <a:r>
              <a:rPr lang="en-IN" sz="2200" spc="-5" dirty="0">
                <a:latin typeface="Times New Roman"/>
                <a:cs typeface="Times New Roman"/>
              </a:rPr>
              <a:t>with any </a:t>
            </a:r>
            <a:r>
              <a:rPr lang="en-IN" sz="2200" spc="-10" dirty="0" err="1">
                <a:latin typeface="Times New Roman"/>
                <a:cs typeface="Times New Roman"/>
              </a:rPr>
              <a:t>css</a:t>
            </a:r>
            <a:r>
              <a:rPr lang="en-IN" sz="2200" spc="-10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property (e.g. </a:t>
            </a:r>
            <a:r>
              <a:rPr lang="en-IN" sz="2200" spc="-15" dirty="0" err="1">
                <a:latin typeface="Times New Roman"/>
                <a:cs typeface="Times New Roman"/>
              </a:rPr>
              <a:t>color</a:t>
            </a:r>
            <a:r>
              <a:rPr lang="en-IN" sz="2200" spc="-15" dirty="0">
                <a:latin typeface="Times New Roman"/>
                <a:cs typeface="Times New Roman"/>
              </a:rPr>
              <a:t>, font-family,  </a:t>
            </a:r>
            <a:r>
              <a:rPr lang="en-IN" sz="2200" spc="-5" dirty="0">
                <a:latin typeface="Times New Roman"/>
                <a:cs typeface="Times New Roman"/>
              </a:rPr>
              <a:t>background,</a:t>
            </a:r>
            <a:r>
              <a:rPr lang="en-IN" sz="2200" spc="-25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etc.).</a:t>
            </a:r>
            <a:endParaRPr lang="en-IN"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lang="en-IN" sz="2200" spc="-5" dirty="0">
                <a:latin typeface="Times New Roman"/>
                <a:cs typeface="Times New Roman"/>
              </a:rPr>
              <a:t>The </a:t>
            </a:r>
            <a:r>
              <a:rPr lang="en-IN" sz="2200" dirty="0">
                <a:latin typeface="Times New Roman"/>
                <a:cs typeface="Times New Roman"/>
              </a:rPr>
              <a:t>four links </a:t>
            </a:r>
            <a:r>
              <a:rPr lang="en-IN" sz="2200" spc="-5" dirty="0">
                <a:latin typeface="Times New Roman"/>
                <a:cs typeface="Times New Roman"/>
              </a:rPr>
              <a:t>states</a:t>
            </a:r>
            <a:r>
              <a:rPr lang="en-IN" sz="2200" spc="-20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are:</a:t>
            </a:r>
            <a:endParaRPr lang="en-IN"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lang="en-IN" sz="2300" dirty="0">
              <a:latin typeface="Times New Roman"/>
              <a:cs typeface="Times New Roman"/>
            </a:endParaRPr>
          </a:p>
          <a:p>
            <a:pPr marL="1750060" lvl="1" indent="-2292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1750695" algn="l"/>
              </a:tabLst>
            </a:pP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A:LINK </a:t>
            </a:r>
            <a:r>
              <a:rPr lang="en-IN" sz="2000" dirty="0">
                <a:latin typeface="Times New Roman"/>
                <a:cs typeface="Times New Roman"/>
              </a:rPr>
              <a:t>- A </a:t>
            </a:r>
            <a:r>
              <a:rPr lang="en-IN" sz="2200" spc="-5" dirty="0">
                <a:latin typeface="Times New Roman"/>
                <a:cs typeface="Times New Roman"/>
              </a:rPr>
              <a:t>normal, unvisited</a:t>
            </a:r>
            <a:r>
              <a:rPr lang="en-IN" sz="2200" spc="-235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link</a:t>
            </a:r>
            <a:endParaRPr lang="en-IN" sz="2200" dirty="0">
              <a:latin typeface="Times New Roman"/>
              <a:cs typeface="Times New Roman"/>
            </a:endParaRPr>
          </a:p>
          <a:p>
            <a:pPr marL="1750060" lvl="1" indent="-229235">
              <a:lnSpc>
                <a:spcPct val="100000"/>
              </a:lnSpc>
              <a:spcBef>
                <a:spcPts val="1520"/>
              </a:spcBef>
              <a:buClr>
                <a:srgbClr val="000000"/>
              </a:buClr>
              <a:buFont typeface="Wingdings"/>
              <a:buChar char=""/>
              <a:tabLst>
                <a:tab pos="1750695" algn="l"/>
              </a:tabLst>
            </a:pP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A:VISITED </a:t>
            </a:r>
            <a:r>
              <a:rPr lang="en-IN" sz="2000" dirty="0">
                <a:latin typeface="Times New Roman"/>
                <a:cs typeface="Times New Roman"/>
              </a:rPr>
              <a:t>- A </a:t>
            </a:r>
            <a:r>
              <a:rPr lang="en-IN" sz="2200" spc="-5" dirty="0">
                <a:latin typeface="Times New Roman"/>
                <a:cs typeface="Times New Roman"/>
              </a:rPr>
              <a:t>link the user has</a:t>
            </a:r>
            <a:r>
              <a:rPr lang="en-IN" sz="2200" spc="-260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visited</a:t>
            </a:r>
            <a:endParaRPr lang="en-IN" sz="2200" dirty="0">
              <a:latin typeface="Times New Roman"/>
              <a:cs typeface="Times New Roman"/>
            </a:endParaRPr>
          </a:p>
          <a:p>
            <a:pPr marL="1750060" lvl="1" indent="-229235">
              <a:lnSpc>
                <a:spcPct val="100000"/>
              </a:lnSpc>
              <a:spcBef>
                <a:spcPts val="1540"/>
              </a:spcBef>
              <a:buClr>
                <a:srgbClr val="000000"/>
              </a:buClr>
              <a:buFont typeface="Wingdings"/>
              <a:buChar char=""/>
              <a:tabLst>
                <a:tab pos="1750695" algn="l"/>
              </a:tabLst>
            </a:pP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A:HOVER </a:t>
            </a:r>
            <a:r>
              <a:rPr lang="en-IN" sz="2000" dirty="0">
                <a:latin typeface="Times New Roman"/>
                <a:cs typeface="Times New Roman"/>
              </a:rPr>
              <a:t>- A </a:t>
            </a:r>
            <a:r>
              <a:rPr lang="en-IN" sz="2200" spc="-5" dirty="0">
                <a:latin typeface="Times New Roman"/>
                <a:cs typeface="Times New Roman"/>
              </a:rPr>
              <a:t>link when the user </a:t>
            </a:r>
            <a:r>
              <a:rPr lang="en-IN" sz="2200" spc="-5" dirty="0" err="1">
                <a:latin typeface="Times New Roman"/>
                <a:cs typeface="Times New Roman"/>
              </a:rPr>
              <a:t>mouses</a:t>
            </a:r>
            <a:r>
              <a:rPr lang="en-IN" sz="2200" spc="-5" dirty="0">
                <a:latin typeface="Times New Roman"/>
                <a:cs typeface="Times New Roman"/>
              </a:rPr>
              <a:t> over</a:t>
            </a:r>
            <a:r>
              <a:rPr lang="en-IN" sz="2200" spc="-200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it</a:t>
            </a:r>
            <a:endParaRPr lang="en-IN" sz="2200" dirty="0">
              <a:latin typeface="Times New Roman"/>
              <a:cs typeface="Times New Roman"/>
            </a:endParaRPr>
          </a:p>
          <a:p>
            <a:pPr marL="1750060" lvl="1" indent="-229235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Wingdings"/>
              <a:buChar char=""/>
              <a:tabLst>
                <a:tab pos="1750695" algn="l"/>
              </a:tabLst>
            </a:pP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A:ACTIVE </a:t>
            </a:r>
            <a:r>
              <a:rPr lang="en-IN" sz="2000" dirty="0">
                <a:latin typeface="Times New Roman"/>
                <a:cs typeface="Times New Roman"/>
              </a:rPr>
              <a:t>- A </a:t>
            </a:r>
            <a:r>
              <a:rPr lang="en-IN" sz="2200" spc="-5" dirty="0">
                <a:latin typeface="Times New Roman"/>
                <a:cs typeface="Times New Roman"/>
              </a:rPr>
              <a:t>link the </a:t>
            </a:r>
            <a:r>
              <a:rPr lang="en-IN" sz="2200" spc="-10" dirty="0">
                <a:latin typeface="Times New Roman"/>
                <a:cs typeface="Times New Roman"/>
              </a:rPr>
              <a:t>moment </a:t>
            </a:r>
            <a:r>
              <a:rPr lang="en-IN" sz="2200" spc="-5" dirty="0">
                <a:latin typeface="Times New Roman"/>
                <a:cs typeface="Times New Roman"/>
              </a:rPr>
              <a:t>it is</a:t>
            </a:r>
            <a:r>
              <a:rPr lang="en-IN" sz="2200" spc="-195" dirty="0">
                <a:latin typeface="Times New Roman"/>
                <a:cs typeface="Times New Roman"/>
              </a:rPr>
              <a:t> </a:t>
            </a:r>
            <a:r>
              <a:rPr lang="en-IN" sz="2200" spc="-5" dirty="0">
                <a:latin typeface="Times New Roman"/>
                <a:cs typeface="Times New Roman"/>
              </a:rPr>
              <a:t>clicked</a:t>
            </a:r>
            <a:endParaRPr lang="en-IN" sz="2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89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heavy" dirty="0">
                <a:solidFill>
                  <a:schemeClr val="bg1"/>
                </a:solidFill>
                <a:uFill>
                  <a:solidFill>
                    <a:srgbClr val="274FA3"/>
                  </a:solidFill>
                </a:uFill>
              </a:rPr>
              <a:t>E</a:t>
            </a:r>
            <a:r>
              <a:rPr lang="en-IN" u="heavy" spc="-15" dirty="0">
                <a:solidFill>
                  <a:schemeClr val="bg1"/>
                </a:solidFill>
                <a:uFill>
                  <a:solidFill>
                    <a:srgbClr val="274FA3"/>
                  </a:solidFill>
                </a:uFill>
              </a:rPr>
              <a:t>X</a:t>
            </a:r>
            <a:r>
              <a:rPr lang="en-IN" u="heavy" dirty="0">
                <a:solidFill>
                  <a:schemeClr val="bg1"/>
                </a:solidFill>
                <a:uFill>
                  <a:solidFill>
                    <a:srgbClr val="274FA3"/>
                  </a:solidFill>
                </a:uFill>
              </a:rPr>
              <a:t>AM</a:t>
            </a:r>
            <a:r>
              <a:rPr lang="en-IN" u="heavy" spc="-10" dirty="0">
                <a:solidFill>
                  <a:schemeClr val="bg1"/>
                </a:solidFill>
                <a:uFill>
                  <a:solidFill>
                    <a:srgbClr val="274FA3"/>
                  </a:solidFill>
                </a:uFill>
              </a:rPr>
              <a:t>P</a:t>
            </a:r>
            <a:r>
              <a:rPr lang="en-IN" u="heavy" dirty="0">
                <a:solidFill>
                  <a:schemeClr val="bg1"/>
                </a:solidFill>
                <a:uFill>
                  <a:solidFill>
                    <a:srgbClr val="274FA3"/>
                  </a:solidFill>
                </a:uFill>
              </a:rPr>
              <a:t>L</a:t>
            </a:r>
            <a:r>
              <a:rPr lang="en-IN" u="heavy" spc="-15" dirty="0">
                <a:solidFill>
                  <a:schemeClr val="bg1"/>
                </a:solidFill>
                <a:uFill>
                  <a:solidFill>
                    <a:srgbClr val="274FA3"/>
                  </a:solidFill>
                </a:uFill>
              </a:rPr>
              <a:t>E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/* UNVISITED LINK</a:t>
            </a:r>
            <a:r>
              <a:rPr lang="en-IN" sz="2000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*/</a:t>
            </a:r>
            <a:endParaRPr lang="en-IN"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a:link</a:t>
            </a:r>
            <a:r>
              <a:rPr lang="en-IN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lang="en-IN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IN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#ff0000;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75"/>
              </a:spcBef>
            </a:pP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/* VISITED LINK</a:t>
            </a:r>
            <a:r>
              <a:rPr lang="en-IN" sz="20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*/</a:t>
            </a:r>
            <a:endParaRPr lang="en-IN"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"/>
              </a:spcBef>
            </a:pP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a:visited</a:t>
            </a:r>
            <a:r>
              <a:rPr lang="en-IN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lang="en-IN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IN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#00ff00;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70"/>
              </a:spcBef>
            </a:pP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/* MOUSE OVER LINK</a:t>
            </a:r>
            <a:r>
              <a:rPr lang="en-IN" sz="20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*/</a:t>
            </a:r>
            <a:endParaRPr lang="en-IN"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a:hover</a:t>
            </a:r>
            <a:r>
              <a:rPr lang="en-IN"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sz="2000" dirty="0">
              <a:latin typeface="Times New Roman"/>
              <a:cs typeface="Times New Roman"/>
            </a:endParaRPr>
          </a:p>
          <a:p>
            <a:pPr marL="495934">
              <a:lnSpc>
                <a:spcPct val="100000"/>
              </a:lnSpc>
            </a:pPr>
            <a:r>
              <a:rPr lang="en-IN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IN"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#ff00ff;</a:t>
            </a:r>
            <a:endParaRPr lang="en-IN"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0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/* SELECTED LINK</a:t>
            </a:r>
            <a:r>
              <a:rPr lang="en-IN" sz="20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00AF50"/>
                </a:solidFill>
                <a:latin typeface="Times New Roman"/>
                <a:cs typeface="Times New Roman"/>
              </a:rPr>
              <a:t>*/</a:t>
            </a:r>
            <a:endParaRPr lang="en-IN"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a:active</a:t>
            </a:r>
            <a:r>
              <a:rPr lang="en-IN"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sz="2000" dirty="0">
              <a:latin typeface="Times New Roman"/>
              <a:cs typeface="Times New Roman"/>
            </a:endParaRPr>
          </a:p>
          <a:p>
            <a:pPr marL="495934">
              <a:lnSpc>
                <a:spcPct val="100000"/>
              </a:lnSpc>
            </a:pPr>
            <a:r>
              <a:rPr lang="en-IN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IN"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#0000ff;</a:t>
            </a:r>
            <a:endParaRPr lang="en-IN"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91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IN" spc="-45" dirty="0">
                <a:solidFill>
                  <a:schemeClr val="bg1"/>
                </a:solidFill>
              </a:rPr>
              <a:t>TABLE </a:t>
            </a:r>
            <a:r>
              <a:rPr lang="en-IN" spc="-5" dirty="0">
                <a:solidFill>
                  <a:schemeClr val="bg1"/>
                </a:solidFill>
              </a:rPr>
              <a:t>WIDTH, </a:t>
            </a:r>
            <a:r>
              <a:rPr lang="en-IN" spc="-35" dirty="0">
                <a:solidFill>
                  <a:schemeClr val="bg1"/>
                </a:solidFill>
              </a:rPr>
              <a:t>HEIGHT, </a:t>
            </a:r>
            <a:r>
              <a:rPr lang="en-IN" spc="-5" dirty="0">
                <a:solidFill>
                  <a:schemeClr val="bg1"/>
                </a:solidFill>
              </a:rPr>
              <a:t>TEXT ALIGNMENT</a:t>
            </a:r>
            <a:r>
              <a:rPr lang="en-IN" spc="-175" dirty="0">
                <a:solidFill>
                  <a:schemeClr val="bg1"/>
                </a:solidFill>
              </a:rPr>
              <a:t> </a:t>
            </a:r>
            <a:r>
              <a:rPr lang="en-IN" spc="-5" dirty="0">
                <a:solidFill>
                  <a:schemeClr val="bg1"/>
                </a:solidFill>
              </a:rPr>
              <a:t>AND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pc="-35" dirty="0">
                <a:solidFill>
                  <a:schemeClr val="bg1"/>
                </a:solidFill>
              </a:rPr>
              <a:t>PADDING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 marR="5080">
              <a:lnSpc>
                <a:spcPct val="141800"/>
              </a:lnSpc>
              <a:spcBef>
                <a:spcPts val="165"/>
              </a:spcBef>
            </a:pPr>
            <a:r>
              <a:rPr lang="en-IN" dirty="0">
                <a:latin typeface="Times New Roman"/>
                <a:cs typeface="Times New Roman"/>
              </a:rPr>
              <a:t>Width </a:t>
            </a:r>
            <a:r>
              <a:rPr lang="en-IN" spc="-5" dirty="0">
                <a:latin typeface="Times New Roman"/>
                <a:cs typeface="Times New Roman"/>
              </a:rPr>
              <a:t>and height of a table is defined by the width and height properties. 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table{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width: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100%;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pPr marL="12700"/>
            <a:r>
              <a:rPr lang="en-I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height:</a:t>
            </a:r>
            <a:r>
              <a:rPr lang="en-IN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50px;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td{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lang="en-IN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right;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padding: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15px;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81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 OF COURSE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 the basics of HTML, the technology which forms the basic skeleton of  every web-page and to master its different tags.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Learn to design and style a web-page using different CSS properties 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learn fundamentals of JavaScript like variables, operators, functions, events, DOM Manipulation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3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6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Study JavaScript?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is one of the </a:t>
            </a:r>
            <a:r>
              <a:rPr lang="en-IN" b="1" dirty="0"/>
              <a:t>3 languages</a:t>
            </a:r>
            <a:r>
              <a:rPr lang="en-IN" dirty="0"/>
              <a:t> all web developers </a:t>
            </a:r>
            <a:r>
              <a:rPr lang="en-IN" b="1" dirty="0"/>
              <a:t>must</a:t>
            </a:r>
            <a:r>
              <a:rPr lang="en-IN" dirty="0"/>
              <a:t> learn:</a:t>
            </a:r>
          </a:p>
          <a:p>
            <a:r>
              <a:rPr lang="en-IN" dirty="0"/>
              <a:t>   1. </a:t>
            </a:r>
            <a:r>
              <a:rPr lang="en-IN" b="1" dirty="0">
                <a:hlinkClick r:id="rId2"/>
              </a:rPr>
              <a:t>HTML</a:t>
            </a:r>
            <a:r>
              <a:rPr lang="en-IN" dirty="0"/>
              <a:t> to define the content of web pages</a:t>
            </a:r>
          </a:p>
          <a:p>
            <a:r>
              <a:rPr lang="en-IN" dirty="0"/>
              <a:t>   2. </a:t>
            </a:r>
            <a:r>
              <a:rPr lang="en-IN" b="1" dirty="0">
                <a:hlinkClick r:id="rId3"/>
              </a:rPr>
              <a:t>CSS</a:t>
            </a:r>
            <a:r>
              <a:rPr lang="en-IN" dirty="0"/>
              <a:t> to specify the layout of web pages</a:t>
            </a:r>
          </a:p>
          <a:p>
            <a:r>
              <a:rPr lang="en-IN" dirty="0"/>
              <a:t>   3. </a:t>
            </a:r>
            <a:r>
              <a:rPr lang="en-IN" b="1" dirty="0"/>
              <a:t>JavaScript</a:t>
            </a:r>
            <a:r>
              <a:rPr lang="en-IN" dirty="0"/>
              <a:t> to program the </a:t>
            </a:r>
            <a:r>
              <a:rPr lang="en-IN" dirty="0" err="1"/>
              <a:t>behavior</a:t>
            </a:r>
            <a:r>
              <a:rPr lang="en-IN" dirty="0"/>
              <a:t> of web pages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40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Can Change HTML Content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5" y="3483247"/>
            <a:ext cx="9713342" cy="165680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many JavaScript HTML methods is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"finds" an HTML element (with id="demo"), and changes the element content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"Hello JavaScript":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JavaScript"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2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8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98" y="2603500"/>
            <a:ext cx="7338516" cy="3416300"/>
          </a:xfrm>
        </p:spPr>
      </p:pic>
    </p:spTree>
    <p:extLst>
      <p:ext uri="{BB962C8B-B14F-4D97-AF65-F5344CB8AC3E}">
        <p14:creationId xmlns:p14="http://schemas.microsoft.com/office/powerpoint/2010/main" val="139169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88" y="2603500"/>
            <a:ext cx="7454737" cy="3416300"/>
          </a:xfrm>
        </p:spPr>
      </p:pic>
    </p:spTree>
    <p:extLst>
      <p:ext uri="{BB962C8B-B14F-4D97-AF65-F5344CB8AC3E}">
        <p14:creationId xmlns:p14="http://schemas.microsoft.com/office/powerpoint/2010/main" val="239225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PICTURE GALLERY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3" y="2603500"/>
            <a:ext cx="7442847" cy="3416300"/>
          </a:xfrm>
        </p:spPr>
      </p:pic>
    </p:spTree>
    <p:extLst>
      <p:ext uri="{BB962C8B-B14F-4D97-AF65-F5344CB8AC3E}">
        <p14:creationId xmlns:p14="http://schemas.microsoft.com/office/powerpoint/2010/main" val="965867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GALLERY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58" y="2603500"/>
            <a:ext cx="7430996" cy="3416300"/>
          </a:xfrm>
        </p:spPr>
      </p:pic>
    </p:spTree>
    <p:extLst>
      <p:ext uri="{BB962C8B-B14F-4D97-AF65-F5344CB8AC3E}">
        <p14:creationId xmlns:p14="http://schemas.microsoft.com/office/powerpoint/2010/main" val="2615388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CERTIFICATE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4" y="2325189"/>
            <a:ext cx="7406639" cy="4153988"/>
          </a:xfrm>
        </p:spPr>
      </p:pic>
    </p:spTree>
    <p:extLst>
      <p:ext uri="{BB962C8B-B14F-4D97-AF65-F5344CB8AC3E}">
        <p14:creationId xmlns:p14="http://schemas.microsoft.com/office/powerpoint/2010/main" val="317534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THANKYOU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HYPER TEXT MARKUP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heavy" spc="-70" dirty="0">
                <a:uFill>
                  <a:solidFill>
                    <a:srgbClr val="1B2D40"/>
                  </a:solidFill>
                </a:uFill>
              </a:rPr>
              <a:t>WHAT </a:t>
            </a:r>
            <a:r>
              <a:rPr lang="en-IN" u="heavy" spc="-5" dirty="0">
                <a:uFill>
                  <a:solidFill>
                    <a:srgbClr val="1B2D40"/>
                  </a:solidFill>
                </a:uFill>
              </a:rPr>
              <a:t>IS</a:t>
            </a:r>
            <a:r>
              <a:rPr lang="en-IN" u="heavy" spc="-80" dirty="0">
                <a:uFill>
                  <a:solidFill>
                    <a:srgbClr val="1B2D40"/>
                  </a:solidFill>
                </a:uFill>
              </a:rPr>
              <a:t> </a:t>
            </a:r>
            <a:r>
              <a:rPr lang="en-IN" u="heavy" dirty="0">
                <a:uFill>
                  <a:solidFill>
                    <a:srgbClr val="1B2D40"/>
                  </a:solidFill>
                </a:uFill>
              </a:rPr>
              <a:t>HTML?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4492"/>
            <a:ext cx="8825659" cy="3416300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HTML </a:t>
            </a:r>
            <a:r>
              <a:rPr lang="en-IN" spc="-25" dirty="0">
                <a:latin typeface="Times New Roman"/>
                <a:cs typeface="Times New Roman"/>
              </a:rPr>
              <a:t>STANDS </a:t>
            </a:r>
            <a:r>
              <a:rPr lang="en-IN" dirty="0">
                <a:latin typeface="Times New Roman"/>
                <a:cs typeface="Times New Roman"/>
              </a:rPr>
              <a:t>FOR </a:t>
            </a:r>
            <a:r>
              <a:rPr lang="en-IN" b="1" dirty="0">
                <a:latin typeface="Times New Roman"/>
                <a:cs typeface="Times New Roman"/>
              </a:rPr>
              <a:t>H</a:t>
            </a:r>
            <a:r>
              <a:rPr lang="en-IN" dirty="0">
                <a:latin typeface="Times New Roman"/>
                <a:cs typeface="Times New Roman"/>
              </a:rPr>
              <a:t>YPER </a:t>
            </a:r>
            <a:r>
              <a:rPr lang="en-IN" b="1" dirty="0">
                <a:latin typeface="Times New Roman"/>
                <a:cs typeface="Times New Roman"/>
              </a:rPr>
              <a:t>T</a:t>
            </a:r>
            <a:r>
              <a:rPr lang="en-IN" dirty="0">
                <a:latin typeface="Times New Roman"/>
                <a:cs typeface="Times New Roman"/>
              </a:rPr>
              <a:t>EXT </a:t>
            </a:r>
            <a:r>
              <a:rPr lang="en-IN" b="1" spc="5" dirty="0">
                <a:latin typeface="Times New Roman"/>
                <a:cs typeface="Times New Roman"/>
              </a:rPr>
              <a:t>M</a:t>
            </a:r>
            <a:r>
              <a:rPr lang="en-IN" spc="5" dirty="0">
                <a:latin typeface="Times New Roman"/>
                <a:cs typeface="Times New Roman"/>
              </a:rPr>
              <a:t>ARKUP</a:t>
            </a:r>
            <a:r>
              <a:rPr lang="en-IN" spc="-210" dirty="0">
                <a:latin typeface="Times New Roman"/>
                <a:cs typeface="Times New Roman"/>
              </a:rPr>
              <a:t> </a:t>
            </a:r>
            <a:r>
              <a:rPr lang="en-IN" b="1" spc="5" dirty="0">
                <a:latin typeface="Times New Roman"/>
                <a:cs typeface="Times New Roman"/>
              </a:rPr>
              <a:t>L</a:t>
            </a:r>
            <a:r>
              <a:rPr lang="en-IN" spc="5" dirty="0">
                <a:latin typeface="Times New Roman"/>
                <a:cs typeface="Times New Roman"/>
              </a:rPr>
              <a:t>ANGUAGE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HTML</a:t>
            </a:r>
            <a:r>
              <a:rPr lang="en-IN" spc="-8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IS</a:t>
            </a:r>
            <a:r>
              <a:rPr lang="en-IN" spc="-114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</a:t>
            </a:r>
            <a:r>
              <a:rPr lang="en-IN" spc="-114" dirty="0">
                <a:latin typeface="Times New Roman"/>
                <a:cs typeface="Times New Roman"/>
              </a:rPr>
              <a:t> </a:t>
            </a:r>
            <a:r>
              <a:rPr lang="en-IN" b="1" spc="5" dirty="0">
                <a:latin typeface="Times New Roman"/>
                <a:cs typeface="Times New Roman"/>
              </a:rPr>
              <a:t>MARKUP</a:t>
            </a:r>
            <a:r>
              <a:rPr lang="en-IN" b="1" spc="-1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LANGUAGE</a:t>
            </a: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A</a:t>
            </a:r>
            <a:r>
              <a:rPr lang="en-IN" spc="-1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MARKUP</a:t>
            </a:r>
            <a:r>
              <a:rPr lang="en-IN" spc="-7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LANGUAGE IS</a:t>
            </a:r>
            <a:r>
              <a:rPr lang="en-IN" spc="-114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</a:t>
            </a:r>
            <a:r>
              <a:rPr lang="en-IN" spc="-114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SET</a:t>
            </a:r>
            <a:r>
              <a:rPr lang="en-IN" spc="-4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MARKUP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b="1" spc="-35" dirty="0">
                <a:latin typeface="Times New Roman"/>
                <a:cs typeface="Times New Roman"/>
              </a:rPr>
              <a:t>TAGS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THE </a:t>
            </a:r>
            <a:r>
              <a:rPr lang="en-IN" spc="-40" dirty="0">
                <a:latin typeface="Times New Roman"/>
                <a:cs typeface="Times New Roman"/>
              </a:rPr>
              <a:t>TAGS </a:t>
            </a:r>
            <a:r>
              <a:rPr lang="en-IN" b="1" dirty="0">
                <a:latin typeface="Times New Roman"/>
                <a:cs typeface="Times New Roman"/>
              </a:rPr>
              <a:t>DESCRIBE </a:t>
            </a:r>
            <a:r>
              <a:rPr lang="en-IN" dirty="0">
                <a:latin typeface="Times New Roman"/>
                <a:cs typeface="Times New Roman"/>
              </a:rPr>
              <a:t>DOCUMENT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CONTENT</a:t>
            </a: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HTML DOCUMENTS </a:t>
            </a:r>
            <a:r>
              <a:rPr lang="en-IN" spc="-20" dirty="0">
                <a:latin typeface="Times New Roman"/>
                <a:cs typeface="Times New Roman"/>
              </a:rPr>
              <a:t>CONTAIN </a:t>
            </a:r>
            <a:r>
              <a:rPr lang="en-IN" dirty="0">
                <a:latin typeface="Times New Roman"/>
                <a:cs typeface="Times New Roman"/>
              </a:rPr>
              <a:t>HTML </a:t>
            </a:r>
            <a:r>
              <a:rPr lang="en-IN" b="1" spc="-35" dirty="0">
                <a:latin typeface="Times New Roman"/>
                <a:cs typeface="Times New Roman"/>
              </a:rPr>
              <a:t>TAGS </a:t>
            </a:r>
            <a:r>
              <a:rPr lang="en-IN" spc="5" dirty="0">
                <a:latin typeface="Times New Roman"/>
                <a:cs typeface="Times New Roman"/>
              </a:rPr>
              <a:t>AND </a:t>
            </a:r>
            <a:r>
              <a:rPr lang="en-IN" dirty="0">
                <a:latin typeface="Times New Roman"/>
                <a:cs typeface="Times New Roman"/>
              </a:rPr>
              <a:t>PLAIN</a:t>
            </a:r>
            <a:r>
              <a:rPr lang="en-IN" spc="-229" dirty="0">
                <a:latin typeface="Times New Roman"/>
                <a:cs typeface="Times New Roman"/>
              </a:rPr>
              <a:t> </a:t>
            </a:r>
            <a:r>
              <a:rPr lang="en-IN" b="1" spc="5" dirty="0">
                <a:latin typeface="Times New Roman"/>
                <a:cs typeface="Times New Roman"/>
              </a:rPr>
              <a:t>TEXT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HTML DOCUMENTS ARE ALSO CALLED </a:t>
            </a:r>
            <a:r>
              <a:rPr lang="en-IN" b="1" dirty="0">
                <a:latin typeface="Times New Roman"/>
                <a:cs typeface="Times New Roman"/>
              </a:rPr>
              <a:t>WEB</a:t>
            </a:r>
            <a:r>
              <a:rPr lang="en-IN" b="1" spc="-325" dirty="0">
                <a:latin typeface="Times New Roman"/>
                <a:cs typeface="Times New Roman"/>
              </a:rPr>
              <a:t> </a:t>
            </a:r>
            <a:r>
              <a:rPr lang="en-IN" b="1" spc="-30" dirty="0">
                <a:latin typeface="Times New Roman"/>
                <a:cs typeface="Times New Roman"/>
              </a:rPr>
              <a:t>PAGES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8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heavy" dirty="0">
                <a:uFill>
                  <a:solidFill>
                    <a:srgbClr val="1B2D40"/>
                  </a:solidFill>
                </a:uFill>
              </a:rPr>
              <a:t>HTML</a:t>
            </a:r>
            <a:r>
              <a:rPr lang="en-IN" u="heavy" spc="-340" dirty="0">
                <a:uFill>
                  <a:solidFill>
                    <a:srgbClr val="1B2D40"/>
                  </a:solidFill>
                </a:uFill>
              </a:rPr>
              <a:t> </a:t>
            </a:r>
            <a:r>
              <a:rPr lang="en-IN" u="heavy" spc="-70" dirty="0">
                <a:uFill>
                  <a:solidFill>
                    <a:srgbClr val="1B2D40"/>
                  </a:solidFill>
                </a:uFill>
              </a:rPr>
              <a:t>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Html tags are </a:t>
            </a:r>
            <a:r>
              <a:rPr lang="en-IN" dirty="0">
                <a:latin typeface="Times New Roman"/>
                <a:cs typeface="Times New Roman"/>
              </a:rPr>
              <a:t>keywords (tag </a:t>
            </a:r>
            <a:r>
              <a:rPr lang="en-IN" spc="-5" dirty="0">
                <a:latin typeface="Times New Roman"/>
                <a:cs typeface="Times New Roman"/>
              </a:rPr>
              <a:t>names) surrounded </a:t>
            </a:r>
            <a:r>
              <a:rPr lang="en-IN" dirty="0">
                <a:latin typeface="Times New Roman"/>
                <a:cs typeface="Times New Roman"/>
              </a:rPr>
              <a:t>by </a:t>
            </a:r>
            <a:r>
              <a:rPr lang="en-IN" b="1" dirty="0">
                <a:latin typeface="Times New Roman"/>
                <a:cs typeface="Times New Roman"/>
              </a:rPr>
              <a:t>ANGLE</a:t>
            </a:r>
            <a:r>
              <a:rPr lang="en-IN" b="1" spc="130" dirty="0">
                <a:latin typeface="Times New Roman"/>
                <a:cs typeface="Times New Roman"/>
              </a:rPr>
              <a:t> </a:t>
            </a:r>
            <a:r>
              <a:rPr lang="en-IN" b="1" dirty="0">
                <a:latin typeface="Times New Roman"/>
                <a:cs typeface="Times New Roman"/>
              </a:rPr>
              <a:t>BRACKETS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lang="en-IN" spc="-5" dirty="0">
                <a:latin typeface="Times New Roman"/>
                <a:cs typeface="Times New Roman"/>
              </a:rPr>
              <a:t>like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&lt;html&gt;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Html </a:t>
            </a:r>
            <a:r>
              <a:rPr lang="en-IN" dirty="0">
                <a:latin typeface="Times New Roman"/>
                <a:cs typeface="Times New Roman"/>
              </a:rPr>
              <a:t>tags </a:t>
            </a:r>
            <a:r>
              <a:rPr lang="en-IN" spc="-5" dirty="0">
                <a:latin typeface="Times New Roman"/>
                <a:cs typeface="Times New Roman"/>
              </a:rPr>
              <a:t>normally </a:t>
            </a:r>
            <a:r>
              <a:rPr lang="en-IN" b="1" dirty="0">
                <a:latin typeface="Times New Roman"/>
                <a:cs typeface="Times New Roman"/>
              </a:rPr>
              <a:t>come </a:t>
            </a:r>
            <a:r>
              <a:rPr lang="en-IN" b="1" spc="-5" dirty="0">
                <a:latin typeface="Times New Roman"/>
                <a:cs typeface="Times New Roman"/>
              </a:rPr>
              <a:t>in </a:t>
            </a:r>
            <a:r>
              <a:rPr lang="en-IN" b="1" dirty="0">
                <a:latin typeface="Times New Roman"/>
                <a:cs typeface="Times New Roman"/>
              </a:rPr>
              <a:t>pairs </a:t>
            </a:r>
            <a:r>
              <a:rPr lang="en-IN" spc="-5" dirty="0">
                <a:latin typeface="Times New Roman"/>
                <a:cs typeface="Times New Roman"/>
              </a:rPr>
              <a:t>like </a:t>
            </a:r>
            <a:r>
              <a:rPr lang="en-IN" dirty="0">
                <a:latin typeface="Times New Roman"/>
                <a:cs typeface="Times New Roman"/>
              </a:rPr>
              <a:t>&lt;p&gt; and</a:t>
            </a:r>
            <a:r>
              <a:rPr lang="en-IN" spc="-10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&lt;/p&gt;</a:t>
            </a: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The first </a:t>
            </a:r>
            <a:r>
              <a:rPr lang="en-IN" spc="-5" dirty="0">
                <a:latin typeface="Times New Roman"/>
                <a:cs typeface="Times New Roman"/>
              </a:rPr>
              <a:t>tag in </a:t>
            </a:r>
            <a:r>
              <a:rPr lang="en-IN" dirty="0">
                <a:latin typeface="Times New Roman"/>
                <a:cs typeface="Times New Roman"/>
              </a:rPr>
              <a:t>a pair </a:t>
            </a:r>
            <a:r>
              <a:rPr lang="en-IN" spc="-5" dirty="0">
                <a:latin typeface="Times New Roman"/>
                <a:cs typeface="Times New Roman"/>
              </a:rPr>
              <a:t>is </a:t>
            </a:r>
            <a:r>
              <a:rPr lang="en-IN" dirty="0">
                <a:latin typeface="Times New Roman"/>
                <a:cs typeface="Times New Roman"/>
              </a:rPr>
              <a:t>the </a:t>
            </a:r>
            <a:r>
              <a:rPr lang="en-IN" b="1" spc="-45" dirty="0">
                <a:latin typeface="Times New Roman"/>
                <a:cs typeface="Times New Roman"/>
              </a:rPr>
              <a:t>START </a:t>
            </a:r>
            <a:r>
              <a:rPr lang="en-IN" b="1" spc="-40" dirty="0">
                <a:latin typeface="Times New Roman"/>
                <a:cs typeface="Times New Roman"/>
              </a:rPr>
              <a:t>TAG, </a:t>
            </a:r>
            <a:r>
              <a:rPr lang="en-IN" dirty="0">
                <a:latin typeface="Times New Roman"/>
                <a:cs typeface="Times New Roman"/>
              </a:rPr>
              <a:t>the second </a:t>
            </a:r>
            <a:r>
              <a:rPr lang="en-IN" spc="-5" dirty="0">
                <a:latin typeface="Times New Roman"/>
                <a:cs typeface="Times New Roman"/>
              </a:rPr>
              <a:t>tag is </a:t>
            </a:r>
            <a:r>
              <a:rPr lang="en-IN" dirty="0">
                <a:latin typeface="Times New Roman"/>
                <a:cs typeface="Times New Roman"/>
              </a:rPr>
              <a:t>the </a:t>
            </a:r>
            <a:r>
              <a:rPr lang="en-IN" b="1" dirty="0">
                <a:latin typeface="Times New Roman"/>
                <a:cs typeface="Times New Roman"/>
              </a:rPr>
              <a:t>END</a:t>
            </a:r>
            <a:r>
              <a:rPr lang="en-IN" b="1" spc="-135" dirty="0">
                <a:latin typeface="Times New Roman"/>
                <a:cs typeface="Times New Roman"/>
              </a:rPr>
              <a:t> </a:t>
            </a:r>
            <a:r>
              <a:rPr lang="en-IN" b="1" spc="-50" dirty="0">
                <a:latin typeface="Times New Roman"/>
                <a:cs typeface="Times New Roman"/>
              </a:rPr>
              <a:t>TAG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The end </a:t>
            </a:r>
            <a:r>
              <a:rPr lang="en-IN" spc="-5" dirty="0">
                <a:latin typeface="Times New Roman"/>
                <a:cs typeface="Times New Roman"/>
              </a:rPr>
              <a:t>tag is written like </a:t>
            </a:r>
            <a:r>
              <a:rPr lang="en-IN" dirty="0">
                <a:latin typeface="Times New Roman"/>
                <a:cs typeface="Times New Roman"/>
              </a:rPr>
              <a:t>the </a:t>
            </a:r>
            <a:r>
              <a:rPr lang="en-IN" spc="-5" dirty="0">
                <a:latin typeface="Times New Roman"/>
                <a:cs typeface="Times New Roman"/>
              </a:rPr>
              <a:t>start tag, </a:t>
            </a:r>
            <a:r>
              <a:rPr lang="en-IN" dirty="0">
                <a:latin typeface="Times New Roman"/>
                <a:cs typeface="Times New Roman"/>
              </a:rPr>
              <a:t>with a </a:t>
            </a:r>
            <a:r>
              <a:rPr lang="en-IN" b="1" dirty="0">
                <a:latin typeface="Times New Roman"/>
                <a:cs typeface="Times New Roman"/>
              </a:rPr>
              <a:t>SLASH </a:t>
            </a:r>
            <a:r>
              <a:rPr lang="en-IN" dirty="0">
                <a:latin typeface="Times New Roman"/>
                <a:cs typeface="Times New Roman"/>
              </a:rPr>
              <a:t>before the </a:t>
            </a:r>
            <a:r>
              <a:rPr lang="en-IN" spc="-5" dirty="0">
                <a:latin typeface="Times New Roman"/>
                <a:cs typeface="Times New Roman"/>
              </a:rPr>
              <a:t>tag</a:t>
            </a:r>
            <a:r>
              <a:rPr lang="en-IN" spc="-9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name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pc="-55" dirty="0">
                <a:latin typeface="Times New Roman"/>
                <a:cs typeface="Times New Roman"/>
              </a:rPr>
              <a:t>START </a:t>
            </a:r>
            <a:r>
              <a:rPr lang="en-IN" spc="-5" dirty="0">
                <a:latin typeface="Times New Roman"/>
                <a:cs typeface="Times New Roman"/>
              </a:rPr>
              <a:t>and END tags are also called </a:t>
            </a:r>
            <a:r>
              <a:rPr lang="en-IN" b="1" dirty="0">
                <a:latin typeface="Times New Roman"/>
                <a:cs typeface="Times New Roman"/>
              </a:rPr>
              <a:t>OPENING </a:t>
            </a:r>
            <a:r>
              <a:rPr lang="en-IN" b="1" spc="-45" dirty="0">
                <a:latin typeface="Times New Roman"/>
                <a:cs typeface="Times New Roman"/>
              </a:rPr>
              <a:t>TAGS </a:t>
            </a:r>
            <a:r>
              <a:rPr lang="en-IN" spc="-5" dirty="0">
                <a:latin typeface="Times New Roman"/>
                <a:cs typeface="Times New Roman"/>
              </a:rPr>
              <a:t>and </a:t>
            </a:r>
            <a:r>
              <a:rPr lang="en-IN" b="1" spc="-5" dirty="0">
                <a:latin typeface="Times New Roman"/>
                <a:cs typeface="Times New Roman"/>
              </a:rPr>
              <a:t>CLOSING</a:t>
            </a:r>
            <a:endParaRPr lang="en-IN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lang="en-IN" b="1" spc="-35" dirty="0">
                <a:latin typeface="Times New Roman"/>
                <a:cs typeface="Times New Roman"/>
              </a:rPr>
              <a:t>TAGS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300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heavy" dirty="0">
                <a:uFill>
                  <a:solidFill>
                    <a:srgbClr val="1B2D40"/>
                  </a:solidFill>
                </a:uFill>
              </a:rPr>
              <a:t>HTML</a:t>
            </a:r>
            <a:r>
              <a:rPr lang="en-IN" u="heavy" spc="-229" dirty="0">
                <a:uFill>
                  <a:solidFill>
                    <a:srgbClr val="1B2D40"/>
                  </a:solidFill>
                </a:uFill>
              </a:rPr>
              <a:t> </a:t>
            </a:r>
            <a:r>
              <a:rPr lang="en-IN" u="heavy" dirty="0">
                <a:uFill>
                  <a:solidFill>
                    <a:srgbClr val="1B2D40"/>
                  </a:solidFill>
                </a:uFill>
              </a:rPr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&lt;html&gt;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&lt;body&gt;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&lt;h1&gt;my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lang="en-IN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heading&lt;/h1&gt;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&lt;p&gt;my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lang="en-IN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paragraph.&lt;/p&gt;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lang="en-IN" spc="-5" dirty="0">
                <a:solidFill>
                  <a:srgbClr val="FF0000"/>
                </a:solidFill>
                <a:latin typeface="Times New Roman"/>
                <a:cs typeface="Times New Roman"/>
              </a:rPr>
              <a:t>&lt;/body&gt;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/>
                <a:cs typeface="Times New Roman"/>
              </a:rPr>
              <a:t>&lt;/html&gt;</a:t>
            </a:r>
            <a:endParaRPr lang="en-IN" dirty="0">
              <a:latin typeface="Times New Roman"/>
              <a:cs typeface="Times New Roman"/>
            </a:endParaRPr>
          </a:p>
          <a:p>
            <a:pPr marL="2481580">
              <a:lnSpc>
                <a:spcPct val="100000"/>
              </a:lnSpc>
              <a:spcBef>
                <a:spcPts val="1225"/>
              </a:spcBef>
            </a:pPr>
            <a:r>
              <a:rPr lang="en-IN" sz="2000" b="1" u="heavy" spc="-5" dirty="0">
                <a:solidFill>
                  <a:srgbClr val="1D3A7A"/>
                </a:solidFill>
                <a:uFill>
                  <a:solidFill>
                    <a:srgbClr val="1D3A7A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lang="en-IN" sz="2000" b="1" u="heavy" spc="-10" dirty="0">
                <a:solidFill>
                  <a:srgbClr val="1D3A7A"/>
                </a:solidFill>
                <a:uFill>
                  <a:solidFill>
                    <a:srgbClr val="1D3A7A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000" b="1" u="heavy" spc="-5" dirty="0">
                <a:solidFill>
                  <a:srgbClr val="1D3A7A"/>
                </a:solidFill>
                <a:uFill>
                  <a:solidFill>
                    <a:srgbClr val="1D3A7A"/>
                  </a:solidFill>
                </a:uFill>
                <a:latin typeface="Times New Roman"/>
                <a:cs typeface="Times New Roman"/>
              </a:rPr>
              <a:t>EXPLAINED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The text between </a:t>
            </a:r>
            <a:r>
              <a:rPr lang="en-IN" spc="-10" dirty="0">
                <a:latin typeface="Times New Roman"/>
                <a:cs typeface="Times New Roman"/>
              </a:rPr>
              <a:t>&lt;html&gt; </a:t>
            </a:r>
            <a:r>
              <a:rPr lang="en-IN" spc="-5" dirty="0">
                <a:latin typeface="Times New Roman"/>
                <a:cs typeface="Times New Roman"/>
              </a:rPr>
              <a:t>and </a:t>
            </a:r>
            <a:r>
              <a:rPr lang="en-IN" spc="-10" dirty="0">
                <a:latin typeface="Times New Roman"/>
                <a:cs typeface="Times New Roman"/>
              </a:rPr>
              <a:t>&lt;/html&gt; 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DESCRIBES THE </a:t>
            </a:r>
            <a:r>
              <a:rPr lang="en-IN" dirty="0">
                <a:solidFill>
                  <a:srgbClr val="A30070"/>
                </a:solidFill>
                <a:latin typeface="Times New Roman"/>
                <a:cs typeface="Times New Roman"/>
              </a:rPr>
              <a:t>WEB</a:t>
            </a:r>
            <a:r>
              <a:rPr lang="en-IN" spc="7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spc="-50" dirty="0">
                <a:solidFill>
                  <a:srgbClr val="A30070"/>
                </a:solidFill>
                <a:latin typeface="Times New Roman"/>
                <a:cs typeface="Times New Roman"/>
              </a:rPr>
              <a:t>PAGE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The text between &lt;body&gt; and &lt;/body&gt; is the 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VISIBLE </a:t>
            </a:r>
            <a:r>
              <a:rPr lang="en-IN" spc="-50" dirty="0">
                <a:solidFill>
                  <a:srgbClr val="A30070"/>
                </a:solidFill>
                <a:latin typeface="Times New Roman"/>
                <a:cs typeface="Times New Roman"/>
              </a:rPr>
              <a:t>PAGE</a:t>
            </a:r>
            <a:r>
              <a:rPr lang="en-IN" spc="8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CONTENT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The text between &lt;h1&gt; and &lt;/h1&gt; is </a:t>
            </a:r>
            <a:r>
              <a:rPr lang="en-IN" spc="-25" dirty="0">
                <a:solidFill>
                  <a:srgbClr val="A30070"/>
                </a:solidFill>
                <a:latin typeface="Times New Roman"/>
                <a:cs typeface="Times New Roman"/>
              </a:rPr>
              <a:t>DISPLAYED </a:t>
            </a:r>
            <a:r>
              <a:rPr lang="en-IN" spc="-10" dirty="0">
                <a:solidFill>
                  <a:srgbClr val="A30070"/>
                </a:solidFill>
                <a:latin typeface="Times New Roman"/>
                <a:cs typeface="Times New Roman"/>
              </a:rPr>
              <a:t>AS 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A</a:t>
            </a:r>
            <a:r>
              <a:rPr lang="en-IN" spc="-16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HEADING</a:t>
            </a:r>
            <a:endParaRPr lang="en-IN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The text between &lt;p&gt; and &lt;/p&gt; is </a:t>
            </a:r>
            <a:r>
              <a:rPr lang="en-IN" spc="-25" dirty="0">
                <a:solidFill>
                  <a:srgbClr val="A30070"/>
                </a:solidFill>
                <a:latin typeface="Times New Roman"/>
                <a:cs typeface="Times New Roman"/>
              </a:rPr>
              <a:t>DISPLAYED </a:t>
            </a:r>
            <a:r>
              <a:rPr lang="en-IN" spc="-10" dirty="0">
                <a:solidFill>
                  <a:srgbClr val="A30070"/>
                </a:solidFill>
                <a:latin typeface="Times New Roman"/>
                <a:cs typeface="Times New Roman"/>
              </a:rPr>
              <a:t>AS 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A</a:t>
            </a:r>
            <a:r>
              <a:rPr lang="en-IN" spc="-15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spc="-30" dirty="0">
                <a:solidFill>
                  <a:srgbClr val="A30070"/>
                </a:solidFill>
                <a:latin typeface="Times New Roman"/>
                <a:cs typeface="Times New Roman"/>
              </a:rPr>
              <a:t>PARAGRAPH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99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</a:t>
            </a:r>
            <a:r>
              <a:rPr lang="en-IN" spc="-335" dirty="0"/>
              <a:t> </a:t>
            </a:r>
            <a:r>
              <a:rPr lang="en-IN" spc="-95" dirty="0"/>
              <a:t>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" dirty="0">
                <a:latin typeface="Times New Roman"/>
                <a:cs typeface="Times New Roman"/>
              </a:rPr>
              <a:t>Html </a:t>
            </a:r>
            <a:r>
              <a:rPr lang="en-IN" dirty="0">
                <a:latin typeface="Times New Roman"/>
                <a:cs typeface="Times New Roman"/>
              </a:rPr>
              <a:t>headings are defined with the </a:t>
            </a:r>
            <a:r>
              <a:rPr lang="en-IN" b="1" dirty="0">
                <a:solidFill>
                  <a:srgbClr val="A30070"/>
                </a:solidFill>
                <a:latin typeface="Times New Roman"/>
                <a:cs typeface="Times New Roman"/>
              </a:rPr>
              <a:t>&lt;h1&gt; </a:t>
            </a:r>
            <a:r>
              <a:rPr lang="en-IN" dirty="0">
                <a:solidFill>
                  <a:srgbClr val="A30070"/>
                </a:solidFill>
                <a:latin typeface="Times New Roman"/>
                <a:cs typeface="Times New Roman"/>
              </a:rPr>
              <a:t>to </a:t>
            </a:r>
            <a:r>
              <a:rPr lang="en-IN" b="1" dirty="0">
                <a:solidFill>
                  <a:srgbClr val="A30070"/>
                </a:solidFill>
                <a:latin typeface="Times New Roman"/>
                <a:cs typeface="Times New Roman"/>
              </a:rPr>
              <a:t>&lt;h6&gt;</a:t>
            </a:r>
            <a:r>
              <a:rPr lang="en-IN" b="1" spc="-14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tags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lang="en-IN" dirty="0">
                <a:solidFill>
                  <a:srgbClr val="295847"/>
                </a:solidFill>
                <a:latin typeface="Times New Roman"/>
                <a:cs typeface="Times New Roman"/>
              </a:rPr>
              <a:t>&lt;h1&gt;this is a</a:t>
            </a:r>
            <a:r>
              <a:rPr lang="en-IN" spc="-65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solidFill>
                  <a:srgbClr val="295847"/>
                </a:solidFill>
                <a:latin typeface="Times New Roman"/>
                <a:cs typeface="Times New Roman"/>
              </a:rPr>
              <a:t>heading&lt;/h1</a:t>
            </a:r>
            <a:r>
              <a:rPr lang="en-IN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lang="en-IN" spc="-5" dirty="0">
                <a:latin typeface="Times New Roman"/>
                <a:cs typeface="Times New Roman"/>
              </a:rPr>
              <a:t>Html </a:t>
            </a:r>
            <a:r>
              <a:rPr lang="en-IN" dirty="0">
                <a:latin typeface="Times New Roman"/>
                <a:cs typeface="Times New Roman"/>
              </a:rPr>
              <a:t>paragraphs are defined with the </a:t>
            </a:r>
            <a:r>
              <a:rPr lang="en-IN" b="1" dirty="0">
                <a:solidFill>
                  <a:srgbClr val="A30070"/>
                </a:solidFill>
                <a:latin typeface="Times New Roman"/>
                <a:cs typeface="Times New Roman"/>
              </a:rPr>
              <a:t>&lt;p&gt;</a:t>
            </a:r>
            <a:r>
              <a:rPr lang="en-IN" b="1" spc="-12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tag.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IN" dirty="0">
                <a:solidFill>
                  <a:srgbClr val="295847"/>
                </a:solidFill>
                <a:latin typeface="Times New Roman"/>
                <a:cs typeface="Times New Roman"/>
              </a:rPr>
              <a:t>&lt;p&gt;this </a:t>
            </a:r>
            <a:r>
              <a:rPr lang="en-IN" spc="-5" dirty="0">
                <a:solidFill>
                  <a:srgbClr val="295847"/>
                </a:solidFill>
                <a:latin typeface="Times New Roman"/>
                <a:cs typeface="Times New Roman"/>
              </a:rPr>
              <a:t>is </a:t>
            </a:r>
            <a:r>
              <a:rPr lang="en-IN" dirty="0">
                <a:solidFill>
                  <a:srgbClr val="295847"/>
                </a:solidFill>
                <a:latin typeface="Times New Roman"/>
                <a:cs typeface="Times New Roman"/>
              </a:rPr>
              <a:t>a</a:t>
            </a:r>
            <a:r>
              <a:rPr lang="en-IN" spc="-45" dirty="0">
                <a:solidFill>
                  <a:srgbClr val="295847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solidFill>
                  <a:srgbClr val="295847"/>
                </a:solidFill>
                <a:latin typeface="Times New Roman"/>
                <a:cs typeface="Times New Roman"/>
              </a:rPr>
              <a:t>paragraph.&lt;/p&gt;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IN" spc="-5" dirty="0">
                <a:latin typeface="Times New Roman"/>
                <a:cs typeface="Times New Roman"/>
              </a:rPr>
              <a:t>Html </a:t>
            </a:r>
            <a:r>
              <a:rPr lang="en-IN" dirty="0">
                <a:latin typeface="Times New Roman"/>
                <a:cs typeface="Times New Roman"/>
              </a:rPr>
              <a:t>links are defined with the </a:t>
            </a:r>
            <a:r>
              <a:rPr lang="en-IN" b="1" dirty="0">
                <a:solidFill>
                  <a:srgbClr val="A30070"/>
                </a:solidFill>
                <a:latin typeface="Times New Roman"/>
                <a:cs typeface="Times New Roman"/>
              </a:rPr>
              <a:t>&lt;a&gt;</a:t>
            </a:r>
            <a:r>
              <a:rPr lang="en-IN" b="1" spc="-11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tag.</a:t>
            </a:r>
          </a:p>
          <a:p>
            <a:pPr marL="12700" marR="751205">
              <a:lnSpc>
                <a:spcPct val="161500"/>
              </a:lnSpc>
            </a:pPr>
            <a:r>
              <a:rPr lang="en-IN" spc="-5" dirty="0">
                <a:solidFill>
                  <a:srgbClr val="295847"/>
                </a:solidFill>
                <a:latin typeface="Times New Roman"/>
                <a:cs typeface="Times New Roman"/>
              </a:rPr>
              <a:t>&lt;a </a:t>
            </a:r>
            <a:r>
              <a:rPr lang="en-IN" spc="-5" dirty="0" err="1">
                <a:solidFill>
                  <a:srgbClr val="295847"/>
                </a:solidFill>
                <a:latin typeface="Times New Roman"/>
                <a:cs typeface="Times New Roman"/>
              </a:rPr>
              <a:t>href</a:t>
            </a:r>
            <a:r>
              <a:rPr lang="en-IN" spc="-5" dirty="0">
                <a:solidFill>
                  <a:srgbClr val="295847"/>
                </a:solidFill>
                <a:latin typeface="Times New Roman"/>
                <a:cs typeface="Times New Roman"/>
                <a:hlinkClick r:id="rId2"/>
              </a:rPr>
              <a:t>="htt</a:t>
            </a:r>
            <a:r>
              <a:rPr lang="en-IN" spc="-5" dirty="0">
                <a:solidFill>
                  <a:srgbClr val="295847"/>
                </a:solidFill>
                <a:latin typeface="Times New Roman"/>
                <a:cs typeface="Times New Roman"/>
              </a:rPr>
              <a:t>p:</a:t>
            </a:r>
            <a:r>
              <a:rPr lang="en-IN" spc="-5" dirty="0">
                <a:solidFill>
                  <a:srgbClr val="295847"/>
                </a:solidFill>
                <a:latin typeface="Times New Roman"/>
                <a:cs typeface="Times New Roman"/>
                <a:hlinkClick r:id="rId2"/>
              </a:rPr>
              <a:t>//espesolutions.com</a:t>
            </a:r>
            <a:r>
              <a:rPr lang="en-IN" spc="-5" dirty="0">
                <a:solidFill>
                  <a:srgbClr val="295847"/>
                </a:solidFill>
                <a:latin typeface="Times New Roman"/>
                <a:cs typeface="Times New Roman"/>
              </a:rPr>
              <a:t>"&gt;this is </a:t>
            </a:r>
            <a:r>
              <a:rPr lang="en-IN" dirty="0">
                <a:solidFill>
                  <a:srgbClr val="295847"/>
                </a:solidFill>
                <a:latin typeface="Times New Roman"/>
                <a:cs typeface="Times New Roman"/>
              </a:rPr>
              <a:t>a link&lt;/a&gt;  </a:t>
            </a:r>
            <a:r>
              <a:rPr lang="en-IN" spc="-5" dirty="0">
                <a:latin typeface="Times New Roman"/>
                <a:cs typeface="Times New Roman"/>
              </a:rPr>
              <a:t>Html images </a:t>
            </a:r>
            <a:r>
              <a:rPr lang="en-IN" dirty="0">
                <a:latin typeface="Times New Roman"/>
                <a:cs typeface="Times New Roman"/>
              </a:rPr>
              <a:t>are defined with the </a:t>
            </a:r>
            <a:r>
              <a:rPr lang="en-IN" b="1" dirty="0">
                <a:solidFill>
                  <a:srgbClr val="A30070"/>
                </a:solidFill>
                <a:latin typeface="Times New Roman"/>
                <a:cs typeface="Times New Roman"/>
              </a:rPr>
              <a:t>&lt;</a:t>
            </a:r>
            <a:r>
              <a:rPr lang="en-IN" b="1" dirty="0" err="1">
                <a:solidFill>
                  <a:srgbClr val="A30070"/>
                </a:solidFill>
                <a:latin typeface="Times New Roman"/>
                <a:cs typeface="Times New Roman"/>
              </a:rPr>
              <a:t>img</a:t>
            </a:r>
            <a:r>
              <a:rPr lang="en-IN" b="1" dirty="0">
                <a:solidFill>
                  <a:srgbClr val="A30070"/>
                </a:solidFill>
                <a:latin typeface="Times New Roman"/>
                <a:cs typeface="Times New Roman"/>
              </a:rPr>
              <a:t>&gt;</a:t>
            </a:r>
            <a:r>
              <a:rPr lang="en-IN" b="1" spc="-9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tag.</a:t>
            </a: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1130935" algn="l"/>
                <a:tab pos="3665854" algn="l"/>
              </a:tabLst>
            </a:pPr>
            <a:r>
              <a:rPr lang="en-IN" spc="-10" dirty="0">
                <a:solidFill>
                  <a:srgbClr val="295847"/>
                </a:solidFill>
                <a:latin typeface="Times New Roman"/>
                <a:cs typeface="Times New Roman"/>
              </a:rPr>
              <a:t>&lt;</a:t>
            </a:r>
            <a:r>
              <a:rPr lang="en-IN" spc="-10" dirty="0" err="1">
                <a:solidFill>
                  <a:srgbClr val="295847"/>
                </a:solidFill>
                <a:latin typeface="Times New Roman"/>
                <a:cs typeface="Times New Roman"/>
              </a:rPr>
              <a:t>img</a:t>
            </a:r>
            <a:r>
              <a:rPr lang="en-IN" spc="-10" dirty="0">
                <a:solidFill>
                  <a:srgbClr val="295847"/>
                </a:solidFill>
                <a:latin typeface="Times New Roman"/>
                <a:cs typeface="Times New Roman"/>
              </a:rPr>
              <a:t>	</a:t>
            </a:r>
            <a:r>
              <a:rPr lang="en-IN" spc="-5" dirty="0" err="1">
                <a:solidFill>
                  <a:srgbClr val="295847"/>
                </a:solidFill>
                <a:latin typeface="Times New Roman"/>
                <a:cs typeface="Times New Roman"/>
              </a:rPr>
              <a:t>src</a:t>
            </a:r>
            <a:r>
              <a:rPr lang="en-IN" spc="-5" dirty="0">
                <a:solidFill>
                  <a:srgbClr val="295847"/>
                </a:solidFill>
                <a:latin typeface="Times New Roman"/>
                <a:cs typeface="Times New Roman"/>
              </a:rPr>
              <a:t>=“espelogo.jpg”	alt=“espesolutions.com</a:t>
            </a:r>
            <a:r>
              <a:rPr lang="en-IN" spc="-5" dirty="0" smtClean="0">
                <a:solidFill>
                  <a:srgbClr val="295847"/>
                </a:solidFill>
                <a:latin typeface="Times New Roman"/>
                <a:cs typeface="Times New Roman"/>
              </a:rPr>
              <a:t>”&gt;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68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/>
              <a:t>DROP-DOWN</a:t>
            </a:r>
            <a:r>
              <a:rPr lang="en-IN" spc="-40" dirty="0"/>
              <a:t> </a:t>
            </a:r>
            <a:r>
              <a:rPr lang="en-IN" spc="-5" dirty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093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Let a user select </a:t>
            </a:r>
            <a:r>
              <a:rPr lang="en-IN" sz="2000" dirty="0">
                <a:latin typeface="Times New Roman"/>
                <a:cs typeface="Times New Roman"/>
              </a:rPr>
              <a:t>one or </a:t>
            </a:r>
            <a:r>
              <a:rPr lang="en-IN" sz="2000" spc="-5" dirty="0">
                <a:latin typeface="Times New Roman"/>
                <a:cs typeface="Times New Roman"/>
              </a:rPr>
              <a:t>more</a:t>
            </a:r>
            <a:r>
              <a:rPr lang="en-IN" sz="2000" spc="9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choices from	limited number </a:t>
            </a:r>
            <a:r>
              <a:rPr lang="en-IN" sz="2000" dirty="0">
                <a:latin typeface="Times New Roman"/>
                <a:cs typeface="Times New Roman"/>
              </a:rPr>
              <a:t>of</a:t>
            </a:r>
            <a:r>
              <a:rPr lang="en-IN" sz="2000" spc="-1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options.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IN" b="1" spc="-15" dirty="0">
                <a:latin typeface="Times New Roman"/>
                <a:cs typeface="Times New Roman"/>
              </a:rPr>
              <a:t>SYNTAX:</a:t>
            </a:r>
            <a:endParaRPr lang="en-IN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95"/>
              </a:spcBef>
            </a:pP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&lt;html&gt;</a:t>
            </a:r>
            <a:endParaRPr lang="en-IN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lang="en-IN" dirty="0">
                <a:solidFill>
                  <a:srgbClr val="A30070"/>
                </a:solidFill>
                <a:latin typeface="Times New Roman"/>
                <a:cs typeface="Times New Roman"/>
              </a:rPr>
              <a:t>&lt;body&gt;</a:t>
            </a:r>
            <a:endParaRPr lang="en-IN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&lt;select&gt;</a:t>
            </a:r>
            <a:endParaRPr lang="en-IN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90"/>
              </a:spcBef>
            </a:pPr>
            <a:r>
              <a:rPr lang="en-IN" dirty="0">
                <a:solidFill>
                  <a:srgbClr val="A30070"/>
                </a:solidFill>
                <a:latin typeface="Times New Roman"/>
                <a:cs typeface="Times New Roman"/>
              </a:rPr>
              <a:t>&lt;option</a:t>
            </a:r>
            <a:r>
              <a:rPr lang="en-IN" spc="-40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value=“fiat"&gt;fiat&lt;/option&gt;</a:t>
            </a:r>
            <a:endParaRPr lang="en-IN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lang="en-IN" dirty="0">
                <a:solidFill>
                  <a:srgbClr val="A30070"/>
                </a:solidFill>
                <a:latin typeface="Times New Roman"/>
                <a:cs typeface="Times New Roman"/>
              </a:rPr>
              <a:t>&lt;option</a:t>
            </a:r>
            <a:r>
              <a:rPr lang="en-IN" spc="-35" dirty="0">
                <a:solidFill>
                  <a:srgbClr val="A30070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value="</a:t>
            </a:r>
            <a:r>
              <a:rPr lang="en-IN" spc="-5" dirty="0" err="1">
                <a:solidFill>
                  <a:srgbClr val="A30070"/>
                </a:solidFill>
                <a:latin typeface="Times New Roman"/>
                <a:cs typeface="Times New Roman"/>
              </a:rPr>
              <a:t>audi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"&gt;</a:t>
            </a:r>
            <a:r>
              <a:rPr lang="en-IN" spc="-5" dirty="0" err="1">
                <a:solidFill>
                  <a:srgbClr val="A30070"/>
                </a:solidFill>
                <a:latin typeface="Times New Roman"/>
                <a:cs typeface="Times New Roman"/>
              </a:rPr>
              <a:t>audi</a:t>
            </a: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&lt;/option&gt;</a:t>
            </a:r>
            <a:endParaRPr lang="en-IN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80"/>
              </a:spcBef>
            </a:pP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&lt;/select&gt;</a:t>
            </a:r>
            <a:endParaRPr lang="en-IN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90"/>
              </a:spcBef>
            </a:pPr>
            <a:r>
              <a:rPr lang="en-IN" dirty="0">
                <a:solidFill>
                  <a:srgbClr val="A30070"/>
                </a:solidFill>
                <a:latin typeface="Times New Roman"/>
                <a:cs typeface="Times New Roman"/>
              </a:rPr>
              <a:t>&lt;/body&gt;</a:t>
            </a:r>
            <a:endParaRPr lang="en-IN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lang="en-IN" spc="-5" dirty="0">
                <a:solidFill>
                  <a:srgbClr val="A30070"/>
                </a:solidFill>
                <a:latin typeface="Times New Roman"/>
                <a:cs typeface="Times New Roman"/>
              </a:rPr>
              <a:t>&lt;/html&gt;</a:t>
            </a: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1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CASCADING STYLE SHEETS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5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242</TotalTime>
  <Words>968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Times New Roman</vt:lpstr>
      <vt:lpstr>Wingdings</vt:lpstr>
      <vt:lpstr>Wingdings 3</vt:lpstr>
      <vt:lpstr>Ion Boardroom</vt:lpstr>
      <vt:lpstr> HTML,CSS &amp;  JAVA SCRIPT FOR WEB DEVLOPERS </vt:lpstr>
      <vt:lpstr>OUTLINE OF COURSE  </vt:lpstr>
      <vt:lpstr>HYPER TEXT MARKUP LANGUAGE</vt:lpstr>
      <vt:lpstr>WHAT IS HTML?</vt:lpstr>
      <vt:lpstr>HTML TAGS</vt:lpstr>
      <vt:lpstr>HTML EXAMPLE</vt:lpstr>
      <vt:lpstr>HTML TAG</vt:lpstr>
      <vt:lpstr>DROP-DOWN LIST</vt:lpstr>
      <vt:lpstr>CASCADING STYLE SHEETS </vt:lpstr>
      <vt:lpstr>WHAT IS CSS?</vt:lpstr>
      <vt:lpstr>CSS EXAMPLE</vt:lpstr>
      <vt:lpstr>THE ELEMENT SELECTOR</vt:lpstr>
      <vt:lpstr>PowerPoint Presentation</vt:lpstr>
      <vt:lpstr>THREE WAYS TO INSERT CSS</vt:lpstr>
      <vt:lpstr>INTERNAL STYLE SHEET</vt:lpstr>
      <vt:lpstr>INLINE STYLES</vt:lpstr>
      <vt:lpstr>STYLING LINKS</vt:lpstr>
      <vt:lpstr>EXAMPLE:</vt:lpstr>
      <vt:lpstr>TABLE WIDTH, HEIGHT, TEXT ALIGNMENT AND PADDING</vt:lpstr>
      <vt:lpstr>JAVASCRIPT </vt:lpstr>
      <vt:lpstr>Why Study JavaScript? </vt:lpstr>
      <vt:lpstr>JavaScript Can Change HTML Content </vt:lpstr>
      <vt:lpstr>PROJECT </vt:lpstr>
      <vt:lpstr>MAIN PAGE</vt:lpstr>
      <vt:lpstr>CONTACT</vt:lpstr>
      <vt:lpstr>PICTURE GALLERY</vt:lpstr>
      <vt:lpstr>VIDEO GALLERY </vt:lpstr>
      <vt:lpstr>CERTIFICATE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 HTML, CSS &amp;  JAVA SCRIPT</dc:title>
  <dc:creator>Akash</dc:creator>
  <cp:lastModifiedBy>Akash</cp:lastModifiedBy>
  <cp:revision>14</cp:revision>
  <dcterms:created xsi:type="dcterms:W3CDTF">2020-10-27T18:08:46Z</dcterms:created>
  <dcterms:modified xsi:type="dcterms:W3CDTF">2020-10-29T10:16:32Z</dcterms:modified>
</cp:coreProperties>
</file>