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3496" r:id="rId3"/>
    <p:sldId id="3498" r:id="rId4"/>
    <p:sldId id="3499" r:id="rId5"/>
    <p:sldId id="3506" r:id="rId6"/>
    <p:sldId id="3500" r:id="rId7"/>
    <p:sldId id="3502" r:id="rId8"/>
    <p:sldId id="3501" r:id="rId9"/>
    <p:sldId id="3503" r:id="rId10"/>
    <p:sldId id="3504" r:id="rId11"/>
    <p:sldId id="3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B2B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575"/>
  </p:normalViewPr>
  <p:slideViewPr>
    <p:cSldViewPr snapToGrid="0" snapToObjects="1">
      <p:cViewPr varScale="1">
        <p:scale>
          <a:sx n="103" d="100"/>
          <a:sy n="103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B614C-7A34-3D4F-B5C3-AB3C0E2676C4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40CB9-CD79-E349-A55B-9B788026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changes.</a:t>
            </a:r>
            <a:br>
              <a:rPr lang="en-US" dirty="0"/>
            </a:br>
            <a:r>
              <a:rPr lang="en-US" dirty="0"/>
              <a:t>Go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changes.</a:t>
            </a:r>
            <a:br>
              <a:rPr lang="en-US"/>
            </a:br>
            <a:r>
              <a:rPr lang="en-US"/>
              <a:t>Go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1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changes.</a:t>
            </a:r>
            <a:br>
              <a:rPr lang="en-US"/>
            </a:br>
            <a:r>
              <a:rPr lang="en-US"/>
              <a:t>Go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3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changes.</a:t>
            </a:r>
            <a:br>
              <a:rPr lang="en-US"/>
            </a:br>
            <a:r>
              <a:rPr lang="en-US"/>
              <a:t>Go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3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run a </a:t>
            </a:r>
            <a:r>
              <a:rPr lang="en-US" dirty="0" err="1"/>
              <a:t>anova</a:t>
            </a:r>
            <a:r>
              <a:rPr lang="en-US" dirty="0"/>
              <a:t>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changes.</a:t>
            </a:r>
            <a:br>
              <a:rPr lang="en-US"/>
            </a:br>
            <a:r>
              <a:rPr lang="en-US"/>
              <a:t>Go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761 people who bought the product in test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7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not have to call all customers now the model is able to rank the potential customers ahead so even in 40% of our test sample population we capture 97% of our potential customers. This is where building a model is helping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1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changes.</a:t>
            </a:r>
            <a:br>
              <a:rPr lang="en-US"/>
            </a:br>
            <a:r>
              <a:rPr lang="en-US"/>
              <a:t>Go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changes.</a:t>
            </a:r>
            <a:br>
              <a:rPr lang="en-US"/>
            </a:br>
            <a:r>
              <a:rPr lang="en-US"/>
              <a:t>Go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92163-6BF4-4FB3-BD02-64E0A27D4C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DE78-76B8-7E88-5708-EC1CC10B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99E3C-689A-A3AD-7019-B45F5001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D156-9766-4AA0-367A-B65E3AE8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7941-B210-DE34-40E2-CD362E8C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EA73-20BF-C78A-66C8-EB0E48F0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1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5FFD-4950-A529-4C46-24C47A83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A4EE3-C1EE-9D90-49DE-FA24F606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6FA1-B4D2-EEDF-8A3B-EF8110A4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D830-8549-5C96-BA37-11B58951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D861-5D68-708B-C3DC-AFF64EB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25E85-F208-6C49-3011-4965F5EF7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47AB1-0A18-FD30-7554-7049D6A1D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5F93-4323-E9F8-E64D-8EF9922B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7371-95E1-532B-1046-30D151F9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F8AE-4D4E-4879-6436-32FFC261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327" y="1327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7" y="1327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8719" y="1333705"/>
            <a:ext cx="11155679" cy="1667124"/>
          </a:xfrm>
        </p:spPr>
        <p:txBody>
          <a:bodyPr/>
          <a:lstStyle>
            <a:lvl2pPr marL="380748" indent="-190390">
              <a:defRPr/>
            </a:lvl2pPr>
            <a:lvl3pPr marL="761496" indent="-190390">
              <a:defRPr/>
            </a:lvl3pPr>
            <a:lvl4pPr marL="1142242" indent="-190390">
              <a:defRPr/>
            </a:lvl4pPr>
            <a:lvl5pPr marL="1522975" indent="-19039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6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2B85-8519-C283-18B0-02569BE1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11A2-3D34-39C4-672D-CAEA33F2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E31F-B3CE-47D6-4CC9-BE64914E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8F21-D884-2F29-AAF9-679F4DD6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BEDE-A07A-6436-3070-C4A9577A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B52F-A5CF-352A-796B-68CC2751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741C-5430-DB87-7D58-30ECCECC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371E7-9488-E992-E60E-FC8C4FF1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B8377-C61D-C45C-AFC8-7B7E9225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F733-9CBE-AB93-1711-7ED6A314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1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20B8-C620-126A-ACBE-B7A608AF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288-10FA-28D5-75C2-188C656DF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5F51A-26A9-074B-F1A9-4DEA4259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532-1281-A0A6-E0AF-22A74FC2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413DB-06BA-444A-CFDD-FD9E2266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EC92-5478-C5F7-6CC0-2E3FD6A2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95B4-9B1D-C4DF-C395-0A94DF86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EC96F-F4B8-FF34-7B4B-D606FB15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2F64-53EC-7D00-D6CC-FC21821D9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70C29-9208-21ED-4380-8340A18CD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36DCA-C0A3-2B85-D3CB-39117EBEA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93B9D-3E30-2761-9898-14866B59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8A716-39BC-E8B3-2D02-0B783A39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464AB-08BC-61BE-5010-B66F488A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3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1E11-A555-0A66-97AD-115E07C8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CAC9E-AEF1-839F-5E90-F87A728E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E73E7-E015-8234-1005-704839EC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F7FD-6C5C-E13F-CCF3-A0234C3E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F364A-6F18-9AF2-A748-A03E7D88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DEF95-019F-A7F2-D042-206E3522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55A1-2E42-A6BB-4415-EF74103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5CA7-71AC-FCA5-57A1-398FA9F7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BC94-7FC3-264B-5177-BABB9E7F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16374-4DC7-1E9A-9AEE-60238C9BC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C84E1-BDD0-363C-51D9-E9A9202E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133AB-A655-2FEE-15A6-920A3DFE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E1B9-437D-25D0-3D8F-DDDD97E7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35F3-0EC4-4DC6-E571-04C13B62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2DB3-CACD-6C13-B5BA-E46CDE3B0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F099D-D599-5FEC-AE53-B66762797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03689-1EA5-1150-59A2-69B10EDF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E44B2-D97F-B765-5984-07A93D93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1FB7-CFCB-2EF8-6C8A-A6BC2E0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70B62-B574-72EF-8A84-03C89EA8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07656-297E-A53B-9D07-3ED163673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01A3-231C-24EB-56B6-F76D50343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796F-16A3-174A-BA98-CEAE1C8F23B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A6BF-0942-E304-3597-496680379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01CC-2704-57AF-A125-96DD512FD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C52F-61A7-EF4D-A7C2-E88E16CB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emf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E190487-4999-AC80-8703-9BEE4338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0" y="2044557"/>
            <a:ext cx="12078339" cy="104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AF3722-9751-3B4C-6037-05A5F225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" y="4282611"/>
            <a:ext cx="12078339" cy="10423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2ECBE71-655A-5AE5-DDD8-3E06F553B5FB}"/>
              </a:ext>
            </a:extLst>
          </p:cNvPr>
          <p:cNvSpPr txBox="1">
            <a:spLocks/>
          </p:cNvSpPr>
          <p:nvPr/>
        </p:nvSpPr>
        <p:spPr>
          <a:xfrm>
            <a:off x="426719" y="2723602"/>
            <a:ext cx="11338560" cy="975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Sales Call Activity Optimization</a:t>
            </a:r>
          </a:p>
        </p:txBody>
      </p:sp>
    </p:spTree>
    <p:extLst>
      <p:ext uri="{BB962C8B-B14F-4D97-AF65-F5344CB8AC3E}">
        <p14:creationId xmlns:p14="http://schemas.microsoft.com/office/powerpoint/2010/main" val="201002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1338560" cy="975360"/>
          </a:xfrm>
        </p:spPr>
        <p:txBody>
          <a:bodyPr/>
          <a:lstStyle/>
          <a:p>
            <a:r>
              <a:rPr lang="en-US" dirty="0"/>
              <a:t>Future Enhancements: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89" y="737783"/>
            <a:ext cx="11772900" cy="10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7A6C4-4EDF-E48A-75BC-E472589D51F1}"/>
              </a:ext>
            </a:extLst>
          </p:cNvPr>
          <p:cNvSpPr txBox="1"/>
          <p:nvPr/>
        </p:nvSpPr>
        <p:spPr>
          <a:xfrm>
            <a:off x="212489" y="1011365"/>
            <a:ext cx="112043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34290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Model enhancements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Implement stacking architecture to further boost classification performance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Leverage models such as feed forward neural networks</a:t>
            </a:r>
          </a:p>
          <a:p>
            <a:pPr marL="1143000" lvl="2" indent="-342900" font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85800" lvl="1" indent="-34290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Connect with business to work out cost per call rate and profit generated from each term deposit sale</a:t>
            </a:r>
          </a:p>
          <a:p>
            <a:pPr marL="685800" lvl="1" indent="-342900" font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85800" lvl="1" indent="-34290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Capture more customer features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Past spending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Gender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Credit score</a:t>
            </a:r>
          </a:p>
          <a:p>
            <a:pPr marL="1143000" lvl="2" indent="-342900" font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85800" lvl="1" indent="-34290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Capture more call features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Call sentiment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Call engagement</a:t>
            </a:r>
          </a:p>
          <a:p>
            <a:pPr marL="1143000" lvl="2" indent="-342900" fontAlgn="ctr">
              <a:buFont typeface="Wingdings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Outgoing call time</a:t>
            </a:r>
          </a:p>
          <a:p>
            <a:pPr marL="1257300" lvl="2" indent="-457200" font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555" y="2668794"/>
            <a:ext cx="3126889" cy="975360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05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1338560" cy="97536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00268-C7E9-4FBC-ADD4-CE5022E7180D}"/>
              </a:ext>
            </a:extLst>
          </p:cNvPr>
          <p:cNvSpPr txBox="1"/>
          <p:nvPr/>
        </p:nvSpPr>
        <p:spPr>
          <a:xfrm>
            <a:off x="465592" y="1036211"/>
            <a:ext cx="331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PROBLEM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02986-4422-4D02-813B-C07A0F8FE870}"/>
              </a:ext>
            </a:extLst>
          </p:cNvPr>
          <p:cNvSpPr txBox="1"/>
          <p:nvPr/>
        </p:nvSpPr>
        <p:spPr>
          <a:xfrm>
            <a:off x="339731" y="1786867"/>
            <a:ext cx="359157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Portuguese banking institution wants to optimize their sales calls activity for term deposit sales done via phone marketing campaigns</a:t>
            </a:r>
          </a:p>
          <a:p>
            <a:pPr defTabSz="1219170">
              <a:defRPr/>
            </a:pPr>
            <a:endParaRPr lang="en-US" sz="2000" kern="0" dirty="0">
              <a:solidFill>
                <a:srgbClr val="0022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1219170"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Current sales conversion rate:</a:t>
            </a:r>
          </a:p>
          <a:p>
            <a:pPr marL="800100" lvl="1" indent="-342900" defTabSz="1219170">
              <a:buFont typeface="Wingdings" pitchFamily="2" charset="2"/>
              <a:buChar char="Ø"/>
              <a:defRPr/>
            </a:pP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9.84%</a:t>
            </a:r>
          </a:p>
          <a:p>
            <a:pPr marL="800100" lvl="1" indent="-342900" defTabSz="1219170">
              <a:buFont typeface="Wingdings" pitchFamily="2" charset="2"/>
              <a:buChar char="Ø"/>
              <a:defRPr/>
            </a:pPr>
            <a:endParaRPr lang="en-US" kern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E3F369-E9C5-4A2A-9C07-4C02B8842673}"/>
              </a:ext>
            </a:extLst>
          </p:cNvPr>
          <p:cNvCxnSpPr>
            <a:cxnSpLocks/>
          </p:cNvCxnSpPr>
          <p:nvPr/>
        </p:nvCxnSpPr>
        <p:spPr>
          <a:xfrm>
            <a:off x="8125945" y="1638831"/>
            <a:ext cx="0" cy="41483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408804-9081-47F2-B5E6-9AE3762DEF2B}"/>
              </a:ext>
            </a:extLst>
          </p:cNvPr>
          <p:cNvSpPr txBox="1"/>
          <p:nvPr/>
        </p:nvSpPr>
        <p:spPr>
          <a:xfrm>
            <a:off x="4063032" y="1036210"/>
            <a:ext cx="3827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OBJECTIVE &amp; OPPORTUNITY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5027D-5B47-45EB-A4FB-C6100496D3DE}"/>
              </a:ext>
            </a:extLst>
          </p:cNvPr>
          <p:cNvSpPr txBox="1"/>
          <p:nvPr/>
        </p:nvSpPr>
        <p:spPr>
          <a:xfrm>
            <a:off x="8541346" y="1036209"/>
            <a:ext cx="267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A24F92-9541-4E75-9E88-708C4DE4B7AA}"/>
              </a:ext>
            </a:extLst>
          </p:cNvPr>
          <p:cNvSpPr txBox="1"/>
          <p:nvPr/>
        </p:nvSpPr>
        <p:spPr>
          <a:xfrm>
            <a:off x="8450328" y="1704478"/>
            <a:ext cx="3314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the current sales conversion activity in terms of: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Jobs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Married status</a:t>
            </a: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volume</a:t>
            </a:r>
          </a:p>
          <a:p>
            <a:pPr defTabSz="1219170">
              <a:defRPr/>
            </a:pPr>
            <a:endParaRPr lang="en-US" sz="2000" kern="0" dirty="0">
              <a:solidFill>
                <a:srgbClr val="0022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219170"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reactive system to rank new customers:</a:t>
            </a:r>
          </a:p>
          <a:p>
            <a:pPr marL="228594" lvl="0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different model performance</a:t>
            </a:r>
          </a:p>
          <a:p>
            <a:pPr marL="228594" lvl="0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Quantify the percentage of customer segment to reach out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8AE063-F5D9-4E61-B4A6-4ECD12A72603}"/>
              </a:ext>
            </a:extLst>
          </p:cNvPr>
          <p:cNvCxnSpPr>
            <a:cxnSpLocks/>
          </p:cNvCxnSpPr>
          <p:nvPr/>
        </p:nvCxnSpPr>
        <p:spPr>
          <a:xfrm>
            <a:off x="3972014" y="1649589"/>
            <a:ext cx="0" cy="41483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B89C33-1C2F-4A31-962D-EE2AD886FEA6}"/>
              </a:ext>
            </a:extLst>
          </p:cNvPr>
          <p:cNvSpPr txBox="1"/>
          <p:nvPr/>
        </p:nvSpPr>
        <p:spPr>
          <a:xfrm>
            <a:off x="4299068" y="1786867"/>
            <a:ext cx="35915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the current sales call activity to better isolate customer segments having a higher propensity of buying the term deposit </a:t>
            </a:r>
          </a:p>
          <a:p>
            <a:pPr defTabSz="1219170">
              <a:defRPr/>
            </a:pPr>
            <a:endParaRPr lang="en-US" sz="2000" kern="0" dirty="0">
              <a:solidFill>
                <a:srgbClr val="0022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594" indent="-228594" defTabSz="1219170"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solidFill>
                  <a:srgbClr val="0022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reactive system to rank new potential customers based on their propensity to buy the term deposits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E8FC6-958B-4DE7-8581-2FC3E159FB64}"/>
              </a:ext>
            </a:extLst>
          </p:cNvPr>
          <p:cNvSpPr txBox="1"/>
          <p:nvPr/>
        </p:nvSpPr>
        <p:spPr bwMode="white">
          <a:xfrm>
            <a:off x="108544" y="6577139"/>
            <a:ext cx="6518165" cy="631615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067" dirty="0">
                <a:latin typeface="Calibri" panose="020F0502020204030204" pitchFamily="34" charset="0"/>
                <a:cs typeface="Calibri" panose="020F0502020204030204" pitchFamily="34" charset="0"/>
              </a:rPr>
              <a:t>*Current sales conversion rate = Total number of conversions observed (3933) / Total number of calls made (39,944)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810D8-4378-E498-E19B-F06C203CA34C}"/>
              </a:ext>
            </a:extLst>
          </p:cNvPr>
          <p:cNvSpPr txBox="1"/>
          <p:nvPr/>
        </p:nvSpPr>
        <p:spPr bwMode="white">
          <a:xfrm>
            <a:off x="11283820" y="6606073"/>
            <a:ext cx="0" cy="0"/>
          </a:xfrm>
          <a:prstGeom prst="rect">
            <a:avLst/>
          </a:prstGeom>
          <a:effectLst/>
        </p:spPr>
        <p:txBody>
          <a:bodyPr vert="horz" wrap="none" lIns="0" tIns="0" rIns="0" bIns="0" rtlCol="0">
            <a:noAutofit/>
          </a:bodyPr>
          <a:lstStyle/>
          <a:p>
            <a:endParaRPr lang="en-US" sz="34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89" y="802331"/>
            <a:ext cx="117729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1338560" cy="975360"/>
          </a:xfrm>
        </p:spPr>
        <p:txBody>
          <a:bodyPr/>
          <a:lstStyle/>
          <a:p>
            <a:r>
              <a:rPr lang="en-US" dirty="0"/>
              <a:t>What Do We Capture Currently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" y="855608"/>
            <a:ext cx="11772900" cy="101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485878-3A6A-6136-25F5-9A681444D0AA}"/>
              </a:ext>
            </a:extLst>
          </p:cNvPr>
          <p:cNvSpPr txBox="1"/>
          <p:nvPr/>
        </p:nvSpPr>
        <p:spPr>
          <a:xfrm>
            <a:off x="1048375" y="1408293"/>
            <a:ext cx="3557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Call attribute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8CA212-7629-A334-734A-590E6B0FC340}"/>
              </a:ext>
            </a:extLst>
          </p:cNvPr>
          <p:cNvSpPr txBox="1"/>
          <p:nvPr/>
        </p:nvSpPr>
        <p:spPr>
          <a:xfrm>
            <a:off x="6463629" y="1408293"/>
            <a:ext cx="4219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Customer demographic data</a:t>
            </a:r>
            <a:endParaRPr lang="en-US" sz="3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E34CFD-6C9F-C0AB-149C-717D43BF9BA2}"/>
              </a:ext>
            </a:extLst>
          </p:cNvPr>
          <p:cNvSpPr txBox="1"/>
          <p:nvPr/>
        </p:nvSpPr>
        <p:spPr>
          <a:xfrm>
            <a:off x="6463629" y="2114637"/>
            <a:ext cx="43209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Age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Job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Education level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Married status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Loan status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Default history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Balance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Mode of Contact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8C4CB6-75A6-061D-94EF-6E38E8BAD518}"/>
              </a:ext>
            </a:extLst>
          </p:cNvPr>
          <p:cNvSpPr txBox="1"/>
          <p:nvPr/>
        </p:nvSpPr>
        <p:spPr>
          <a:xfrm>
            <a:off x="741459" y="5192906"/>
            <a:ext cx="7729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Current date range captured: 7</a:t>
            </a:r>
            <a:r>
              <a:rPr lang="en-US" sz="20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Jan - 30</a:t>
            </a:r>
            <a:r>
              <a:rPr lang="en-US" sz="20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Dec</a:t>
            </a:r>
          </a:p>
          <a:p>
            <a:pPr font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Total distinct calls captured &amp; customers: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39,944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537ECF-B06A-DAEE-A345-587E0ADD8D0C}"/>
              </a:ext>
            </a:extLst>
          </p:cNvPr>
          <p:cNvSpPr txBox="1"/>
          <p:nvPr/>
        </p:nvSpPr>
        <p:spPr>
          <a:xfrm>
            <a:off x="1048375" y="2114637"/>
            <a:ext cx="45746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Call day / month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Call duration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Campaign number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Call outcome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Call conversion</a:t>
            </a:r>
          </a:p>
          <a:p>
            <a:pPr marL="1143000" lvl="2" indent="-342900" fontAlgn="ctr"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Records whether the customer finally bought the deposit or not</a:t>
            </a:r>
          </a:p>
          <a:p>
            <a:pPr marL="800100" lvl="2" font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12775D-A4CC-0F81-834E-93E6F414846A}"/>
              </a:ext>
            </a:extLst>
          </p:cNvPr>
          <p:cNvCxnSpPr>
            <a:cxnSpLocks/>
          </p:cNvCxnSpPr>
          <p:nvPr/>
        </p:nvCxnSpPr>
        <p:spPr>
          <a:xfrm>
            <a:off x="5942141" y="1364170"/>
            <a:ext cx="0" cy="34229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6FA42D-87A1-DB03-52DA-E1784EA547E2}"/>
              </a:ext>
            </a:extLst>
          </p:cNvPr>
          <p:cNvSpPr txBox="1"/>
          <p:nvPr/>
        </p:nvSpPr>
        <p:spPr bwMode="white">
          <a:xfrm>
            <a:off x="183847" y="6492982"/>
            <a:ext cx="5912153" cy="631615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*Distinct calls are based on the assumption that a person is called once</a:t>
            </a:r>
          </a:p>
        </p:txBody>
      </p:sp>
    </p:spTree>
    <p:extLst>
      <p:ext uri="{BB962C8B-B14F-4D97-AF65-F5344CB8AC3E}">
        <p14:creationId xmlns:p14="http://schemas.microsoft.com/office/powerpoint/2010/main" val="15244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7D1CD96-AD77-BE47-47E9-EFD1C4BDF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57" y="1719725"/>
            <a:ext cx="4792307" cy="3289003"/>
          </a:xfrm>
          <a:prstGeom prst="rect">
            <a:avLst/>
          </a:prstGeom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0659"/>
            <a:ext cx="11338560" cy="839094"/>
          </a:xfrm>
        </p:spPr>
        <p:txBody>
          <a:bodyPr>
            <a:normAutofit fontScale="90000"/>
          </a:bodyPr>
          <a:lstStyle/>
          <a:p>
            <a:r>
              <a:rPr lang="en-US" dirty="0"/>
              <a:t>Old aged customers have higher conversion rates as compared to younger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50" y="1135816"/>
            <a:ext cx="11772900" cy="101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759B75-AD61-63B7-2DAA-F137AA667B23}"/>
              </a:ext>
            </a:extLst>
          </p:cNvPr>
          <p:cNvSpPr txBox="1"/>
          <p:nvPr/>
        </p:nvSpPr>
        <p:spPr>
          <a:xfrm>
            <a:off x="317126" y="1323479"/>
            <a:ext cx="489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Conversion rate across age buckets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0327CA-8FAF-5486-B5A7-518961E29DE6}"/>
              </a:ext>
            </a:extLst>
          </p:cNvPr>
          <p:cNvCxnSpPr>
            <a:cxnSpLocks/>
          </p:cNvCxnSpPr>
          <p:nvPr/>
        </p:nvCxnSpPr>
        <p:spPr>
          <a:xfrm>
            <a:off x="5643145" y="1582057"/>
            <a:ext cx="0" cy="31297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4E940B-0973-7BFA-FDA9-26CA1E2F810B}"/>
              </a:ext>
            </a:extLst>
          </p:cNvPr>
          <p:cNvSpPr txBox="1"/>
          <p:nvPr/>
        </p:nvSpPr>
        <p:spPr>
          <a:xfrm>
            <a:off x="5893305" y="1323479"/>
            <a:ext cx="489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Conversion rate across occupations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A084A7-21EE-D23C-2117-090FB74AEC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834" y="1719172"/>
            <a:ext cx="4608187" cy="308961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54B2BB0-0DC0-3D31-6D8E-261C1F234703}"/>
              </a:ext>
            </a:extLst>
          </p:cNvPr>
          <p:cNvSpPr txBox="1"/>
          <p:nvPr/>
        </p:nvSpPr>
        <p:spPr bwMode="white">
          <a:xfrm>
            <a:off x="183847" y="6400516"/>
            <a:ext cx="5912153" cy="631615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*Conversion percentage = # conversions observed in the bucket/ Total number of calls made in the bucket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F66F3D-CDC2-6B80-0874-983284941BBE}"/>
              </a:ext>
            </a:extLst>
          </p:cNvPr>
          <p:cNvSpPr/>
          <p:nvPr/>
        </p:nvSpPr>
        <p:spPr>
          <a:xfrm>
            <a:off x="3123301" y="1788137"/>
            <a:ext cx="1857793" cy="2999133"/>
          </a:xfrm>
          <a:prstGeom prst="rect">
            <a:avLst/>
          </a:prstGeom>
          <a:solidFill>
            <a:schemeClr val="bg1">
              <a:alpha val="2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FEB3D4-2986-1EA1-3D91-448A4FFD3917}"/>
              </a:ext>
            </a:extLst>
          </p:cNvPr>
          <p:cNvSpPr/>
          <p:nvPr/>
        </p:nvSpPr>
        <p:spPr>
          <a:xfrm>
            <a:off x="8244114" y="1967680"/>
            <a:ext cx="261257" cy="2411362"/>
          </a:xfrm>
          <a:prstGeom prst="rect">
            <a:avLst/>
          </a:prstGeom>
          <a:solidFill>
            <a:schemeClr val="bg1">
              <a:alpha val="2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297EE-F081-5521-D4D8-398524BE06E1}"/>
              </a:ext>
            </a:extLst>
          </p:cNvPr>
          <p:cNvSpPr txBox="1"/>
          <p:nvPr/>
        </p:nvSpPr>
        <p:spPr>
          <a:xfrm>
            <a:off x="317126" y="5144379"/>
            <a:ext cx="111825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aged customers (60+) have a much higher conversion rate as compared to younger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highest conversion rates can be seen across 75 - 90 and 90 - 105 age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similar high conversion rate trend can be seen across the retired occupational demographic</a:t>
            </a:r>
          </a:p>
        </p:txBody>
      </p:sp>
    </p:spTree>
    <p:extLst>
      <p:ext uri="{BB962C8B-B14F-4D97-AF65-F5344CB8AC3E}">
        <p14:creationId xmlns:p14="http://schemas.microsoft.com/office/powerpoint/2010/main" val="303436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66339"/>
            <a:ext cx="11338560" cy="948153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 Conversion Rates Can be seen as the Level of Education Increases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" y="1168090"/>
            <a:ext cx="11772900" cy="10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CE987-FEF0-5BD5-0963-0D37CD40D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3629" y="1642459"/>
            <a:ext cx="3867662" cy="2307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9D4B33-79D8-2A8B-7C83-BDD5EC3993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3629" y="4415138"/>
            <a:ext cx="3985994" cy="23074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7B9AA1-1ED1-91A3-A762-8B1FBCB79F97}"/>
              </a:ext>
            </a:extLst>
          </p:cNvPr>
          <p:cNvSpPr txBox="1"/>
          <p:nvPr/>
        </p:nvSpPr>
        <p:spPr bwMode="white">
          <a:xfrm>
            <a:off x="7044242" y="1371437"/>
            <a:ext cx="5147758" cy="369888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conversion rate across education levels</a:t>
            </a:r>
            <a:endParaRPr lang="en-US" sz="1400" i="1" dirty="0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C1B6A9B0-9EAC-FA24-A792-61225DC0C5C6}"/>
              </a:ext>
            </a:extLst>
          </p:cNvPr>
          <p:cNvSpPr/>
          <p:nvPr/>
        </p:nvSpPr>
        <p:spPr>
          <a:xfrm rot="9916737" flipV="1">
            <a:off x="8069027" y="1996658"/>
            <a:ext cx="1693889" cy="9696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DCE20C-557E-D9C8-2FDD-953DC101EB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7375" y="2030106"/>
            <a:ext cx="412848" cy="12964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91CBE9-81D4-41F2-24F6-FCECB4109180}"/>
              </a:ext>
            </a:extLst>
          </p:cNvPr>
          <p:cNvSpPr txBox="1"/>
          <p:nvPr/>
        </p:nvSpPr>
        <p:spPr bwMode="white">
          <a:xfrm>
            <a:off x="7044242" y="3975995"/>
            <a:ext cx="4644515" cy="369888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conversion rate across marital status within tertiary educated</a:t>
            </a:r>
            <a:endParaRPr lang="en-US" sz="1400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F15B2E-9340-2C82-F52F-129BBAD43A77}"/>
              </a:ext>
            </a:extLst>
          </p:cNvPr>
          <p:cNvSpPr txBox="1"/>
          <p:nvPr/>
        </p:nvSpPr>
        <p:spPr>
          <a:xfrm>
            <a:off x="5236285" y="584222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3AAC04-5CDE-93CB-E462-1B450D4D146A}"/>
              </a:ext>
            </a:extLst>
          </p:cNvPr>
          <p:cNvSpPr txBox="1"/>
          <p:nvPr/>
        </p:nvSpPr>
        <p:spPr>
          <a:xfrm>
            <a:off x="412231" y="1741325"/>
            <a:ext cx="610496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strong positive correlation can be seen between the conversion rates and the level of education.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Within the tertiary educated, single people have the highest propensity to buy the term deposits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4E99DB-EA5C-E539-79CA-129B141EF027}"/>
              </a:ext>
            </a:extLst>
          </p:cNvPr>
          <p:cNvSpPr txBox="1"/>
          <p:nvPr/>
        </p:nvSpPr>
        <p:spPr bwMode="white">
          <a:xfrm>
            <a:off x="183847" y="6146830"/>
            <a:ext cx="5912153" cy="631615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*Conversion percentage= Total number of conversions observed / Total number of calls made in the bucket</a:t>
            </a:r>
          </a:p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*2,167 customers education level is unknown</a:t>
            </a:r>
          </a:p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*11,428 customers have tertiary level of education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54044B-DC1F-F4DA-A80F-18501795B7BE}"/>
              </a:ext>
            </a:extLst>
          </p:cNvPr>
          <p:cNvSpPr/>
          <p:nvPr/>
        </p:nvSpPr>
        <p:spPr>
          <a:xfrm>
            <a:off x="9535859" y="4577748"/>
            <a:ext cx="490267" cy="1982228"/>
          </a:xfrm>
          <a:prstGeom prst="rect">
            <a:avLst/>
          </a:prstGeom>
          <a:solidFill>
            <a:schemeClr val="bg1">
              <a:alpha val="2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2487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39854"/>
            <a:ext cx="11338560" cy="975360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 Conversion Rates Can Be Seen as the Call Volume Increases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" y="1146576"/>
            <a:ext cx="11772900" cy="10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C64D7-3831-0334-6D52-276F62576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00" y="2441987"/>
            <a:ext cx="5473700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EE779-623F-ECB1-366F-EB7BABA84222}"/>
              </a:ext>
            </a:extLst>
          </p:cNvPr>
          <p:cNvSpPr txBox="1"/>
          <p:nvPr/>
        </p:nvSpPr>
        <p:spPr>
          <a:xfrm>
            <a:off x="3014943" y="5533169"/>
            <a:ext cx="688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4F7A51-2FD2-AE21-9458-855BD8C59F2C}"/>
              </a:ext>
            </a:extLst>
          </p:cNvPr>
          <p:cNvSpPr txBox="1"/>
          <p:nvPr/>
        </p:nvSpPr>
        <p:spPr>
          <a:xfrm rot="5400000">
            <a:off x="4722229" y="4206239"/>
            <a:ext cx="270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2BFF"/>
                </a:solidFill>
              </a:rPr>
              <a:t>Number of conversions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E2D4E7-650A-993E-FD68-DA769BC2F3FE}"/>
              </a:ext>
            </a:extLst>
          </p:cNvPr>
          <p:cNvSpPr txBox="1"/>
          <p:nvPr/>
        </p:nvSpPr>
        <p:spPr>
          <a:xfrm rot="16200000">
            <a:off x="-857985" y="3330405"/>
            <a:ext cx="270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Number of phone calls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A5413-B1A8-0F2F-CA8D-1F38BE06A2EF}"/>
              </a:ext>
            </a:extLst>
          </p:cNvPr>
          <p:cNvSpPr txBox="1"/>
          <p:nvPr/>
        </p:nvSpPr>
        <p:spPr>
          <a:xfrm>
            <a:off x="338209" y="1505176"/>
            <a:ext cx="4891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F2317-5A92-036D-5BEC-703BD8F620E2}"/>
              </a:ext>
            </a:extLst>
          </p:cNvPr>
          <p:cNvSpPr txBox="1"/>
          <p:nvPr/>
        </p:nvSpPr>
        <p:spPr>
          <a:xfrm>
            <a:off x="338209" y="2008227"/>
            <a:ext cx="517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phone calls &amp; conversions X Month: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92D27-573A-3870-1D72-D3D4AA5C7DDE}"/>
              </a:ext>
            </a:extLst>
          </p:cNvPr>
          <p:cNvSpPr txBox="1"/>
          <p:nvPr/>
        </p:nvSpPr>
        <p:spPr>
          <a:xfrm>
            <a:off x="6380091" y="1705231"/>
            <a:ext cx="54116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strong correlation can be seen between the call volume and the number of conversions.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Call volume peaks in the month of May followed by a dip in the months of July, August, and September.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similar peak can be seen in the total number of conversion for the month of may followed a dip in the next couple of months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932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09" y="-68816"/>
            <a:ext cx="11338560" cy="975360"/>
          </a:xfrm>
        </p:spPr>
        <p:txBody>
          <a:bodyPr/>
          <a:lstStyle/>
          <a:p>
            <a:r>
              <a:rPr lang="en-US" dirty="0"/>
              <a:t>Reactive Model to Rank Potential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489" y="737783"/>
            <a:ext cx="11772900" cy="1016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D96058E-1E6C-20F3-7C10-709C71437673}"/>
              </a:ext>
            </a:extLst>
          </p:cNvPr>
          <p:cNvGrpSpPr/>
          <p:nvPr/>
        </p:nvGrpSpPr>
        <p:grpSpPr>
          <a:xfrm>
            <a:off x="289294" y="2827851"/>
            <a:ext cx="1191450" cy="1502804"/>
            <a:chOff x="653812" y="3318488"/>
            <a:chExt cx="796493" cy="1502804"/>
          </a:xfrm>
        </p:grpSpPr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5F2FB335-F017-D9E2-852E-694B0B0F4ADF}"/>
                </a:ext>
              </a:extLst>
            </p:cNvPr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B6B1F6-D3FE-EAF1-E3FF-A958367A96FA}"/>
                </a:ext>
              </a:extLst>
            </p:cNvPr>
            <p:cNvSpPr txBox="1"/>
            <p:nvPr/>
          </p:nvSpPr>
          <p:spPr>
            <a:xfrm>
              <a:off x="653812" y="3897962"/>
              <a:ext cx="796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Call Attribute Data</a:t>
              </a:r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8EBA09B7-C0FB-2978-1AB1-336FCD729F37}"/>
              </a:ext>
            </a:extLst>
          </p:cNvPr>
          <p:cNvSpPr/>
          <p:nvPr/>
        </p:nvSpPr>
        <p:spPr>
          <a:xfrm>
            <a:off x="3372107" y="3359846"/>
            <a:ext cx="1131881" cy="210627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8000622-7BF9-176F-68B9-CE9B57625119}"/>
              </a:ext>
            </a:extLst>
          </p:cNvPr>
          <p:cNvSpPr/>
          <p:nvPr/>
        </p:nvSpPr>
        <p:spPr>
          <a:xfrm>
            <a:off x="5699177" y="3492168"/>
            <a:ext cx="448250" cy="211686"/>
          </a:xfrm>
          <a:prstGeom prst="rightArrow">
            <a:avLst/>
          </a:prstGeom>
          <a:solidFill>
            <a:srgbClr val="2B2B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E090D52E-2C9A-6FAA-CE58-A80423F2B172}"/>
              </a:ext>
            </a:extLst>
          </p:cNvPr>
          <p:cNvSpPr/>
          <p:nvPr/>
        </p:nvSpPr>
        <p:spPr>
          <a:xfrm>
            <a:off x="8204716" y="3543722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134B930-DCAE-0CA2-C4E5-A1E4DEB2AFFF}"/>
              </a:ext>
            </a:extLst>
          </p:cNvPr>
          <p:cNvSpPr/>
          <p:nvPr/>
        </p:nvSpPr>
        <p:spPr>
          <a:xfrm>
            <a:off x="6425948" y="4822206"/>
            <a:ext cx="1478735" cy="1034538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Logistic Regression Model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DDEF1E9-062F-2687-B873-492120F34D2F}"/>
              </a:ext>
            </a:extLst>
          </p:cNvPr>
          <p:cNvGrpSpPr/>
          <p:nvPr/>
        </p:nvGrpSpPr>
        <p:grpSpPr>
          <a:xfrm>
            <a:off x="2012294" y="2835707"/>
            <a:ext cx="1191450" cy="1502804"/>
            <a:chOff x="653812" y="3318488"/>
            <a:chExt cx="796493" cy="1502804"/>
          </a:xfrm>
        </p:grpSpPr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618EA398-DAA7-0314-0454-206B889D1E84}"/>
                </a:ext>
              </a:extLst>
            </p:cNvPr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7846C2-7CA1-F4A5-4425-5AC93A730A16}"/>
                </a:ext>
              </a:extLst>
            </p:cNvPr>
            <p:cNvSpPr txBox="1"/>
            <p:nvPr/>
          </p:nvSpPr>
          <p:spPr>
            <a:xfrm>
              <a:off x="653812" y="3897962"/>
              <a:ext cx="796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Customer Attribute Data</a:t>
              </a:r>
            </a:p>
          </p:txBody>
        </p:sp>
      </p:grpSp>
      <p:sp>
        <p:nvSpPr>
          <p:cNvPr id="3" name="Plus 2">
            <a:extLst>
              <a:ext uri="{FF2B5EF4-FFF2-40B4-BE49-F238E27FC236}">
                <a16:creationId xmlns:a16="http://schemas.microsoft.com/office/drawing/2014/main" id="{02293617-4A55-B95E-C8BA-F9CA811DF0EB}"/>
              </a:ext>
            </a:extLst>
          </p:cNvPr>
          <p:cNvSpPr/>
          <p:nvPr/>
        </p:nvSpPr>
        <p:spPr>
          <a:xfrm>
            <a:off x="1492092" y="3262755"/>
            <a:ext cx="416387" cy="460727"/>
          </a:xfrm>
          <a:prstGeom prst="mathPlu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30CE8D-5F9E-119D-A11C-8D419FA3931B}"/>
              </a:ext>
            </a:extLst>
          </p:cNvPr>
          <p:cNvGrpSpPr/>
          <p:nvPr/>
        </p:nvGrpSpPr>
        <p:grpSpPr>
          <a:xfrm>
            <a:off x="4635029" y="2835707"/>
            <a:ext cx="1080291" cy="1502353"/>
            <a:chOff x="519978" y="3318488"/>
            <a:chExt cx="1080291" cy="1502353"/>
          </a:xfrm>
        </p:grpSpPr>
        <p:sp>
          <p:nvSpPr>
            <p:cNvPr id="51" name="Can 50">
              <a:extLst>
                <a:ext uri="{FF2B5EF4-FFF2-40B4-BE49-F238E27FC236}">
                  <a16:creationId xmlns:a16="http://schemas.microsoft.com/office/drawing/2014/main" id="{4AE41F06-1D43-5FD3-389B-A48F18C4075F}"/>
                </a:ext>
              </a:extLst>
            </p:cNvPr>
            <p:cNvSpPr/>
            <p:nvPr/>
          </p:nvSpPr>
          <p:spPr>
            <a:xfrm>
              <a:off x="846696" y="3318488"/>
              <a:ext cx="423348" cy="460728"/>
            </a:xfrm>
            <a:prstGeom prst="can">
              <a:avLst/>
            </a:prstGeom>
            <a:solidFill>
              <a:schemeClr val="tx1">
                <a:lumMod val="75000"/>
                <a:lumOff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C63B92-E091-BDDB-D6A8-902D9ABAE151}"/>
                </a:ext>
              </a:extLst>
            </p:cNvPr>
            <p:cNvSpPr txBox="1"/>
            <p:nvPr/>
          </p:nvSpPr>
          <p:spPr>
            <a:xfrm>
              <a:off x="519978" y="3897511"/>
              <a:ext cx="10802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Feature vectors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17FD46A-A9F6-50E2-733A-52469E67DA59}"/>
              </a:ext>
            </a:extLst>
          </p:cNvPr>
          <p:cNvSpPr txBox="1"/>
          <p:nvPr/>
        </p:nvSpPr>
        <p:spPr>
          <a:xfrm>
            <a:off x="3030971" y="3570473"/>
            <a:ext cx="1705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Feature </a:t>
            </a:r>
          </a:p>
          <a:p>
            <a:pPr algn="ctr"/>
            <a:r>
              <a:rPr lang="en-US" sz="1200" b="1" dirty="0"/>
              <a:t>Transformation &amp; engineering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3BCC15B-CDD2-0779-6FE8-B5D2AF48DF3B}"/>
              </a:ext>
            </a:extLst>
          </p:cNvPr>
          <p:cNvSpPr/>
          <p:nvPr/>
        </p:nvSpPr>
        <p:spPr>
          <a:xfrm>
            <a:off x="6425948" y="3152926"/>
            <a:ext cx="1478735" cy="1034538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Random Forest Model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34D4422-E5EA-3372-0F2E-10E1D40C9727}"/>
              </a:ext>
            </a:extLst>
          </p:cNvPr>
          <p:cNvSpPr/>
          <p:nvPr/>
        </p:nvSpPr>
        <p:spPr>
          <a:xfrm>
            <a:off x="6416139" y="1508854"/>
            <a:ext cx="1478735" cy="1034538"/>
          </a:xfrm>
          <a:prstGeom prst="roundRect">
            <a:avLst/>
          </a:prstGeom>
          <a:noFill/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XG Boost Model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217287F-C4B7-2C1D-30F7-3541721F0467}"/>
              </a:ext>
            </a:extLst>
          </p:cNvPr>
          <p:cNvSpPr/>
          <p:nvPr/>
        </p:nvSpPr>
        <p:spPr>
          <a:xfrm>
            <a:off x="8204716" y="5302175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F1DE36FA-CD94-24B3-A831-E8975C2ACE40}"/>
              </a:ext>
            </a:extLst>
          </p:cNvPr>
          <p:cNvSpPr/>
          <p:nvPr/>
        </p:nvSpPr>
        <p:spPr>
          <a:xfrm>
            <a:off x="8194907" y="1863997"/>
            <a:ext cx="448250" cy="21168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A033BC-B76C-E029-2E31-2A8A5766134C}"/>
              </a:ext>
            </a:extLst>
          </p:cNvPr>
          <p:cNvSpPr txBox="1"/>
          <p:nvPr/>
        </p:nvSpPr>
        <p:spPr>
          <a:xfrm>
            <a:off x="346193" y="926811"/>
            <a:ext cx="517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Pipeline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CD78B0-BE62-4A7E-DC5E-7B550109E0A4}"/>
              </a:ext>
            </a:extLst>
          </p:cNvPr>
          <p:cNvSpPr txBox="1"/>
          <p:nvPr/>
        </p:nvSpPr>
        <p:spPr bwMode="white">
          <a:xfrm>
            <a:off x="212489" y="6058331"/>
            <a:ext cx="5912153" cy="646331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*During feature transformation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categorical features are converted using one hot encoders / label encoding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NA / missing values are imputed / dropped based on the column definition</a:t>
            </a:r>
          </a:p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**At a threshold probability of 0.67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1EE282-5E1A-07CB-B05A-DFCA59DC30F3}"/>
              </a:ext>
            </a:extLst>
          </p:cNvPr>
          <p:cNvSpPr txBox="1"/>
          <p:nvPr/>
        </p:nvSpPr>
        <p:spPr>
          <a:xfrm>
            <a:off x="8782005" y="4746553"/>
            <a:ext cx="3110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52% of potential customers in the test set**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0.58 probability of placing a positive point ahead than a randomly chosen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A00712-AD8E-49E6-06D2-CA33F21C7B03}"/>
              </a:ext>
            </a:extLst>
          </p:cNvPr>
          <p:cNvSpPr txBox="1"/>
          <p:nvPr/>
        </p:nvSpPr>
        <p:spPr>
          <a:xfrm>
            <a:off x="8782005" y="3085165"/>
            <a:ext cx="3110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68% of potential customers in the test set**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0.93 probability of placing a positive point ahead than a randomly chosen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B5B38-EC05-D251-4192-296E14124AD3}"/>
              </a:ext>
            </a:extLst>
          </p:cNvPr>
          <p:cNvSpPr txBox="1"/>
          <p:nvPr/>
        </p:nvSpPr>
        <p:spPr>
          <a:xfrm>
            <a:off x="8782005" y="1329652"/>
            <a:ext cx="3110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80% of potential customers in the test set**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0.93 probability of placing a positive point ahead than a randomly chosen point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637023-60B2-1EC9-992D-02790CF346A7}"/>
              </a:ext>
            </a:extLst>
          </p:cNvPr>
          <p:cNvSpPr txBox="1"/>
          <p:nvPr/>
        </p:nvSpPr>
        <p:spPr>
          <a:xfrm>
            <a:off x="6168518" y="903695"/>
            <a:ext cx="12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6BE6BB8-90DD-8720-62AF-AB54598413FA}"/>
              </a:ext>
            </a:extLst>
          </p:cNvPr>
          <p:cNvSpPr/>
          <p:nvPr/>
        </p:nvSpPr>
        <p:spPr>
          <a:xfrm>
            <a:off x="8782005" y="1311259"/>
            <a:ext cx="3019134" cy="1528784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4B544A5-5680-F15B-89A8-0DFCA23E77CA}"/>
              </a:ext>
            </a:extLst>
          </p:cNvPr>
          <p:cNvSpPr/>
          <p:nvPr/>
        </p:nvSpPr>
        <p:spPr>
          <a:xfrm>
            <a:off x="8782005" y="3054471"/>
            <a:ext cx="3019134" cy="1528783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46EE6FE-659A-52BC-3426-8B648ED67907}"/>
              </a:ext>
            </a:extLst>
          </p:cNvPr>
          <p:cNvSpPr/>
          <p:nvPr/>
        </p:nvSpPr>
        <p:spPr>
          <a:xfrm>
            <a:off x="8782005" y="4763686"/>
            <a:ext cx="3019134" cy="1493148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23D173-1828-4C0A-4E20-1C4DE9604173}"/>
              </a:ext>
            </a:extLst>
          </p:cNvPr>
          <p:cNvSpPr txBox="1"/>
          <p:nvPr/>
        </p:nvSpPr>
        <p:spPr>
          <a:xfrm>
            <a:off x="8649518" y="899851"/>
            <a:ext cx="12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9190EA0B-06C3-04EA-B5A0-3F509BFE4FC6}"/>
              </a:ext>
            </a:extLst>
          </p:cNvPr>
          <p:cNvSpPr/>
          <p:nvPr/>
        </p:nvSpPr>
        <p:spPr>
          <a:xfrm rot="1816338">
            <a:off x="5678115" y="4409315"/>
            <a:ext cx="602555" cy="220157"/>
          </a:xfrm>
          <a:prstGeom prst="rightArrow">
            <a:avLst/>
          </a:prstGeom>
          <a:solidFill>
            <a:srgbClr val="2B2B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0E278A8-39DD-6575-D92B-BCF08268A1EE}"/>
              </a:ext>
            </a:extLst>
          </p:cNvPr>
          <p:cNvSpPr/>
          <p:nvPr/>
        </p:nvSpPr>
        <p:spPr>
          <a:xfrm rot="19457464">
            <a:off x="5622024" y="2328518"/>
            <a:ext cx="602555" cy="220157"/>
          </a:xfrm>
          <a:prstGeom prst="rightArrow">
            <a:avLst/>
          </a:prstGeom>
          <a:solidFill>
            <a:srgbClr val="2B2B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D7507-6422-5C41-8B25-08C4E1D91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09" y="1958460"/>
            <a:ext cx="5194300" cy="3568700"/>
          </a:xfrm>
          <a:prstGeom prst="rect">
            <a:avLst/>
          </a:prstGeom>
        </p:spPr>
      </p:pic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8" y="146711"/>
            <a:ext cx="11395934" cy="975360"/>
          </a:xfrm>
        </p:spPr>
        <p:txBody>
          <a:bodyPr>
            <a:normAutofit/>
          </a:bodyPr>
          <a:lstStyle/>
          <a:p>
            <a:r>
              <a:rPr lang="en-US" dirty="0"/>
              <a:t>Percentage of Population to Reach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550" y="1071271"/>
            <a:ext cx="11772900" cy="10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1F265-AB44-988E-26D0-C0B8FA0532A3}"/>
              </a:ext>
            </a:extLst>
          </p:cNvPr>
          <p:cNvSpPr txBox="1"/>
          <p:nvPr/>
        </p:nvSpPr>
        <p:spPr bwMode="white">
          <a:xfrm>
            <a:off x="183847" y="6196240"/>
            <a:ext cx="5912153" cy="631615"/>
          </a:xfrm>
          <a:prstGeom prst="rect">
            <a:avLst/>
          </a:prstGeom>
          <a:effectLst/>
        </p:spPr>
        <p:txBody>
          <a:bodyPr vert="horz" wrap="square" lIns="0" tIns="0" rIns="0" bIns="0" rtlCol="0">
            <a:noAutofit/>
          </a:bodyPr>
          <a:lstStyle/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*Class 1 customers who bought the term deposit</a:t>
            </a:r>
          </a:p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 Class 0 customers who did not buy the term deposit</a:t>
            </a:r>
          </a:p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*Total customers in test set: 7,989</a:t>
            </a:r>
          </a:p>
          <a:p>
            <a:r>
              <a:rPr lang="en-US" sz="1067" i="1" dirty="0">
                <a:latin typeface="Calibri" panose="020F0502020204030204" pitchFamily="34" charset="0"/>
                <a:cs typeface="Calibri" panose="020F0502020204030204" pitchFamily="34" charset="0"/>
              </a:rPr>
              <a:t>* Overall responses in test set: 761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67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67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67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83AC4-2861-BB63-4302-D0C92716E239}"/>
              </a:ext>
            </a:extLst>
          </p:cNvPr>
          <p:cNvCxnSpPr>
            <a:cxnSpLocks/>
          </p:cNvCxnSpPr>
          <p:nvPr/>
        </p:nvCxnSpPr>
        <p:spPr>
          <a:xfrm flipH="1">
            <a:off x="1194667" y="2399133"/>
            <a:ext cx="1760817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F2DF56-B8EF-CD5E-9862-2813BFBF78A4}"/>
              </a:ext>
            </a:extLst>
          </p:cNvPr>
          <p:cNvCxnSpPr>
            <a:cxnSpLocks/>
          </p:cNvCxnSpPr>
          <p:nvPr/>
        </p:nvCxnSpPr>
        <p:spPr>
          <a:xfrm flipH="1">
            <a:off x="1229809" y="2340478"/>
            <a:ext cx="2554663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290C48-D84A-B517-27DD-30EC54274C8B}"/>
              </a:ext>
            </a:extLst>
          </p:cNvPr>
          <p:cNvCxnSpPr>
            <a:cxnSpLocks/>
          </p:cNvCxnSpPr>
          <p:nvPr/>
        </p:nvCxnSpPr>
        <p:spPr>
          <a:xfrm flipV="1">
            <a:off x="3795230" y="2340478"/>
            <a:ext cx="0" cy="280167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EC7DE8-34CF-B4ED-D413-4077659F0110}"/>
              </a:ext>
            </a:extLst>
          </p:cNvPr>
          <p:cNvCxnSpPr>
            <a:cxnSpLocks/>
          </p:cNvCxnSpPr>
          <p:nvPr/>
        </p:nvCxnSpPr>
        <p:spPr>
          <a:xfrm flipV="1">
            <a:off x="2947167" y="2340478"/>
            <a:ext cx="0" cy="278016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162956-4E8D-3A66-BC5C-A768160448CF}"/>
              </a:ext>
            </a:extLst>
          </p:cNvPr>
          <p:cNvSpPr txBox="1"/>
          <p:nvPr/>
        </p:nvSpPr>
        <p:spPr>
          <a:xfrm>
            <a:off x="6291447" y="2097431"/>
            <a:ext cx="541160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XG Boost model prediction we can expect a response rate of 97% - 98% of overall responses in test set, by calling 40% - 60% of our test population, bringing down the overall required call volume </a:t>
            </a:r>
          </a:p>
          <a:p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By leveraging the cost of each call and the profit return from each term deposit sale an optimal sample percentage can be determined.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A267A8-4D01-8EE1-735A-C5351BA8C909}"/>
              </a:ext>
            </a:extLst>
          </p:cNvPr>
          <p:cNvSpPr txBox="1"/>
          <p:nvPr/>
        </p:nvSpPr>
        <p:spPr>
          <a:xfrm>
            <a:off x="391964" y="1613512"/>
            <a:ext cx="517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XG Boost cumulative gains curve:</a:t>
            </a:r>
          </a:p>
        </p:txBody>
      </p:sp>
    </p:spTree>
    <p:extLst>
      <p:ext uri="{BB962C8B-B14F-4D97-AF65-F5344CB8AC3E}">
        <p14:creationId xmlns:p14="http://schemas.microsoft.com/office/powerpoint/2010/main" val="115631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4AB413-AAEE-4E18-9CA4-F9D5D1A21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84AB413-AAEE-4E18-9CA4-F9D5D1A21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3DA622-6371-4A8C-9638-108FD4B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0"/>
            <a:ext cx="11338560" cy="97536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621F4-A0D3-3573-3911-090718950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" y="826235"/>
            <a:ext cx="11772900" cy="10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BA16D-6C22-E5A7-3BB0-B50D490443BD}"/>
              </a:ext>
            </a:extLst>
          </p:cNvPr>
          <p:cNvSpPr txBox="1"/>
          <p:nvPr/>
        </p:nvSpPr>
        <p:spPr>
          <a:xfrm>
            <a:off x="426719" y="1358723"/>
            <a:ext cx="517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Immediate Scope: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C4DB3-EC24-2768-B345-8D438956085E}"/>
              </a:ext>
            </a:extLst>
          </p:cNvPr>
          <p:cNvSpPr txBox="1"/>
          <p:nvPr/>
        </p:nvSpPr>
        <p:spPr>
          <a:xfrm>
            <a:off x="209550" y="1854047"/>
            <a:ext cx="112043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457200" fontAlgn="ctr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Shift the focus to call more old age customers (60+) as they have a higher propensity to buy term deposits.</a:t>
            </a:r>
          </a:p>
          <a:p>
            <a:pPr marL="800100" lvl="1" indent="-457200" fontAlgn="ctr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If possible increase call volume as jump in call volume has a direct impact on number of conversion.</a:t>
            </a:r>
          </a:p>
          <a:p>
            <a:pPr marL="800100" lvl="1" indent="-457200" fontAlgn="ctr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Call people having higher level of education as they tend to buy more term deposits.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162B3-457D-5DF2-6EE2-E5EEB57050B5}"/>
              </a:ext>
            </a:extLst>
          </p:cNvPr>
          <p:cNvSpPr txBox="1"/>
          <p:nvPr/>
        </p:nvSpPr>
        <p:spPr>
          <a:xfrm>
            <a:off x="426719" y="3848720"/>
            <a:ext cx="5175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Post XG Boost deployment: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36DFC-9F1E-81EB-66BE-2917EFA1CE60}"/>
              </a:ext>
            </a:extLst>
          </p:cNvPr>
          <p:cNvSpPr txBox="1"/>
          <p:nvPr/>
        </p:nvSpPr>
        <p:spPr>
          <a:xfrm>
            <a:off x="209550" y="4325243"/>
            <a:ext cx="112043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457200" fontAlgn="ctr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Based on call cost, staff availability, and revenue generated from each term deposit sales reach out to a percentage of population to maximize overall revenue.</a:t>
            </a:r>
          </a:p>
          <a:p>
            <a:pPr marL="800100" lvl="1" indent="-457200" fontAlgn="ctr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Perform batch prediction to classify new customers as to whether they would buy term deposits or not.</a:t>
            </a:r>
          </a:p>
        </p:txBody>
      </p:sp>
    </p:spTree>
    <p:extLst>
      <p:ext uri="{BB962C8B-B14F-4D97-AF65-F5344CB8AC3E}">
        <p14:creationId xmlns:p14="http://schemas.microsoft.com/office/powerpoint/2010/main" val="440655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1034</Words>
  <Application>Microsoft Macintosh PowerPoint</Application>
  <PresentationFormat>Widescreen</PresentationFormat>
  <Paragraphs>147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think-cell Slide</vt:lpstr>
      <vt:lpstr>PowerPoint Presentation</vt:lpstr>
      <vt:lpstr>Executive Summary</vt:lpstr>
      <vt:lpstr>What Do We Capture Currently</vt:lpstr>
      <vt:lpstr>Old aged customers have higher conversion rates as compared to younger customers</vt:lpstr>
      <vt:lpstr>Higher Conversion Rates Can be seen as the Level of Education Increases</vt:lpstr>
      <vt:lpstr>Higher Conversion Rates Can Be Seen as the Call Volume Increases</vt:lpstr>
      <vt:lpstr>Reactive Model to Rank Potential Customers</vt:lpstr>
      <vt:lpstr>Percentage of Population to Reach Out</vt:lpstr>
      <vt:lpstr>Recommendations</vt:lpstr>
      <vt:lpstr>Future Enhancements: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2022-05-01T18:10:17Z</dcterms:created>
  <dcterms:modified xsi:type="dcterms:W3CDTF">2022-05-03T00:09:33Z</dcterms:modified>
</cp:coreProperties>
</file>