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80" r:id="rId9"/>
    <p:sldId id="581" r:id="rId10"/>
    <p:sldId id="582" r:id="rId11"/>
    <p:sldId id="577" r:id="rId12"/>
    <p:sldId id="579" r:id="rId13"/>
    <p:sldId id="578" r:id="rId14"/>
    <p:sldId id="570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baz Ahmed Ali" userId="S::shabaz@edunetfoundation.org::8937c481-946d-4552-82de-d81526054d6b" providerId="AD" clId="Web-{22C22A61-C23B-4AFE-81E6-4E7076213851}"/>
    <pc:docChg chg="sldOrd">
      <pc:chgData name="Shabaz Ahmed Ali" userId="S::shabaz@edunetfoundation.org::8937c481-946d-4552-82de-d81526054d6b" providerId="AD" clId="Web-{22C22A61-C23B-4AFE-81E6-4E7076213851}" dt="2025-04-28T10:44:04.838" v="0"/>
      <pc:docMkLst>
        <pc:docMk/>
      </pc:docMkLst>
      <pc:sldChg chg="ord">
        <pc:chgData name="Shabaz Ahmed Ali" userId="S::shabaz@edunetfoundation.org::8937c481-946d-4552-82de-d81526054d6b" providerId="AD" clId="Web-{22C22A61-C23B-4AFE-81E6-4E7076213851}" dt="2025-04-28T10:44:04.838" v="0"/>
        <pc:sldMkLst>
          <pc:docMk/>
          <pc:sldMk cId="3744199677" sldId="579"/>
        </pc:sldMkLst>
      </pc:sldChg>
    </pc:docChg>
  </pc:docChgLst>
  <pc:docChgLst>
    <pc:chgData name="Kush Tripathi" userId="7a3ee10a-3b61-41fe-ac67-b165fb7d4208" providerId="ADAL" clId="{41ED53A8-5329-C747-A241-46CEB6D4E255}"/>
    <pc:docChg chg="modSld">
      <pc:chgData name="Kush Tripathi" userId="7a3ee10a-3b61-41fe-ac67-b165fb7d4208" providerId="ADAL" clId="{41ED53A8-5329-C747-A241-46CEB6D4E255}" dt="2025-04-29T04:53:52.575" v="57" actId="20577"/>
      <pc:docMkLst>
        <pc:docMk/>
      </pc:docMkLst>
      <pc:sldChg chg="modSp mod">
        <pc:chgData name="Kush Tripathi" userId="7a3ee10a-3b61-41fe-ac67-b165fb7d4208" providerId="ADAL" clId="{41ED53A8-5329-C747-A241-46CEB6D4E255}" dt="2025-04-29T04:53:52.575" v="57" actId="20577"/>
        <pc:sldMkLst>
          <pc:docMk/>
          <pc:sldMk cId="109857222" sldId="256"/>
        </pc:sldMkLst>
        <pc:spChg chg="mod">
          <ac:chgData name="Kush Tripathi" userId="7a3ee10a-3b61-41fe-ac67-b165fb7d4208" providerId="ADAL" clId="{41ED53A8-5329-C747-A241-46CEB6D4E255}" dt="2025-04-29T04:53:06.617" v="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sh Tripathi" userId="7a3ee10a-3b61-41fe-ac67-b165fb7d4208" providerId="ADAL" clId="{41ED53A8-5329-C747-A241-46CEB6D4E255}" dt="2025-04-29T04:53:09.274" v="1" actId="107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Kush Tripathi" userId="7a3ee10a-3b61-41fe-ac67-b165fb7d4208" providerId="ADAL" clId="{41ED53A8-5329-C747-A241-46CEB6D4E255}" dt="2025-04-29T04:53:52.575" v="57" actId="20577"/>
          <ac:spMkLst>
            <pc:docMk/>
            <pc:sldMk cId="109857222" sldId="256"/>
            <ac:spMk id="4" creationId="{EAB0FDC9-4C27-8F7B-AC01-4E468CB23D2B}"/>
          </ac:spMkLst>
        </pc:spChg>
      </pc:sldChg>
    </pc:docChg>
  </pc:docChgLst>
  <pc:docChgLst>
    <pc:chgData name="Shabaz Ahmed Ali" userId="S::shabaz@edunetfoundation.org::8937c481-946d-4552-82de-d81526054d6b" providerId="AD" clId="Web-{9567BC2E-213D-4409-89B3-6A653ECA53D9}"/>
    <pc:docChg chg="modSld">
      <pc:chgData name="Shabaz Ahmed Ali" userId="S::shabaz@edunetfoundation.org::8937c481-946d-4552-82de-d81526054d6b" providerId="AD" clId="Web-{9567BC2E-213D-4409-89B3-6A653ECA53D9}" dt="2025-04-29T08:24:08.978" v="14" actId="20577"/>
      <pc:docMkLst>
        <pc:docMk/>
      </pc:docMkLst>
      <pc:sldChg chg="modSp">
        <pc:chgData name="Shabaz Ahmed Ali" userId="S::shabaz@edunetfoundation.org::8937c481-946d-4552-82de-d81526054d6b" providerId="AD" clId="Web-{9567BC2E-213D-4409-89B3-6A653ECA53D9}" dt="2025-04-29T08:22:25.899" v="1" actId="14100"/>
        <pc:sldMkLst>
          <pc:docMk/>
          <pc:sldMk cId="109857222" sldId="256"/>
        </pc:sldMkLst>
        <pc:spChg chg="mod">
          <ac:chgData name="Shabaz Ahmed Ali" userId="S::shabaz@edunetfoundation.org::8937c481-946d-4552-82de-d81526054d6b" providerId="AD" clId="Web-{9567BC2E-213D-4409-89B3-6A653ECA53D9}" dt="2025-04-29T08:22:25.899" v="1" actId="14100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Shabaz Ahmed Ali" userId="S::shabaz@edunetfoundation.org::8937c481-946d-4552-82de-d81526054d6b" providerId="AD" clId="Web-{9567BC2E-213D-4409-89B3-6A653ECA53D9}" dt="2025-04-29T08:24:08.978" v="14" actId="20577"/>
        <pc:sldMkLst>
          <pc:docMk/>
          <pc:sldMk cId="1691700673" sldId="578"/>
        </pc:sldMkLst>
        <pc:spChg chg="mod">
          <ac:chgData name="Shabaz Ahmed Ali" userId="S::shabaz@edunetfoundation.org::8937c481-946d-4552-82de-d81526054d6b" providerId="AD" clId="Web-{9567BC2E-213D-4409-89B3-6A653ECA53D9}" dt="2025-04-29T08:24:08.978" v="14" actId="20577"/>
          <ac:spMkLst>
            <pc:docMk/>
            <pc:sldMk cId="1691700673" sldId="578"/>
            <ac:spMk id="3" creationId="{5E6198D1-2392-A218-1A4C-10F40FCB8253}"/>
          </ac:spMkLst>
        </pc:spChg>
      </pc:sldChg>
    </pc:docChg>
  </pc:docChgLst>
  <pc:docChgLst>
    <pc:chgData name="Shabaz Ahmed Ali" userId="S::shabaz@edunetfoundation.org::8937c481-946d-4552-82de-d81526054d6b" providerId="AD" clId="Web-{65706ED1-670B-4719-B8CB-BA21F8D40372}"/>
    <pc:docChg chg="modSld">
      <pc:chgData name="Shabaz Ahmed Ali" userId="S::shabaz@edunetfoundation.org::8937c481-946d-4552-82de-d81526054d6b" providerId="AD" clId="Web-{65706ED1-670B-4719-B8CB-BA21F8D40372}" dt="2025-04-29T05:33:39.336" v="29" actId="20577"/>
      <pc:docMkLst>
        <pc:docMk/>
      </pc:docMkLst>
      <pc:sldChg chg="addSp delSp modSp">
        <pc:chgData name="Shabaz Ahmed Ali" userId="S::shabaz@edunetfoundation.org::8937c481-946d-4552-82de-d81526054d6b" providerId="AD" clId="Web-{65706ED1-670B-4719-B8CB-BA21F8D40372}" dt="2025-04-29T05:33:39.336" v="29" actId="20577"/>
        <pc:sldMkLst>
          <pc:docMk/>
          <pc:sldMk cId="109857222" sldId="256"/>
        </pc:sldMkLst>
        <pc:spChg chg="mod">
          <ac:chgData name="Shabaz Ahmed Ali" userId="S::shabaz@edunetfoundation.org::8937c481-946d-4552-82de-d81526054d6b" providerId="AD" clId="Web-{65706ED1-670B-4719-B8CB-BA21F8D40372}" dt="2025-04-29T04:57:38.200" v="2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abaz Ahmed Ali" userId="S::shabaz@edunetfoundation.org::8937c481-946d-4552-82de-d81526054d6b" providerId="AD" clId="Web-{65706ED1-670B-4719-B8CB-BA21F8D40372}" dt="2025-04-29T05:33:39.336" v="29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" creationId="{EAB0FDC9-4C27-8F7B-AC01-4E468CB23D2B}"/>
          </ac:spMkLst>
        </pc:spChg>
        <pc:spChg chg="del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38" creationId="{4FFBEE45-F140-49D5-85EA-C78C24340B23}"/>
          </ac:spMkLst>
        </pc:spChg>
        <pc:spChg chg="add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3" creationId="{91DC6ABD-215C-4EA8-A483-CEF5B99AB385}"/>
          </ac:spMkLst>
        </pc:spChg>
        <pc:spChg chg="add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9" creationId="{04357C93-F0CB-4A1C-8F77-4E9063789819}"/>
          </ac:spMkLst>
        </pc:spChg>
        <pc:grpChg chg="add">
          <ac:chgData name="Shabaz Ahmed Ali" userId="S::shabaz@edunetfoundation.org::8937c481-946d-4552-82de-d81526054d6b" providerId="AD" clId="Web-{65706ED1-670B-4719-B8CB-BA21F8D40372}" dt="2025-04-29T04:57:29.528" v="23"/>
          <ac:grpSpMkLst>
            <pc:docMk/>
            <pc:sldMk cId="109857222" sldId="256"/>
            <ac:grpSpMk id="45" creationId="{3AF6A671-C637-4547-85F4-51B6D1881399}"/>
          </ac:grpSpMkLst>
        </pc:grpChg>
        <pc:picChg chg="add mod">
          <ac:chgData name="Shabaz Ahmed Ali" userId="S::shabaz@edunetfoundation.org::8937c481-946d-4552-82de-d81526054d6b" providerId="AD" clId="Web-{65706ED1-670B-4719-B8CB-BA21F8D40372}" dt="2025-04-29T04:57:29.528" v="23"/>
          <ac:picMkLst>
            <pc:docMk/>
            <pc:sldMk cId="109857222" sldId="256"/>
            <ac:picMk id="5" creationId="{B4288F3F-AD4C-81EA-1336-D2C00EFCC4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kshyagauriyan/AICTE_Internshi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779664" cy="238616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b="1" kern="1200" dirty="0">
                <a:latin typeface="+mj-lt"/>
                <a:ea typeface="+mj-ea"/>
                <a:cs typeface="+mj-cs"/>
              </a:rPr>
              <a:t>CAPSTONE PROJECT</a:t>
            </a:r>
            <a:br>
              <a:rPr lang="en-US" sz="2000" b="1"/>
            </a:br>
            <a:br>
              <a:rPr lang="en-US" sz="5100" b="1"/>
            </a:br>
            <a:r>
              <a:rPr lang="en-US" sz="5100" b="1" cap="all" dirty="0">
                <a:latin typeface="Aptos"/>
              </a:rPr>
              <a:t>PROJECT TITLE</a:t>
            </a:r>
            <a:endParaRPr lang="en-US" sz="5100" dirty="0">
              <a:latin typeface="Aptos"/>
            </a:endParaRPr>
          </a:p>
          <a:p>
            <a:pPr algn="l"/>
            <a:endParaRPr lang="en-US" sz="5100" b="1" kern="1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609" y="3961950"/>
            <a:ext cx="4171994" cy="15701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 LAKSHYA KUMAR GAURIYAN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 </a:t>
            </a:r>
            <a:r>
              <a:rPr lang="en-US" sz="1600" b="1" cap="all" dirty="0" err="1"/>
              <a:t>dit</a:t>
            </a:r>
            <a:r>
              <a:rPr lang="en-US" sz="1600" b="1" cap="all" dirty="0"/>
              <a:t> university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Department: civil </a:t>
            </a:r>
            <a:r>
              <a:rPr lang="en-US" sz="1600" b="1" cap="all" dirty="0" err="1"/>
              <a:t>engg</a:t>
            </a:r>
            <a:r>
              <a:rPr lang="en-US" sz="1600" b="1" cap="all" dirty="0"/>
              <a:t>.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 LAKSHYAK40@GMAIL.COM</a:t>
            </a:r>
            <a:endParaRPr lang="en-US" sz="1600" b="1" cap="al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 STU67e380ce02a271742962894</a:t>
            </a:r>
            <a:endParaRPr lang="en-US" sz="16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7524AF-1111-492B-B3D8-A874A7025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674" y="367870"/>
            <a:ext cx="4513276" cy="601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Result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5D9DF-9EF6-4E9E-A178-8DA938CAA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8813"/>
            <a:ext cx="10515599" cy="4564062"/>
          </a:xfrm>
        </p:spPr>
      </p:pic>
    </p:spTree>
    <p:extLst>
      <p:ext uri="{BB962C8B-B14F-4D97-AF65-F5344CB8AC3E}">
        <p14:creationId xmlns:p14="http://schemas.microsoft.com/office/powerpoint/2010/main" val="233823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Franklin Gothic Book"/>
              </a:rPr>
              <a:t>The machine learning model built using Logistic Regression was effective in predicting heart disease. It demonstrates potential as a diagnostic support tool for early detection. The approach is scalable and can integrate into health monitoring systems.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US" sz="2200" dirty="0">
              <a:latin typeface="Franklin Gothic Book"/>
            </a:endParaRPr>
          </a:p>
          <a:p>
            <a:r>
              <a:rPr lang="en-IN" sz="2200" dirty="0"/>
              <a:t>Use more complex models (Random Forest, </a:t>
            </a:r>
            <a:r>
              <a:rPr lang="en-IN" sz="2200" dirty="0" err="1"/>
              <a:t>XGBoost</a:t>
            </a:r>
            <a:r>
              <a:rPr lang="en-IN" sz="2200" dirty="0"/>
              <a:t>, Deep Learning)</a:t>
            </a:r>
          </a:p>
          <a:p>
            <a:r>
              <a:rPr lang="en-IN" sz="2200" dirty="0"/>
              <a:t>Integrate real-time patient monitoring data</a:t>
            </a:r>
          </a:p>
          <a:p>
            <a:r>
              <a:rPr lang="en-IN" sz="2200" dirty="0"/>
              <a:t>Build a mobile-friendly diagnostic tool</a:t>
            </a:r>
          </a:p>
          <a:p>
            <a:r>
              <a:rPr lang="en-IN" sz="2200" dirty="0"/>
              <a:t>Collaborate with hospitals for real-world validation and deployment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200" dirty="0">
                <a:latin typeface="Franklin Gothic Book"/>
              </a:rPr>
              <a:t>UCI Machine Learning Repository – Heart Disease Dataset</a:t>
            </a:r>
          </a:p>
          <a:p>
            <a:r>
              <a:rPr lang="en-IN" sz="2200" dirty="0">
                <a:latin typeface="Franklin Gothic Book"/>
              </a:rPr>
              <a:t>Scikit-learn Documentation</a:t>
            </a:r>
          </a:p>
          <a:p>
            <a:r>
              <a:rPr lang="en-IN" sz="2200" dirty="0">
                <a:latin typeface="Franklin Gothic Book"/>
              </a:rPr>
              <a:t>Research articles on ML in healthcare</a:t>
            </a:r>
          </a:p>
          <a:p>
            <a:r>
              <a:rPr lang="en-IN" sz="2200" dirty="0">
                <a:latin typeface="Franklin Gothic Book"/>
              </a:rPr>
              <a:t>GitHub Link:</a:t>
            </a:r>
            <a:r>
              <a:rPr lang="en-IN" sz="2200" dirty="0">
                <a:solidFill>
                  <a:srgbClr val="0070C0"/>
                </a:solidFill>
                <a:latin typeface="Franklin Gothic Book"/>
              </a:rPr>
              <a:t> </a:t>
            </a:r>
            <a:r>
              <a:rPr lang="en-IN" sz="2200" u="sng" dirty="0">
                <a:solidFill>
                  <a:srgbClr val="0070C0"/>
                </a:solidFill>
                <a:latin typeface="Franklin Gothic Book"/>
                <a:hlinkClick r:id="rId2"/>
              </a:rPr>
              <a:t>Link</a:t>
            </a: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Problem Statement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Proposed System/Solution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System Development Approach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Algorithm &amp; Deployment  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Result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Conclusion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Future Scope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References</a:t>
            </a:r>
            <a:endParaRPr lang="en-US" sz="2200" dirty="0">
              <a:latin typeface="Arial"/>
              <a:cs typeface="Arial"/>
            </a:endParaRPr>
          </a:p>
          <a:p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Franklin Gothic Book"/>
              </a:rPr>
              <a:t>Heart disease is one of the leading causes of death worldwide. Diagnosing it accurately is a major challenge due to multiple influencing factors like cholesterol levels, obesity, smoking, blood pressure, and heredity. Manual diagnosis is prone to error and time-consuming, necessitating intelligent solutions to assist doctors.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Proposed Solution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2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This project aims to develop a machine learning-based system to predict heart disease. The system will </a:t>
            </a:r>
            <a:r>
              <a:rPr lang="en-IN" sz="1200" b="1" dirty="0" err="1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analyze</a:t>
            </a:r>
            <a:r>
              <a:rPr lang="en-IN" sz="12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patient data (e.g., age, blood pressure, cholesterol, etc.) and apply classification algorithms to identify the risk of heart disease, assisting in early diagnosis and treatment.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2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Data Collection:</a:t>
            </a:r>
            <a:endParaRPr lang="en-IN" sz="12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2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Gather data on age, cholesterol, blood-pressure and other relevant factors.</a:t>
            </a:r>
            <a:endParaRPr lang="en-IN" sz="12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2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Utilize real-time data sources to enhance prediction accuracy.</a:t>
            </a:r>
            <a:endParaRPr lang="en-IN" sz="12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2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Data Pre-processing:</a:t>
            </a:r>
            <a:endParaRPr lang="en-IN" sz="12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2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Clean and pre-process the collected data to handle missing values, outliers, and inconsistencies.</a:t>
            </a:r>
            <a:endParaRPr lang="en-IN" sz="12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2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Feature engineering to extract relevant features from the data that might impact heart health.</a:t>
            </a:r>
            <a:endParaRPr lang="en-IN" sz="12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2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Machine Learning Algorithm:</a:t>
            </a:r>
            <a:endParaRPr lang="en-IN" sz="12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2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Implement a machine learning algorithm, such as a classification model (Logistic Regression), to predict heart disease on historical patterns.</a:t>
            </a:r>
            <a:endParaRPr lang="en-IN" sz="12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2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Consider incorporating other factors like age, sex, cholesterol, fasting blood-sugar  to improve prediction accuracy.</a:t>
            </a:r>
            <a:endParaRPr lang="en-IN" sz="12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2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Evaluation:</a:t>
            </a:r>
            <a:endParaRPr lang="en-IN" sz="12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2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Assess the model's performance using appropriate metrics such as Mean Absolute Error (MAE), Root Mean Squared Error (RMSE), or other relevant metrics.</a:t>
            </a:r>
            <a:endParaRPr lang="en-IN" sz="12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2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Fine-tune the model based on feedback and continuous monitoring of prediction accuracy.</a:t>
            </a: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Language Used:</a:t>
            </a:r>
            <a:r>
              <a:rPr lang="en-IN" dirty="0"/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Libraries:</a:t>
            </a:r>
            <a:r>
              <a:rPr lang="en-IN" dirty="0"/>
              <a:t> Pandas, NumPy, Matplotlib, Seaborn, Scikit-learn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 collection from UCI Heart Disease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Exploratory Data Analysis (EDA)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 pre-processing (handling missing values, encoding)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Model training and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FFF755C-E071-4C66-A1FD-B03CD5999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036" y="2055813"/>
            <a:ext cx="1139722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Selection: Logistic Regression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Logistic Regression?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and interpretable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for binary classification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Performs well with linearly separable data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Suitable for medical data prediction like disease/no disease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Input: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Age, Sex, Chest Pain Type, Resting Blood Pressure, Cholesterol, Fasting Blood Sugar, Rest ECG, Max Heart Rate, Exercise-induced Angina, ST depression, etc.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Process: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preprocessing: handling missing values, encoding categorical variables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Splitting data into training and test sets (70/30)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 using Scikit-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learn's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LogisticRegression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endParaRPr lang="en-US" altLang="en-US" sz="1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using cross-validation and classification metrics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Process: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new patient data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 similar to training phase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trained model to classify as ‘Disease’ or ‘No Disease’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result via a user interface or API endpoint</a:t>
            </a:r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Result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Accuracy:</a:t>
            </a:r>
            <a:r>
              <a:rPr lang="en-IN" dirty="0"/>
              <a:t> ~87% (as per training/testing split)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Evaluation Metrics: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Confusion Matrix</a:t>
            </a:r>
          </a:p>
          <a:p>
            <a:pPr marL="1200150" lvl="2" indent="-285750"/>
            <a:r>
              <a:rPr lang="fr-FR" dirty="0"/>
              <a:t>Confusion Matrix: </a:t>
            </a:r>
          </a:p>
          <a:p>
            <a:pPr marL="1371600" lvl="3" indent="0">
              <a:buNone/>
            </a:pPr>
            <a:r>
              <a:rPr lang="fr-FR" dirty="0"/>
              <a:t> [[ 80  17]</a:t>
            </a:r>
          </a:p>
          <a:p>
            <a:pPr marL="1371600" lvl="3" indent="0">
              <a:buNone/>
            </a:pPr>
            <a:r>
              <a:rPr lang="fr-FR" dirty="0"/>
              <a:t> [ 11 104]]</a:t>
            </a:r>
            <a:endParaRPr lang="en-IN" dirty="0"/>
          </a:p>
          <a:p>
            <a:pPr lvl="1"/>
            <a:r>
              <a:rPr lang="en-IN" dirty="0"/>
              <a:t> Classification Report </a:t>
            </a:r>
          </a:p>
          <a:p>
            <a:pPr lvl="2"/>
            <a:r>
              <a:rPr lang="en-IN" dirty="0"/>
              <a:t>Area Under the ROC Curve (AUC) on Test Set: 0.92</a:t>
            </a:r>
          </a:p>
          <a:p>
            <a:pPr lvl="2"/>
            <a:r>
              <a:rPr lang="en-IN" dirty="0"/>
              <a:t>Test Precision: 0.87</a:t>
            </a:r>
          </a:p>
          <a:p>
            <a:pPr lvl="2"/>
            <a:r>
              <a:rPr lang="en-IN" dirty="0"/>
              <a:t>Test Recall: 0.90</a:t>
            </a:r>
          </a:p>
          <a:p>
            <a:pPr lvl="2"/>
            <a:r>
              <a:rPr lang="en-IN" dirty="0"/>
              <a:t>Test F1-score: 0.88</a:t>
            </a:r>
          </a:p>
          <a:p>
            <a:pPr lvl="2"/>
            <a:r>
              <a:rPr lang="en-IN" dirty="0"/>
              <a:t>Mean Squared Error (MSE): 0.1319</a:t>
            </a:r>
          </a:p>
          <a:p>
            <a:pPr lvl="2"/>
            <a:r>
              <a:rPr lang="en-IN" dirty="0"/>
              <a:t>Root Mean Squared Error (RMSE): 0.3631</a:t>
            </a:r>
          </a:p>
          <a:p>
            <a:pPr lvl="2"/>
            <a:r>
              <a:rPr lang="en-IN" dirty="0"/>
              <a:t>Mean Absolute Error (MAE): 0.1319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Visualization:</a:t>
            </a:r>
            <a:r>
              <a:rPr lang="en-IN" dirty="0"/>
              <a:t> Correlation heatmap, Bar plots for feature distribution, Area under ROC-Curve</a:t>
            </a:r>
          </a:p>
        </p:txBody>
      </p:sp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Result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3D8571-A44B-4D93-8053-9A5BFC987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8813"/>
            <a:ext cx="10515600" cy="4564062"/>
          </a:xfrm>
        </p:spPr>
      </p:pic>
    </p:spTree>
    <p:extLst>
      <p:ext uri="{BB962C8B-B14F-4D97-AF65-F5344CB8AC3E}">
        <p14:creationId xmlns:p14="http://schemas.microsoft.com/office/powerpoint/2010/main" val="273430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Result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7B5B4B-C456-4566-934C-3A34B0A90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" y="1830339"/>
            <a:ext cx="10515600" cy="4662536"/>
          </a:xfrm>
        </p:spPr>
      </p:pic>
    </p:spTree>
    <p:extLst>
      <p:ext uri="{BB962C8B-B14F-4D97-AF65-F5344CB8AC3E}">
        <p14:creationId xmlns:p14="http://schemas.microsoft.com/office/powerpoint/2010/main" val="191210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697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Unicode MS</vt:lpstr>
      <vt:lpstr>Aptos</vt:lpstr>
      <vt:lpstr>Aptos Display</vt:lpstr>
      <vt:lpstr>Arial</vt:lpstr>
      <vt:lpstr>Calibri</vt:lpstr>
      <vt:lpstr>Franklin Gothic Book</vt:lpstr>
      <vt:lpstr>office theme</vt:lpstr>
      <vt:lpstr>CAPSTONE PROJECT  PROJECT TITLE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Lakshya Kumar</cp:lastModifiedBy>
  <cp:revision>17</cp:revision>
  <dcterms:created xsi:type="dcterms:W3CDTF">2013-07-15T20:26:40Z</dcterms:created>
  <dcterms:modified xsi:type="dcterms:W3CDTF">2025-05-15T17:15:56Z</dcterms:modified>
</cp:coreProperties>
</file>