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663" r:id="rId2"/>
    <p:sldId id="1664" r:id="rId3"/>
    <p:sldId id="1666" r:id="rId4"/>
    <p:sldId id="1668" r:id="rId5"/>
    <p:sldId id="1669" r:id="rId6"/>
    <p:sldId id="1670" r:id="rId7"/>
    <p:sldId id="1672" r:id="rId8"/>
    <p:sldId id="1673" r:id="rId9"/>
    <p:sldId id="1674" r:id="rId10"/>
    <p:sldId id="1675" r:id="rId11"/>
    <p:sldId id="1676" r:id="rId12"/>
    <p:sldId id="1677" r:id="rId13"/>
    <p:sldId id="1678" r:id="rId14"/>
    <p:sldId id="1679" r:id="rId15"/>
    <p:sldId id="1680" r:id="rId16"/>
    <p:sldId id="1681" r:id="rId17"/>
    <p:sldId id="1682" r:id="rId18"/>
    <p:sldId id="1683" r:id="rId19"/>
    <p:sldId id="1684" r:id="rId20"/>
    <p:sldId id="1685" r:id="rId21"/>
    <p:sldId id="1686" r:id="rId22"/>
    <p:sldId id="16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9D783-E2E9-4B6F-A03C-7C8C58809FB1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0DABF-B60B-4D75-B573-4D90E53C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6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47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D893-A8DD-4795-9B35-D90BBCA0B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BED0F-3451-4DA5-B512-A2F8341A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39BA-CC13-4B17-8676-09A41275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C7BD-7146-456D-A8DB-4439AF99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7E7B-EAC1-4D96-9A61-98ECCD24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48AB-A286-45AD-8627-8A86FFFF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11276-126F-414A-B368-AE7A252A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40A6-A0CB-4FD5-8706-D569A5F1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7EF0-D970-4FE7-B306-D8D528AD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164B-8EFF-4A51-B4D0-1537BE1A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0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0FD20-EE48-482B-A310-E106A4179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2CC09-96FA-4C38-B23F-AFAF1E7AF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C778-56FA-4DD2-8E64-BC4FE126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3D49-DDD2-4F7D-87FE-CAD361A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5663-286E-43EE-93C7-26564841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82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D2AD-5B4C-43D3-8AB7-34183B4E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EA74-64BD-47D1-99C6-5A8BB70A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67CF-F188-4802-BE91-DC4E9939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D4BE-9051-4589-B73A-6856D4BB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76AF-2FC3-40CC-974C-F8522748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5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997C-8962-45D4-84BE-9CD32714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EA058-3B07-4BF0-AD9B-B020DEE9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B5E1F-EC99-4013-8BA4-2E207F7D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E2CC-1093-48C2-B5C8-00736A6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2210-F336-44D4-A3DB-526D1354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4415-10FA-4FF7-8206-10017B2B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5E99-5BBD-4193-8809-3B0F4EA9A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23899-5E83-468C-B88B-6B9FC1F6D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21825-D622-4021-B864-B4981C73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4031-1240-4E67-91AF-48216C7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F7EF0-9FA8-4D5C-A593-5C8004F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0D24-DE1F-4142-A233-F63FA1C1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1E90-572E-4CC6-9E12-AEF92A5E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4A3B1-A0A3-4E95-B5CC-25B8690E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10E80-CEC8-4A71-BE10-4236A9288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41C73-7C05-4603-9257-608E8E6E3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CDBE0-6653-4C61-B3D7-EDED5BC6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26E8D-FAB2-4B40-BCD1-E78038AF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71675-034B-4F62-BA44-D627F3F3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5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9E36-53A0-436C-9835-7FE7B993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B2884-C1D3-4D7D-B94C-4480D779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2F751-3318-4AFF-81E7-DBE3086D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EFD1A-F5AB-4D43-A5CA-66784775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CCDEB-AB99-44B8-921F-74D5E5ED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C7DC8-67B3-4745-81B4-19B44851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E8E8B-A1FE-400A-BB58-0445EAA1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4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D60B-F1E0-44F8-BEB0-2A21E82A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0B09-1A9F-49ED-B7DA-F7F3F142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E67F1-5FF5-433E-8EB4-F492223D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7C43F-03F7-4E3D-B918-85330752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89DB7-8156-4303-9C3A-93EB83C3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1E82-ADB7-4DAA-B5B6-79F5C95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6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AABF-A0B4-49C6-B687-A9FAF705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7C79F-C0B2-42A2-B723-C2D851027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8631-1181-446F-968A-AB18EE7D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23B02-43B1-435E-B4B9-25ED5523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4DE33-BA6E-46AD-A194-7C918BE9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AB74-73D0-43B5-8F93-8E41C639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7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D04AD-AA25-467F-AE4B-A729C255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0AB6-A746-4EF4-AE7B-F12861D6F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43E0-20B2-450B-B9AD-D62DA1955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BDAE-4348-43FF-A76F-0A6D43BC966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72E6-587C-414E-93F6-8A3162963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842C-B1E3-48B7-8F63-966A363C0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8F87-54A7-441D-BA88-3C12ED7E7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63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4752" y="1729407"/>
            <a:ext cx="4623941" cy="1431202"/>
            <a:chOff x="1069592" y="1875865"/>
            <a:chExt cx="4468749" cy="1272470"/>
          </a:xfrm>
        </p:grpSpPr>
        <p:sp>
          <p:nvSpPr>
            <p:cNvPr id="48" name="Freeform 39"/>
            <p:cNvSpPr>
              <a:spLocks/>
            </p:cNvSpPr>
            <p:nvPr/>
          </p:nvSpPr>
          <p:spPr bwMode="auto">
            <a:xfrm>
              <a:off x="1069592" y="1875866"/>
              <a:ext cx="4372330" cy="1272469"/>
            </a:xfrm>
            <a:custGeom>
              <a:avLst/>
              <a:gdLst>
                <a:gd name="T0" fmla="*/ 199 w 3065"/>
                <a:gd name="T1" fmla="*/ 0 h 892"/>
                <a:gd name="T2" fmla="*/ 185 w 3065"/>
                <a:gd name="T3" fmla="*/ 0 h 892"/>
                <a:gd name="T4" fmla="*/ 0 w 3065"/>
                <a:gd name="T5" fmla="*/ 101 h 892"/>
                <a:gd name="T6" fmla="*/ 0 w 3065"/>
                <a:gd name="T7" fmla="*/ 232 h 892"/>
                <a:gd name="T8" fmla="*/ 144 w 3065"/>
                <a:gd name="T9" fmla="*/ 154 h 892"/>
                <a:gd name="T10" fmla="*/ 144 w 3065"/>
                <a:gd name="T11" fmla="*/ 778 h 892"/>
                <a:gd name="T12" fmla="*/ 5 w 3065"/>
                <a:gd name="T13" fmla="*/ 778 h 892"/>
                <a:gd name="T14" fmla="*/ 5 w 3065"/>
                <a:gd name="T15" fmla="*/ 892 h 892"/>
                <a:gd name="T16" fmla="*/ 199 w 3065"/>
                <a:gd name="T17" fmla="*/ 892 h 892"/>
                <a:gd name="T18" fmla="*/ 421 w 3065"/>
                <a:gd name="T19" fmla="*/ 892 h 892"/>
                <a:gd name="T20" fmla="*/ 3065 w 3065"/>
                <a:gd name="T21" fmla="*/ 892 h 892"/>
                <a:gd name="T22" fmla="*/ 3065 w 3065"/>
                <a:gd name="T23" fmla="*/ 0 h 892"/>
                <a:gd name="T24" fmla="*/ 300 w 3065"/>
                <a:gd name="T25" fmla="*/ 0 h 892"/>
                <a:gd name="T26" fmla="*/ 199 w 3065"/>
                <a:gd name="T27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5" h="892">
                  <a:moveTo>
                    <a:pt x="199" y="0"/>
                  </a:moveTo>
                  <a:lnTo>
                    <a:pt x="185" y="0"/>
                  </a:lnTo>
                  <a:lnTo>
                    <a:pt x="0" y="101"/>
                  </a:lnTo>
                  <a:lnTo>
                    <a:pt x="0" y="232"/>
                  </a:lnTo>
                  <a:lnTo>
                    <a:pt x="144" y="154"/>
                  </a:lnTo>
                  <a:lnTo>
                    <a:pt x="144" y="778"/>
                  </a:lnTo>
                  <a:lnTo>
                    <a:pt x="5" y="778"/>
                  </a:lnTo>
                  <a:lnTo>
                    <a:pt x="5" y="892"/>
                  </a:lnTo>
                  <a:lnTo>
                    <a:pt x="199" y="892"/>
                  </a:lnTo>
                  <a:lnTo>
                    <a:pt x="421" y="892"/>
                  </a:lnTo>
                  <a:lnTo>
                    <a:pt x="3065" y="892"/>
                  </a:lnTo>
                  <a:lnTo>
                    <a:pt x="3065" y="0"/>
                  </a:lnTo>
                  <a:lnTo>
                    <a:pt x="300" y="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1502524" y="1875866"/>
              <a:ext cx="442135" cy="1267329"/>
            </a:xfrm>
            <a:custGeom>
              <a:avLst/>
              <a:gdLst>
                <a:gd name="T0" fmla="*/ 202 w 202"/>
                <a:gd name="T1" fmla="*/ 576 h 576"/>
                <a:gd name="T2" fmla="*/ 0 w 202"/>
                <a:gd name="T3" fmla="*/ 0 h 576"/>
                <a:gd name="T4" fmla="*/ 0 w 202"/>
                <a:gd name="T5" fmla="*/ 500 h 576"/>
                <a:gd name="T6" fmla="*/ 79 w 202"/>
                <a:gd name="T7" fmla="*/ 500 h 576"/>
                <a:gd name="T8" fmla="*/ 79 w 202"/>
                <a:gd name="T9" fmla="*/ 576 h 576"/>
                <a:gd name="T10" fmla="*/ 202 w 202"/>
                <a:gd name="T11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6">
                  <a:moveTo>
                    <a:pt x="202" y="576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79" y="500"/>
                  </a:lnTo>
                  <a:lnTo>
                    <a:pt x="79" y="576"/>
                  </a:lnTo>
                  <a:lnTo>
                    <a:pt x="202" y="57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41922" y="1875865"/>
              <a:ext cx="96419" cy="12724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70904" y="3251064"/>
            <a:ext cx="4729699" cy="1390011"/>
            <a:chOff x="925513" y="3281809"/>
            <a:chExt cx="4612828" cy="1276130"/>
          </a:xfrm>
        </p:grpSpPr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925513" y="3283640"/>
              <a:ext cx="4516409" cy="1272469"/>
            </a:xfrm>
            <a:custGeom>
              <a:avLst/>
              <a:gdLst>
                <a:gd name="T0" fmla="*/ 176 w 1850"/>
                <a:gd name="T1" fmla="*/ 0 h 523"/>
                <a:gd name="T2" fmla="*/ 105 w 1850"/>
                <a:gd name="T3" fmla="*/ 13 h 523"/>
                <a:gd name="T4" fmla="*/ 48 w 1850"/>
                <a:gd name="T5" fmla="*/ 50 h 523"/>
                <a:gd name="T6" fmla="*/ 13 w 1850"/>
                <a:gd name="T7" fmla="*/ 104 h 523"/>
                <a:gd name="T8" fmla="*/ 0 w 1850"/>
                <a:gd name="T9" fmla="*/ 169 h 523"/>
                <a:gd name="T10" fmla="*/ 103 w 1850"/>
                <a:gd name="T11" fmla="*/ 169 h 523"/>
                <a:gd name="T12" fmla="*/ 108 w 1850"/>
                <a:gd name="T13" fmla="*/ 134 h 523"/>
                <a:gd name="T14" fmla="*/ 122 w 1850"/>
                <a:gd name="T15" fmla="*/ 107 h 523"/>
                <a:gd name="T16" fmla="*/ 146 w 1850"/>
                <a:gd name="T17" fmla="*/ 89 h 523"/>
                <a:gd name="T18" fmla="*/ 178 w 1850"/>
                <a:gd name="T19" fmla="*/ 82 h 523"/>
                <a:gd name="T20" fmla="*/ 227 w 1850"/>
                <a:gd name="T21" fmla="*/ 102 h 523"/>
                <a:gd name="T22" fmla="*/ 245 w 1850"/>
                <a:gd name="T23" fmla="*/ 156 h 523"/>
                <a:gd name="T24" fmla="*/ 241 w 1850"/>
                <a:gd name="T25" fmla="*/ 180 h 523"/>
                <a:gd name="T26" fmla="*/ 230 w 1850"/>
                <a:gd name="T27" fmla="*/ 206 h 523"/>
                <a:gd name="T28" fmla="*/ 209 w 1850"/>
                <a:gd name="T29" fmla="*/ 237 h 523"/>
                <a:gd name="T30" fmla="*/ 177 w 1850"/>
                <a:gd name="T31" fmla="*/ 275 h 523"/>
                <a:gd name="T32" fmla="*/ 10 w 1850"/>
                <a:gd name="T33" fmla="*/ 453 h 523"/>
                <a:gd name="T34" fmla="*/ 10 w 1850"/>
                <a:gd name="T35" fmla="*/ 523 h 523"/>
                <a:gd name="T36" fmla="*/ 134 w 1850"/>
                <a:gd name="T37" fmla="*/ 523 h 523"/>
                <a:gd name="T38" fmla="*/ 356 w 1850"/>
                <a:gd name="T39" fmla="*/ 523 h 523"/>
                <a:gd name="T40" fmla="*/ 364 w 1850"/>
                <a:gd name="T41" fmla="*/ 523 h 523"/>
                <a:gd name="T42" fmla="*/ 1850 w 1850"/>
                <a:gd name="T43" fmla="*/ 523 h 523"/>
                <a:gd name="T44" fmla="*/ 1850 w 1850"/>
                <a:gd name="T45" fmla="*/ 0 h 523"/>
                <a:gd name="T46" fmla="*/ 171 w 1850"/>
                <a:gd name="T47" fmla="*/ 0 h 523"/>
                <a:gd name="T48" fmla="*/ 176 w 1850"/>
                <a:gd name="T4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50" h="523">
                  <a:moveTo>
                    <a:pt x="176" y="0"/>
                  </a:moveTo>
                  <a:cubicBezTo>
                    <a:pt x="150" y="0"/>
                    <a:pt x="126" y="5"/>
                    <a:pt x="105" y="13"/>
                  </a:cubicBezTo>
                  <a:cubicBezTo>
                    <a:pt x="83" y="22"/>
                    <a:pt x="64" y="34"/>
                    <a:pt x="48" y="50"/>
                  </a:cubicBezTo>
                  <a:cubicBezTo>
                    <a:pt x="33" y="65"/>
                    <a:pt x="21" y="83"/>
                    <a:pt x="13" y="104"/>
                  </a:cubicBezTo>
                  <a:cubicBezTo>
                    <a:pt x="4" y="124"/>
                    <a:pt x="0" y="146"/>
                    <a:pt x="0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57"/>
                    <a:pt x="105" y="145"/>
                    <a:pt x="108" y="134"/>
                  </a:cubicBezTo>
                  <a:cubicBezTo>
                    <a:pt x="111" y="124"/>
                    <a:pt x="116" y="115"/>
                    <a:pt x="122" y="107"/>
                  </a:cubicBezTo>
                  <a:cubicBezTo>
                    <a:pt x="129" y="99"/>
                    <a:pt x="136" y="93"/>
                    <a:pt x="146" y="89"/>
                  </a:cubicBezTo>
                  <a:cubicBezTo>
                    <a:pt x="155" y="85"/>
                    <a:pt x="166" y="82"/>
                    <a:pt x="178" y="82"/>
                  </a:cubicBezTo>
                  <a:cubicBezTo>
                    <a:pt x="199" y="82"/>
                    <a:pt x="216" y="89"/>
                    <a:pt x="227" y="102"/>
                  </a:cubicBezTo>
                  <a:cubicBezTo>
                    <a:pt x="239" y="115"/>
                    <a:pt x="245" y="133"/>
                    <a:pt x="245" y="156"/>
                  </a:cubicBezTo>
                  <a:cubicBezTo>
                    <a:pt x="245" y="164"/>
                    <a:pt x="244" y="172"/>
                    <a:pt x="241" y="180"/>
                  </a:cubicBezTo>
                  <a:cubicBezTo>
                    <a:pt x="239" y="188"/>
                    <a:pt x="235" y="197"/>
                    <a:pt x="230" y="206"/>
                  </a:cubicBezTo>
                  <a:cubicBezTo>
                    <a:pt x="225" y="216"/>
                    <a:pt x="218" y="226"/>
                    <a:pt x="209" y="237"/>
                  </a:cubicBezTo>
                  <a:cubicBezTo>
                    <a:pt x="200" y="249"/>
                    <a:pt x="190" y="261"/>
                    <a:pt x="177" y="275"/>
                  </a:cubicBezTo>
                  <a:cubicBezTo>
                    <a:pt x="10" y="453"/>
                    <a:pt x="10" y="453"/>
                    <a:pt x="10" y="453"/>
                  </a:cubicBezTo>
                  <a:cubicBezTo>
                    <a:pt x="10" y="523"/>
                    <a:pt x="10" y="523"/>
                    <a:pt x="10" y="523"/>
                  </a:cubicBezTo>
                  <a:cubicBezTo>
                    <a:pt x="134" y="523"/>
                    <a:pt x="134" y="523"/>
                    <a:pt x="134" y="523"/>
                  </a:cubicBezTo>
                  <a:cubicBezTo>
                    <a:pt x="356" y="523"/>
                    <a:pt x="356" y="523"/>
                    <a:pt x="356" y="523"/>
                  </a:cubicBezTo>
                  <a:cubicBezTo>
                    <a:pt x="364" y="523"/>
                    <a:pt x="364" y="523"/>
                    <a:pt x="364" y="523"/>
                  </a:cubicBezTo>
                  <a:cubicBezTo>
                    <a:pt x="1850" y="523"/>
                    <a:pt x="1850" y="523"/>
                    <a:pt x="1850" y="523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3" y="0"/>
                    <a:pt x="175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1272702" y="3521633"/>
              <a:ext cx="855815" cy="1029705"/>
            </a:xfrm>
            <a:custGeom>
              <a:avLst/>
              <a:gdLst>
                <a:gd name="T0" fmla="*/ 228 w 228"/>
                <a:gd name="T1" fmla="*/ 274 h 274"/>
                <a:gd name="T2" fmla="*/ 131 w 228"/>
                <a:gd name="T3" fmla="*/ 0 h 274"/>
                <a:gd name="T4" fmla="*/ 134 w 228"/>
                <a:gd name="T5" fmla="*/ 29 h 274"/>
                <a:gd name="T6" fmla="*/ 129 w 228"/>
                <a:gd name="T7" fmla="*/ 62 h 274"/>
                <a:gd name="T8" fmla="*/ 114 w 228"/>
                <a:gd name="T9" fmla="*/ 93 h 274"/>
                <a:gd name="T10" fmla="*/ 90 w 228"/>
                <a:gd name="T11" fmla="*/ 125 h 274"/>
                <a:gd name="T12" fmla="*/ 60 w 228"/>
                <a:gd name="T13" fmla="*/ 158 h 274"/>
                <a:gd name="T14" fmla="*/ 0 w 228"/>
                <a:gd name="T15" fmla="*/ 220 h 274"/>
                <a:gd name="T16" fmla="*/ 145 w 228"/>
                <a:gd name="T17" fmla="*/ 220 h 274"/>
                <a:gd name="T18" fmla="*/ 145 w 228"/>
                <a:gd name="T19" fmla="*/ 274 h 274"/>
                <a:gd name="T20" fmla="*/ 228 w 228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74">
                  <a:moveTo>
                    <a:pt x="228" y="274"/>
                  </a:moveTo>
                  <a:cubicBezTo>
                    <a:pt x="156" y="70"/>
                    <a:pt x="136" y="15"/>
                    <a:pt x="131" y="0"/>
                  </a:cubicBezTo>
                  <a:cubicBezTo>
                    <a:pt x="133" y="9"/>
                    <a:pt x="134" y="19"/>
                    <a:pt x="134" y="29"/>
                  </a:cubicBezTo>
                  <a:cubicBezTo>
                    <a:pt x="134" y="40"/>
                    <a:pt x="133" y="51"/>
                    <a:pt x="129" y="62"/>
                  </a:cubicBezTo>
                  <a:cubicBezTo>
                    <a:pt x="126" y="72"/>
                    <a:pt x="121" y="83"/>
                    <a:pt x="114" y="93"/>
                  </a:cubicBezTo>
                  <a:cubicBezTo>
                    <a:pt x="107" y="103"/>
                    <a:pt x="100" y="114"/>
                    <a:pt x="90" y="125"/>
                  </a:cubicBezTo>
                  <a:cubicBezTo>
                    <a:pt x="81" y="135"/>
                    <a:pt x="71" y="147"/>
                    <a:pt x="60" y="158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228" y="274"/>
                    <a:pt x="228" y="274"/>
                    <a:pt x="228" y="27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41922" y="3281809"/>
              <a:ext cx="96419" cy="12761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3360" y="4740650"/>
            <a:ext cx="4730927" cy="1385830"/>
            <a:chOff x="938352" y="4691412"/>
            <a:chExt cx="4599989" cy="1272469"/>
          </a:xfrm>
        </p:grpSpPr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938352" y="4691412"/>
              <a:ext cx="4503571" cy="1272469"/>
            </a:xfrm>
            <a:custGeom>
              <a:avLst/>
              <a:gdLst>
                <a:gd name="T0" fmla="*/ 170 w 1845"/>
                <a:gd name="T1" fmla="*/ 0 h 523"/>
                <a:gd name="T2" fmla="*/ 108 w 1845"/>
                <a:gd name="T3" fmla="*/ 10 h 523"/>
                <a:gd name="T4" fmla="*/ 55 w 1845"/>
                <a:gd name="T5" fmla="*/ 38 h 523"/>
                <a:gd name="T6" fmla="*/ 20 w 1845"/>
                <a:gd name="T7" fmla="*/ 82 h 523"/>
                <a:gd name="T8" fmla="*/ 7 w 1845"/>
                <a:gd name="T9" fmla="*/ 139 h 523"/>
                <a:gd name="T10" fmla="*/ 108 w 1845"/>
                <a:gd name="T11" fmla="*/ 139 h 523"/>
                <a:gd name="T12" fmla="*/ 113 w 1845"/>
                <a:gd name="T13" fmla="*/ 115 h 523"/>
                <a:gd name="T14" fmla="*/ 128 w 1845"/>
                <a:gd name="T15" fmla="*/ 97 h 523"/>
                <a:gd name="T16" fmla="*/ 150 w 1845"/>
                <a:gd name="T17" fmla="*/ 86 h 523"/>
                <a:gd name="T18" fmla="*/ 176 w 1845"/>
                <a:gd name="T19" fmla="*/ 82 h 523"/>
                <a:gd name="T20" fmla="*/ 206 w 1845"/>
                <a:gd name="T21" fmla="*/ 87 h 523"/>
                <a:gd name="T22" fmla="*/ 228 w 1845"/>
                <a:gd name="T23" fmla="*/ 100 h 523"/>
                <a:gd name="T24" fmla="*/ 241 w 1845"/>
                <a:gd name="T25" fmla="*/ 121 h 523"/>
                <a:gd name="T26" fmla="*/ 245 w 1845"/>
                <a:gd name="T27" fmla="*/ 147 h 523"/>
                <a:gd name="T28" fmla="*/ 226 w 1845"/>
                <a:gd name="T29" fmla="*/ 198 h 523"/>
                <a:gd name="T30" fmla="*/ 169 w 1845"/>
                <a:gd name="T31" fmla="*/ 217 h 523"/>
                <a:gd name="T32" fmla="*/ 115 w 1845"/>
                <a:gd name="T33" fmla="*/ 217 h 523"/>
                <a:gd name="T34" fmla="*/ 115 w 1845"/>
                <a:gd name="T35" fmla="*/ 296 h 523"/>
                <a:gd name="T36" fmla="*/ 169 w 1845"/>
                <a:gd name="T37" fmla="*/ 296 h 523"/>
                <a:gd name="T38" fmla="*/ 204 w 1845"/>
                <a:gd name="T39" fmla="*/ 300 h 523"/>
                <a:gd name="T40" fmla="*/ 230 w 1845"/>
                <a:gd name="T41" fmla="*/ 314 h 523"/>
                <a:gd name="T42" fmla="*/ 247 w 1845"/>
                <a:gd name="T43" fmla="*/ 337 h 523"/>
                <a:gd name="T44" fmla="*/ 253 w 1845"/>
                <a:gd name="T45" fmla="*/ 372 h 523"/>
                <a:gd name="T46" fmla="*/ 248 w 1845"/>
                <a:gd name="T47" fmla="*/ 401 h 523"/>
                <a:gd name="T48" fmla="*/ 232 w 1845"/>
                <a:gd name="T49" fmla="*/ 423 h 523"/>
                <a:gd name="T50" fmla="*/ 208 w 1845"/>
                <a:gd name="T51" fmla="*/ 437 h 523"/>
                <a:gd name="T52" fmla="*/ 176 w 1845"/>
                <a:gd name="T53" fmla="*/ 442 h 523"/>
                <a:gd name="T54" fmla="*/ 146 w 1845"/>
                <a:gd name="T55" fmla="*/ 437 h 523"/>
                <a:gd name="T56" fmla="*/ 123 w 1845"/>
                <a:gd name="T57" fmla="*/ 423 h 523"/>
                <a:gd name="T58" fmla="*/ 107 w 1845"/>
                <a:gd name="T59" fmla="*/ 403 h 523"/>
                <a:gd name="T60" fmla="*/ 101 w 1845"/>
                <a:gd name="T61" fmla="*/ 377 h 523"/>
                <a:gd name="T62" fmla="*/ 0 w 1845"/>
                <a:gd name="T63" fmla="*/ 377 h 523"/>
                <a:gd name="T64" fmla="*/ 15 w 1845"/>
                <a:gd name="T65" fmla="*/ 442 h 523"/>
                <a:gd name="T66" fmla="*/ 54 w 1845"/>
                <a:gd name="T67" fmla="*/ 488 h 523"/>
                <a:gd name="T68" fmla="*/ 110 w 1845"/>
                <a:gd name="T69" fmla="*/ 514 h 523"/>
                <a:gd name="T70" fmla="*/ 170 w 1845"/>
                <a:gd name="T71" fmla="*/ 523 h 523"/>
                <a:gd name="T72" fmla="*/ 170 w 1845"/>
                <a:gd name="T73" fmla="*/ 523 h 523"/>
                <a:gd name="T74" fmla="*/ 1845 w 1845"/>
                <a:gd name="T75" fmla="*/ 523 h 523"/>
                <a:gd name="T76" fmla="*/ 1845 w 1845"/>
                <a:gd name="T77" fmla="*/ 0 h 523"/>
                <a:gd name="T78" fmla="*/ 170 w 1845"/>
                <a:gd name="T7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5" h="523">
                  <a:moveTo>
                    <a:pt x="170" y="0"/>
                  </a:moveTo>
                  <a:cubicBezTo>
                    <a:pt x="148" y="1"/>
                    <a:pt x="128" y="4"/>
                    <a:pt x="108" y="10"/>
                  </a:cubicBezTo>
                  <a:cubicBezTo>
                    <a:pt x="88" y="17"/>
                    <a:pt x="71" y="26"/>
                    <a:pt x="55" y="38"/>
                  </a:cubicBezTo>
                  <a:cubicBezTo>
                    <a:pt x="40" y="50"/>
                    <a:pt x="29" y="65"/>
                    <a:pt x="20" y="82"/>
                  </a:cubicBezTo>
                  <a:cubicBezTo>
                    <a:pt x="11" y="99"/>
                    <a:pt x="7" y="118"/>
                    <a:pt x="7" y="139"/>
                  </a:cubicBezTo>
                  <a:cubicBezTo>
                    <a:pt x="108" y="139"/>
                    <a:pt x="108" y="139"/>
                    <a:pt x="108" y="139"/>
                  </a:cubicBezTo>
                  <a:cubicBezTo>
                    <a:pt x="108" y="130"/>
                    <a:pt x="110" y="122"/>
                    <a:pt x="113" y="115"/>
                  </a:cubicBezTo>
                  <a:cubicBezTo>
                    <a:pt x="117" y="108"/>
                    <a:pt x="122" y="102"/>
                    <a:pt x="128" y="97"/>
                  </a:cubicBezTo>
                  <a:cubicBezTo>
                    <a:pt x="134" y="92"/>
                    <a:pt x="141" y="88"/>
                    <a:pt x="150" y="86"/>
                  </a:cubicBezTo>
                  <a:cubicBezTo>
                    <a:pt x="158" y="83"/>
                    <a:pt x="167" y="82"/>
                    <a:pt x="176" y="82"/>
                  </a:cubicBezTo>
                  <a:cubicBezTo>
                    <a:pt x="188" y="82"/>
                    <a:pt x="198" y="83"/>
                    <a:pt x="206" y="87"/>
                  </a:cubicBezTo>
                  <a:cubicBezTo>
                    <a:pt x="215" y="90"/>
                    <a:pt x="222" y="94"/>
                    <a:pt x="228" y="100"/>
                  </a:cubicBezTo>
                  <a:cubicBezTo>
                    <a:pt x="234" y="106"/>
                    <a:pt x="238" y="113"/>
                    <a:pt x="241" y="121"/>
                  </a:cubicBezTo>
                  <a:cubicBezTo>
                    <a:pt x="243" y="129"/>
                    <a:pt x="245" y="137"/>
                    <a:pt x="245" y="147"/>
                  </a:cubicBezTo>
                  <a:cubicBezTo>
                    <a:pt x="245" y="168"/>
                    <a:pt x="239" y="185"/>
                    <a:pt x="226" y="198"/>
                  </a:cubicBezTo>
                  <a:cubicBezTo>
                    <a:pt x="214" y="211"/>
                    <a:pt x="195" y="217"/>
                    <a:pt x="169" y="217"/>
                  </a:cubicBezTo>
                  <a:cubicBezTo>
                    <a:pt x="115" y="217"/>
                    <a:pt x="115" y="217"/>
                    <a:pt x="115" y="217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69" y="296"/>
                    <a:pt x="169" y="296"/>
                    <a:pt x="169" y="296"/>
                  </a:cubicBezTo>
                  <a:cubicBezTo>
                    <a:pt x="182" y="296"/>
                    <a:pt x="194" y="297"/>
                    <a:pt x="204" y="300"/>
                  </a:cubicBezTo>
                  <a:cubicBezTo>
                    <a:pt x="214" y="303"/>
                    <a:pt x="223" y="308"/>
                    <a:pt x="230" y="314"/>
                  </a:cubicBezTo>
                  <a:cubicBezTo>
                    <a:pt x="238" y="320"/>
                    <a:pt x="243" y="328"/>
                    <a:pt x="247" y="337"/>
                  </a:cubicBezTo>
                  <a:cubicBezTo>
                    <a:pt x="251" y="347"/>
                    <a:pt x="253" y="359"/>
                    <a:pt x="253" y="372"/>
                  </a:cubicBezTo>
                  <a:cubicBezTo>
                    <a:pt x="253" y="383"/>
                    <a:pt x="251" y="392"/>
                    <a:pt x="248" y="401"/>
                  </a:cubicBezTo>
                  <a:cubicBezTo>
                    <a:pt x="244" y="409"/>
                    <a:pt x="239" y="417"/>
                    <a:pt x="232" y="423"/>
                  </a:cubicBezTo>
                  <a:cubicBezTo>
                    <a:pt x="226" y="429"/>
                    <a:pt x="218" y="434"/>
                    <a:pt x="208" y="437"/>
                  </a:cubicBezTo>
                  <a:cubicBezTo>
                    <a:pt x="199" y="440"/>
                    <a:pt x="188" y="442"/>
                    <a:pt x="176" y="442"/>
                  </a:cubicBezTo>
                  <a:cubicBezTo>
                    <a:pt x="165" y="442"/>
                    <a:pt x="155" y="440"/>
                    <a:pt x="146" y="437"/>
                  </a:cubicBezTo>
                  <a:cubicBezTo>
                    <a:pt x="137" y="434"/>
                    <a:pt x="129" y="429"/>
                    <a:pt x="123" y="423"/>
                  </a:cubicBezTo>
                  <a:cubicBezTo>
                    <a:pt x="116" y="418"/>
                    <a:pt x="111" y="411"/>
                    <a:pt x="107" y="403"/>
                  </a:cubicBezTo>
                  <a:cubicBezTo>
                    <a:pt x="103" y="395"/>
                    <a:pt x="101" y="386"/>
                    <a:pt x="101" y="377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402"/>
                    <a:pt x="5" y="424"/>
                    <a:pt x="15" y="442"/>
                  </a:cubicBezTo>
                  <a:cubicBezTo>
                    <a:pt x="25" y="460"/>
                    <a:pt x="38" y="475"/>
                    <a:pt x="54" y="488"/>
                  </a:cubicBezTo>
                  <a:cubicBezTo>
                    <a:pt x="71" y="500"/>
                    <a:pt x="89" y="509"/>
                    <a:pt x="110" y="514"/>
                  </a:cubicBezTo>
                  <a:cubicBezTo>
                    <a:pt x="129" y="520"/>
                    <a:pt x="150" y="523"/>
                    <a:pt x="170" y="523"/>
                  </a:cubicBezTo>
                  <a:cubicBezTo>
                    <a:pt x="170" y="523"/>
                    <a:pt x="170" y="523"/>
                    <a:pt x="170" y="523"/>
                  </a:cubicBezTo>
                  <a:cubicBezTo>
                    <a:pt x="1845" y="523"/>
                    <a:pt x="1845" y="523"/>
                    <a:pt x="1845" y="523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70" y="0"/>
                    <a:pt x="17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1362442" y="4960579"/>
              <a:ext cx="772642" cy="1003302"/>
            </a:xfrm>
            <a:custGeom>
              <a:avLst/>
              <a:gdLst>
                <a:gd name="T0" fmla="*/ 112 w 206"/>
                <a:gd name="T1" fmla="*/ 0 h 267"/>
                <a:gd name="T2" fmla="*/ 114 w 206"/>
                <a:gd name="T3" fmla="*/ 21 h 267"/>
                <a:gd name="T4" fmla="*/ 110 w 206"/>
                <a:gd name="T5" fmla="*/ 43 h 267"/>
                <a:gd name="T6" fmla="*/ 100 w 206"/>
                <a:gd name="T7" fmla="*/ 62 h 267"/>
                <a:gd name="T8" fmla="*/ 84 w 206"/>
                <a:gd name="T9" fmla="*/ 79 h 267"/>
                <a:gd name="T10" fmla="*/ 63 w 206"/>
                <a:gd name="T11" fmla="*/ 93 h 267"/>
                <a:gd name="T12" fmla="*/ 105 w 206"/>
                <a:gd name="T13" fmla="*/ 122 h 267"/>
                <a:gd name="T14" fmla="*/ 119 w 206"/>
                <a:gd name="T15" fmla="*/ 170 h 267"/>
                <a:gd name="T16" fmla="*/ 110 w 206"/>
                <a:gd name="T17" fmla="*/ 211 h 267"/>
                <a:gd name="T18" fmla="*/ 85 w 206"/>
                <a:gd name="T19" fmla="*/ 241 h 267"/>
                <a:gd name="T20" fmla="*/ 47 w 206"/>
                <a:gd name="T21" fmla="*/ 260 h 267"/>
                <a:gd name="T22" fmla="*/ 0 w 206"/>
                <a:gd name="T23" fmla="*/ 267 h 267"/>
                <a:gd name="T24" fmla="*/ 206 w 206"/>
                <a:gd name="T25" fmla="*/ 267 h 267"/>
                <a:gd name="T26" fmla="*/ 112 w 206"/>
                <a:gd name="T2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267">
                  <a:moveTo>
                    <a:pt x="112" y="0"/>
                  </a:moveTo>
                  <a:cubicBezTo>
                    <a:pt x="113" y="7"/>
                    <a:pt x="114" y="14"/>
                    <a:pt x="114" y="21"/>
                  </a:cubicBezTo>
                  <a:cubicBezTo>
                    <a:pt x="114" y="28"/>
                    <a:pt x="112" y="35"/>
                    <a:pt x="110" y="43"/>
                  </a:cubicBezTo>
                  <a:cubicBezTo>
                    <a:pt x="108" y="50"/>
                    <a:pt x="104" y="56"/>
                    <a:pt x="100" y="62"/>
                  </a:cubicBezTo>
                  <a:cubicBezTo>
                    <a:pt x="96" y="68"/>
                    <a:pt x="91" y="74"/>
                    <a:pt x="84" y="79"/>
                  </a:cubicBezTo>
                  <a:cubicBezTo>
                    <a:pt x="78" y="84"/>
                    <a:pt x="71" y="89"/>
                    <a:pt x="63" y="93"/>
                  </a:cubicBezTo>
                  <a:cubicBezTo>
                    <a:pt x="81" y="99"/>
                    <a:pt x="96" y="109"/>
                    <a:pt x="105" y="122"/>
                  </a:cubicBezTo>
                  <a:cubicBezTo>
                    <a:pt x="114" y="135"/>
                    <a:pt x="119" y="152"/>
                    <a:pt x="119" y="170"/>
                  </a:cubicBezTo>
                  <a:cubicBezTo>
                    <a:pt x="119" y="185"/>
                    <a:pt x="116" y="199"/>
                    <a:pt x="110" y="211"/>
                  </a:cubicBezTo>
                  <a:cubicBezTo>
                    <a:pt x="104" y="223"/>
                    <a:pt x="95" y="233"/>
                    <a:pt x="85" y="241"/>
                  </a:cubicBezTo>
                  <a:cubicBezTo>
                    <a:pt x="74" y="250"/>
                    <a:pt x="62" y="256"/>
                    <a:pt x="47" y="260"/>
                  </a:cubicBezTo>
                  <a:cubicBezTo>
                    <a:pt x="33" y="265"/>
                    <a:pt x="17" y="267"/>
                    <a:pt x="0" y="267"/>
                  </a:cubicBezTo>
                  <a:cubicBezTo>
                    <a:pt x="206" y="267"/>
                    <a:pt x="206" y="267"/>
                    <a:pt x="206" y="267"/>
                  </a:cubicBezTo>
                  <a:cubicBezTo>
                    <a:pt x="143" y="88"/>
                    <a:pt x="120" y="23"/>
                    <a:pt x="11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41922" y="4691412"/>
              <a:ext cx="96419" cy="12724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997944" y="195985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ontserrat"/>
              </a:rPr>
              <a:t>Problem Statement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997944" y="2321303"/>
            <a:ext cx="3279825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The main aspect of this project and the data asked.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073107-240B-4D52-9082-4CE86672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05" y="183521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Decode Gaming Behaviour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FE427-283F-4428-A669-89D0FB0CB9DA}"/>
              </a:ext>
            </a:extLst>
          </p:cNvPr>
          <p:cNvSpPr txBox="1"/>
          <p:nvPr/>
        </p:nvSpPr>
        <p:spPr>
          <a:xfrm>
            <a:off x="2268868" y="342900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ontserrat"/>
              </a:rPr>
              <a:t>Dataset Description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F2A756-0016-46B2-8F79-76108FC9E4FA}"/>
              </a:ext>
            </a:extLst>
          </p:cNvPr>
          <p:cNvSpPr txBox="1"/>
          <p:nvPr/>
        </p:nvSpPr>
        <p:spPr>
          <a:xfrm>
            <a:off x="2268868" y="3798332"/>
            <a:ext cx="3279825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The datasets used in this project and their descriptions.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A9975C-49DB-430C-831B-1C85694DC60A}"/>
              </a:ext>
            </a:extLst>
          </p:cNvPr>
          <p:cNvSpPr txBox="1"/>
          <p:nvPr/>
        </p:nvSpPr>
        <p:spPr>
          <a:xfrm>
            <a:off x="2304387" y="484103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ontserrat"/>
              </a:rPr>
              <a:t>What we have to do?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402C85-ED73-455B-8A90-EC78578ACF93}"/>
              </a:ext>
            </a:extLst>
          </p:cNvPr>
          <p:cNvSpPr txBox="1"/>
          <p:nvPr/>
        </p:nvSpPr>
        <p:spPr>
          <a:xfrm>
            <a:off x="2304387" y="5179586"/>
            <a:ext cx="3279825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The specific tasks asked and giving the results in the form of  tables</a:t>
            </a:r>
            <a:r>
              <a:rPr lang="en-US" sz="12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CD9E9F-250A-4329-933D-64C59FEECAE4}"/>
              </a:ext>
            </a:extLst>
          </p:cNvPr>
          <p:cNvSpPr txBox="1"/>
          <p:nvPr/>
        </p:nvSpPr>
        <p:spPr>
          <a:xfrm>
            <a:off x="7841272" y="4834647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Montserrat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5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41" grpId="0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5. Find `P_ID` and 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levelwise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sum of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kill_counts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where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kill_count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is greater than the average kill count for Medium difficulty.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P_ID, Level, Sum(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Kill_Count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Total_Kill_Count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Where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Kill_Count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(Select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Avg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Kill_Count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Where Difficulty Like 'Medium')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Group By Level, P_ID;	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7CDE6-B30D-4840-B863-12E1472FA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390" y="521429"/>
            <a:ext cx="2382716" cy="60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58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6. Find `Level` and its corresponding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Level_code`wise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sum of lives earned, excluding Level 0. Arrange in ascending order of level.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Level, L1_Code,L2_Code,Sum(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Lives_Earned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Total_Lives_Earned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Join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player_details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On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level_details.P_ID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player_details.P_ID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Where Level&lt;&gt;0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Group By Level, L1_Code, L2_Code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Order By Level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Asc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	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78297-176D-49C0-9142-4B62837AE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09" y="2250832"/>
            <a:ext cx="4768520" cy="43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9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7. Find the top 3 scores based on each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Dev_ID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and rank them in increasing order using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Row_Number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`. Display the difficulty as well.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With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Ranked_Scores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as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(Select *, ROW_NUMBER() Over (Partition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Order By Score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Desc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Rank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Score, Difficulty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Ranked_Scores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Where Rank&lt;=3;		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D346D-1811-4E63-8764-37F74A220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05" y="223265"/>
            <a:ext cx="2011681" cy="63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8. Find the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first_login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datetime for each device ID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Min(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First_Login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Group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;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1A3D-B94B-4C60-A471-2372B31BF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46528"/>
            <a:ext cx="4494187" cy="33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9. Find the top 5 scores based on each difficulty level and rank them in increasing order using `Rank`. Display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Dev_ID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as well.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With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Ranked_Scores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as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(Select *, Rank() Over (Partition By Difficulty Order By Score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Desc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Rank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Score, Difficulty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Ranked_Scores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Where Rank&lt;=5;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			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9ADE0-C542-4686-B261-B68DD2748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390" y="1863725"/>
            <a:ext cx="2935335" cy="47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5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10. Find the device ID that is first logged in (based on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start_datetime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`) for each player(`P_ID`). Output should contain player ID, device ID, and first login datetime.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P_ID,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Min(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First_Login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Group By P_ID,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;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EBDEE-0E06-48E8-B1BE-DD4480B9B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05" y="232509"/>
            <a:ext cx="2865045" cy="63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11. For each player and date, determine how many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kill_counts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were played by the player so far.</a:t>
            </a:r>
          </a:p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a) Using window functions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P_ID,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Sum(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Kill_Count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Over (Partition By P_ID Order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kill_count_played_so_far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;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DD955-A61F-4681-8F96-0AB27231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10" y="464233"/>
            <a:ext cx="3295248" cy="56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3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11. For each player and date, determine how many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kill_counts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were played by the player so far.</a:t>
            </a:r>
          </a:p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b) Without using window functions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P_ID,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(Select Sum(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Kill_Count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L1 Where L2.P_ID=L1.P_ID and L1.start_datetime&lt;=L2.start_datetime)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kill_count_played_so_far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L2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Order By P_ID,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;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DD955-A61F-4681-8F96-0AB27231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10" y="464234"/>
            <a:ext cx="3295248" cy="56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8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12. Find the cumulative sum of stages crossed over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start_datetime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for each `P_ID`, excluding the most recent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start_datetime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79687"/>
            <a:ext cx="84863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With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excluded_latest_start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As (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Select P_ID, Max(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latest_start_datetime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Group By P_ID),</a:t>
            </a:r>
          </a:p>
          <a:p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cumulative_sum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As (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Select L.P_ID,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L.start_datetime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       Sum(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Stages_crossed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Over (Partition By L.P_ID Order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L.start_datetime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stages_crossed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L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	Join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excluded_latest_start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E On L.P_ID = E.P_ID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Where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E.latest_start_datetime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Is Null Or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L.start_datetime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&lt;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E.latest_start_datetime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P_ID,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stages_crossed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cumulative_stages_crossed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cumulative_sum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;	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02485-64F9-42C9-A07E-B6EC2FC3A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67" y="492370"/>
            <a:ext cx="3238500" cy="61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7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04374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13. Extract the top 3 highest sums of scores for each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Dev_ID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and the corresponding `P_ID`.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79687"/>
            <a:ext cx="84863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With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Ranked_Scores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as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(Select *, Rank() Over (Partition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Order By Score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Desc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Rank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Score, P_ID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Ranked_Scores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Where Rank&lt;=3;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			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01FEE-A89F-4A67-BCD7-CCD28C9D3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390" y="245530"/>
            <a:ext cx="1828802" cy="63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49CA-AD53-4CAE-B793-5DCB6A1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3" y="362560"/>
            <a:ext cx="6003009" cy="923331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FEFA3-06EB-4094-8851-02CCB69F533B}"/>
              </a:ext>
            </a:extLst>
          </p:cNvPr>
          <p:cNvSpPr txBox="1"/>
          <p:nvPr/>
        </p:nvSpPr>
        <p:spPr>
          <a:xfrm>
            <a:off x="641253" y="1617785"/>
            <a:ext cx="8488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 this internship, we will be working with a dataset related to a game. The dataset includes two tables: `Player Details` and `Level Details`.</a:t>
            </a:r>
          </a:p>
          <a:p>
            <a:endParaRPr lang="en-IN" sz="2400" i="1" dirty="0">
              <a:solidFill>
                <a:schemeClr val="bg2"/>
              </a:solidFill>
              <a:latin typeface="Bahnschrift SemiBold SemiConden" panose="020B0502040204020203" pitchFamily="34" charset="0"/>
            </a:endParaRPr>
          </a:p>
          <a:p>
            <a:r>
              <a:rPr lang="en-IN" sz="24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Tools Used:</a:t>
            </a:r>
          </a:p>
          <a:p>
            <a:r>
              <a:rPr lang="en-IN" sz="24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Microsoft SQL Server for writing queries asked in the tasks and giving the results in the form of a table.</a:t>
            </a:r>
          </a:p>
          <a:p>
            <a:endParaRPr lang="en-IN" sz="2400" i="1" dirty="0">
              <a:solidFill>
                <a:schemeClr val="bg2"/>
              </a:solidFill>
              <a:latin typeface="Bahnschrift SemiBold SemiConden" panose="020B0502040204020203" pitchFamily="34" charset="0"/>
            </a:endParaRPr>
          </a:p>
          <a:p>
            <a:r>
              <a:rPr lang="en-IN" sz="24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Player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Level Details</a:t>
            </a:r>
          </a:p>
          <a:p>
            <a:r>
              <a:rPr lang="en-IN" sz="24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From </a:t>
            </a:r>
            <a:r>
              <a:rPr lang="en-IN" sz="24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Mentorness</a:t>
            </a:r>
            <a:endParaRPr lang="en-IN" sz="2400" i="1" dirty="0">
              <a:solidFill>
                <a:schemeClr val="bg2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04374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14. Find players who scored more than 50% of the average score, scored by the sum of scores for each `P_ID`.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79687"/>
            <a:ext cx="84863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P_ID,Score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Group By P_ID, Score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Having Score&gt;(Select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Avg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Total_Score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* 0.5 From (Select Sum(Score)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Total_Score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Group By P_ID)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avg_score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Order By P_ID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			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D38C2-EF57-4A58-B788-E9B9888A2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05" y="3184743"/>
            <a:ext cx="1443258" cy="34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2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04374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15. Create a stored procedure to find the top `n`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headshots_count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based on each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Dev_ID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and rank them in increasing order using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Row_Number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`. Display the difficulty as well.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835590"/>
            <a:ext cx="8317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CREATE PROCEDURE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GetTopNHeadshotsWithDifficulty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@n INT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SELECT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headshots_count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difficulty,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       ROW_NUMBER() OVER (PARTITION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ORDER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headshots_count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DESC) AS rank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FROM (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    SELECT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Headshots_Count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Difficulty,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           ROW_NUMBER() OVER (PARTITION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ORDER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Headshots_Count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DESC)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rnk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    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) AS ranked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   WHERE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rnk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&lt;= @n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Exec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GetTopNHeadshotsWithDifficulty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@n=5										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44F87-6EAA-4EE8-A62F-4DF6A7DBA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05" y="0"/>
            <a:ext cx="2827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F93B-9FF6-4A39-9C36-720E017B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BD16-263C-4509-B83D-69D5A7BB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Our Project harnessed Game Analysis data, leveraging SQL for robust database management. We meticulously prepared and analysed the data using SQL, addressing 15 key problem statements.</a:t>
            </a:r>
          </a:p>
          <a:p>
            <a:r>
              <a:rPr lang="en-IN" dirty="0">
                <a:solidFill>
                  <a:schemeClr val="bg1"/>
                </a:solidFill>
              </a:rPr>
              <a:t>These insights, encompassing player profile, performance and retention strategies. Our project emphasizes on managing large datasets and systematic analysis.</a:t>
            </a:r>
          </a:p>
          <a:p>
            <a:r>
              <a:rPr lang="en-IN" dirty="0">
                <a:solidFill>
                  <a:schemeClr val="bg1"/>
                </a:solidFill>
              </a:rPr>
              <a:t>The outcomes of this project hold significant potential to inform future strategies and drive decision-making, showcasing the value of rigorous data analysis with SQL environment.</a:t>
            </a:r>
          </a:p>
        </p:txBody>
      </p:sp>
    </p:spTree>
    <p:extLst>
      <p:ext uri="{BB962C8B-B14F-4D97-AF65-F5344CB8AC3E}">
        <p14:creationId xmlns:p14="http://schemas.microsoft.com/office/powerpoint/2010/main" val="2270121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49CA-AD53-4CAE-B793-5DCB6A1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797" y="292222"/>
            <a:ext cx="6003009" cy="923331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FEFA3-06EB-4094-8851-02CCB69F533B}"/>
              </a:ext>
            </a:extLst>
          </p:cNvPr>
          <p:cNvSpPr txBox="1"/>
          <p:nvPr/>
        </p:nvSpPr>
        <p:spPr>
          <a:xfrm>
            <a:off x="697524" y="1645921"/>
            <a:ext cx="86434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7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The dataset includes two tables: `Player Details` and `Level Details`.</a:t>
            </a:r>
            <a:endParaRPr kumimoji="0" lang="en-IN" sz="1700" b="0" i="1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Below is a brief description of the dataset: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Player Details Table: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`P_ID`: Player 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</a:t>
            </a:r>
            <a:r>
              <a:rPr kumimoji="0" lang="en-IN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PName</a:t>
            </a: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`: Player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`L1_status`: Level 1 Status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`L2_status`: Level 2 Status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`L1_code`: </a:t>
            </a:r>
            <a:r>
              <a:rPr kumimoji="0" lang="en-IN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Systemgenerated</a:t>
            </a: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 Level 1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`L2_code`: </a:t>
            </a:r>
            <a:r>
              <a:rPr kumimoji="0" lang="en-IN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Systemgenerated</a:t>
            </a: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 Level 2 Code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Level Details Table: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`P_ID`: Player 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</a:t>
            </a:r>
            <a:r>
              <a:rPr kumimoji="0" lang="en-IN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Dev_ID</a:t>
            </a: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`: Device 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</a:t>
            </a:r>
            <a:r>
              <a:rPr kumimoji="0" lang="en-IN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start_datetime</a:t>
            </a: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`: Start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</a:t>
            </a:r>
            <a:r>
              <a:rPr kumimoji="0" lang="en-IN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stages_crossed</a:t>
            </a: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`: Stages Crossed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`level`: Game Level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`difficulty`: Difficulty Level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</a:t>
            </a:r>
            <a:r>
              <a:rPr kumimoji="0" lang="en-IN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kill_count</a:t>
            </a: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`: Kill Count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</a:t>
            </a:r>
            <a:r>
              <a:rPr kumimoji="0" lang="en-IN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headshots_count</a:t>
            </a: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`: Headshots Count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`score`: Player Score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</a:t>
            </a:r>
            <a:r>
              <a:rPr kumimoji="0" lang="en-IN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lives_earned</a:t>
            </a:r>
            <a:r>
              <a:rPr kumimoji="0" lang="en-IN" sz="1700" b="0" i="1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`: Extra Lives Earned</a:t>
            </a:r>
          </a:p>
        </p:txBody>
      </p:sp>
    </p:spTree>
    <p:extLst>
      <p:ext uri="{BB962C8B-B14F-4D97-AF65-F5344CB8AC3E}">
        <p14:creationId xmlns:p14="http://schemas.microsoft.com/office/powerpoint/2010/main" val="219438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49CA-AD53-4CAE-B793-5DCB6A1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65" y="306290"/>
            <a:ext cx="6003009" cy="923331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What we need to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FEFA3-06EB-4094-8851-02CCB69F533B}"/>
              </a:ext>
            </a:extLst>
          </p:cNvPr>
          <p:cNvSpPr txBox="1"/>
          <p:nvPr/>
        </p:nvSpPr>
        <p:spPr>
          <a:xfrm>
            <a:off x="697524" y="1229621"/>
            <a:ext cx="864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Using the “Game </a:t>
            </a:r>
            <a:r>
              <a:rPr lang="en-IN" sz="2000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Analysis.sql</a:t>
            </a:r>
            <a:r>
              <a:rPr lang="en-IN" sz="2000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” file, there are 15 questions for which we have to find the answers by writing SQL queries.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BF572-987B-47B1-B46B-FE95D6BC6C14}"/>
              </a:ext>
            </a:extLst>
          </p:cNvPr>
          <p:cNvSpPr txBox="1"/>
          <p:nvPr/>
        </p:nvSpPr>
        <p:spPr>
          <a:xfrm>
            <a:off x="810065" y="1937507"/>
            <a:ext cx="109645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Extract `P_ID`,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Dev_ID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`,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PName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`, and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Difficulty_level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of all players at Level 0.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Find `Level1_code`wise average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Kill_Count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where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lives_earned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is 2, and at least 3 stages are crossed.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Find the total number of stages crossed at each difficulty level for Level 2 with players using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zm_series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devices. Arrange the result in decreasing order of the total number of stages crossed.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Extract `P_ID` and the total number of unique dates for those players who have played games on multiple days.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Find `P_ID` and 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levelwise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 sum of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kill_counts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where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kill_count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is greater than the average kill count for Medium difficulty.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Find `Level` and its corresponding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Level_code`wise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 sum of lives earned, excluding Level 0. Arrange in ascending order of level.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Find the top 3 scores based on each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Dev_ID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and rank them in increasing order using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Row_Number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`. Display the difficulty as well.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Find the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first_login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datetime for each device ID.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Find the top 5 scores based on each difficulty level and rank them in increasing order using `Rank`. Display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Dev_ID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as well.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Find the device ID that is first logged in (based on `</a:t>
            </a:r>
            <a:r>
              <a:rPr lang="en-IN" sz="19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start_datetime</a:t>
            </a:r>
            <a:r>
              <a:rPr lang="en-IN" sz="19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`) for each player (`P_ID`). Output should contain player ID, device ID, and first login datetime. </a:t>
            </a:r>
          </a:p>
        </p:txBody>
      </p:sp>
    </p:spTree>
    <p:extLst>
      <p:ext uri="{BB962C8B-B14F-4D97-AF65-F5344CB8AC3E}">
        <p14:creationId xmlns:p14="http://schemas.microsoft.com/office/powerpoint/2010/main" val="6267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BF572-987B-47B1-B46B-FE95D6BC6C14}"/>
              </a:ext>
            </a:extLst>
          </p:cNvPr>
          <p:cNvSpPr txBox="1"/>
          <p:nvPr/>
        </p:nvSpPr>
        <p:spPr>
          <a:xfrm>
            <a:off x="613703" y="449385"/>
            <a:ext cx="109645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11.   For each player and date, determine how many `</a:t>
            </a:r>
            <a:r>
              <a:rPr lang="en-IN" sz="20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kill_counts</a:t>
            </a:r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were played by the player so far. </a:t>
            </a:r>
          </a:p>
          <a:p>
            <a:pPr marL="342900" indent="-342900">
              <a:buAutoNum type="alphaLcParenR"/>
            </a:pPr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  Using window functions </a:t>
            </a:r>
          </a:p>
          <a:p>
            <a:pPr marL="342900" indent="-342900">
              <a:buAutoNum type="alphaLcParenR"/>
            </a:pPr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  Without window functions </a:t>
            </a:r>
          </a:p>
          <a:p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12.   Find the cumulative sum of stages crossed over `</a:t>
            </a:r>
            <a:r>
              <a:rPr lang="en-IN" sz="20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start_datetime</a:t>
            </a:r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for each `P_ID`, excluding the most recent `</a:t>
            </a:r>
            <a:r>
              <a:rPr lang="en-IN" sz="20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start_datetime</a:t>
            </a:r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`. </a:t>
            </a:r>
          </a:p>
          <a:p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13.   Extract the top 3 highest sums of scores for each `</a:t>
            </a:r>
            <a:r>
              <a:rPr lang="en-IN" sz="20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Dev_ID</a:t>
            </a:r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and the corresponding `P_ID`.</a:t>
            </a:r>
          </a:p>
          <a:p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14.   Find players who scored more than 50% of the average score, scored by the sum of scores for each `P_ID`. </a:t>
            </a:r>
          </a:p>
          <a:p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15.   Create a stored procedure to find the top `n` `</a:t>
            </a:r>
            <a:r>
              <a:rPr lang="en-IN" sz="20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headshots_count</a:t>
            </a:r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based on each `</a:t>
            </a:r>
            <a:r>
              <a:rPr lang="en-IN" sz="20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Dev_ID</a:t>
            </a:r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 and rank them in   increasing order using `</a:t>
            </a:r>
            <a:r>
              <a:rPr lang="en-IN" sz="2000" i="1" dirty="0" err="1">
                <a:solidFill>
                  <a:schemeClr val="bg2"/>
                </a:solidFill>
                <a:latin typeface="Bahnschrift SemiBold SemiConden" panose="020B0502040204020203" pitchFamily="34" charset="0"/>
              </a:rPr>
              <a:t>Row_Number</a:t>
            </a:r>
            <a:r>
              <a:rPr lang="en-IN" sz="2000" i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`. Display the difficulty as well.</a:t>
            </a:r>
          </a:p>
        </p:txBody>
      </p:sp>
    </p:spTree>
    <p:extLst>
      <p:ext uri="{BB962C8B-B14F-4D97-AF65-F5344CB8AC3E}">
        <p14:creationId xmlns:p14="http://schemas.microsoft.com/office/powerpoint/2010/main" val="273065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5" y="288779"/>
            <a:ext cx="609834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Extract `P_ID`,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Dev_ID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`,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PName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`, and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Difficulty_level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of all players at Level 0.</a:t>
            </a:r>
          </a:p>
          <a:p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The SQL Query is below: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5" y="1489108"/>
            <a:ext cx="7930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P_ID,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Difficulty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Where Level=0;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4D6CD-803B-4272-8819-BBC189672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9437"/>
            <a:ext cx="2524670" cy="38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8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137984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2.   Find `Level1_code`wise average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Kill_Count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where 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lives_earned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is 2, and at least 3 stages are crossed.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L1_Code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L1_code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, AVG(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Kill_Count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Avg_Kill_Count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Join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player_details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On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level_details.P_ID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player_details.P_ID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Where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Lives_Earned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=2 And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Stages_crossed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&gt;=3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Group By L1_Code;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2EB57-F3E4-4A86-9262-6E7560D67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62" y="3678066"/>
            <a:ext cx="3562446" cy="13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0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3. Find the total number of stages crossed at each difficulty level for Level 2 with players using `</a:t>
            </a:r>
            <a:r>
              <a:rPr lang="en-IN" sz="2000" i="1" dirty="0" err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zm_series</a:t>
            </a:r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` devices. Arrange the result in decreasing order of the total number of stages crossed.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Difficulty, Sum(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Stages_crossed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Total_Stages_Crossed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Where Level=2 And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Dev_ID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Like'%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zm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Group By Difficulty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Order By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Total_Stages_Crossed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Desc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9BBC0-A2DA-4574-86A3-F008F2DDA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41" y="3800525"/>
            <a:ext cx="3729898" cy="13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3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9611D-F673-48E9-8775-750A9C5B5C94}"/>
              </a:ext>
            </a:extLst>
          </p:cNvPr>
          <p:cNvSpPr txBox="1"/>
          <p:nvPr/>
        </p:nvSpPr>
        <p:spPr>
          <a:xfrm>
            <a:off x="531054" y="232509"/>
            <a:ext cx="8697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4. Extract `P_ID` and the total number of unique dates for those players who have played games on multiple days.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SQL Query is below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A802-DC67-4B8A-B155-8DEF91DD8B26}"/>
              </a:ext>
            </a:extLst>
          </p:cNvPr>
          <p:cNvSpPr txBox="1"/>
          <p:nvPr/>
        </p:nvSpPr>
        <p:spPr>
          <a:xfrm>
            <a:off x="531054" y="1769200"/>
            <a:ext cx="8486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Select P_ID, Count(Distinct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 as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Unique_Dates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level_details</a:t>
            </a:r>
            <a:endParaRPr lang="en-IN" sz="1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Group By P_ID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Having Count(Distinct </a:t>
            </a:r>
            <a:r>
              <a:rPr lang="en-IN" sz="1800" dirty="0" err="1">
                <a:solidFill>
                  <a:schemeClr val="bg2"/>
                </a:solidFill>
                <a:latin typeface="Consolas" panose="020B0609020204030204" pitchFamily="49" charset="0"/>
              </a:rPr>
              <a:t>start_datetime</a:t>
            </a:r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)&gt;1;</a:t>
            </a:r>
          </a:p>
          <a:p>
            <a:r>
              <a:rPr lang="en-IN" sz="1800" dirty="0">
                <a:solidFill>
                  <a:schemeClr val="bg2"/>
                </a:solidFill>
                <a:latin typeface="Consolas" panose="020B0609020204030204" pitchFamily="49" charset="0"/>
              </a:rPr>
              <a:t>							</a:t>
            </a:r>
            <a:r>
              <a:rPr lang="en-IN" sz="1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result from 								thi</a:t>
            </a:r>
            <a:r>
              <a:rPr lang="en-IN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query</a:t>
            </a:r>
            <a:r>
              <a:rPr lang="en-IN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A02A8-0C89-447B-94BE-B4D540798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32" y="1769200"/>
            <a:ext cx="2003913" cy="48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2741</Words>
  <Application>Microsoft Office PowerPoint</Application>
  <PresentationFormat>Widescreen</PresentationFormat>
  <Paragraphs>227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Bahnschrift SemiBold SemiConden</vt:lpstr>
      <vt:lpstr>Calibri</vt:lpstr>
      <vt:lpstr>Calibri Light</vt:lpstr>
      <vt:lpstr>Consolas</vt:lpstr>
      <vt:lpstr>Montserrat</vt:lpstr>
      <vt:lpstr>Questrial</vt:lpstr>
      <vt:lpstr>Segoe UI Semibold</vt:lpstr>
      <vt:lpstr>Office Theme</vt:lpstr>
      <vt:lpstr>Decode Gaming Behaviour</vt:lpstr>
      <vt:lpstr>Problem Statement</vt:lpstr>
      <vt:lpstr>Dataset Description</vt:lpstr>
      <vt:lpstr>What we need to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Gaming Behaviour</dc:title>
  <dc:creator>Lakshya Kumar</dc:creator>
  <cp:lastModifiedBy>Lakshya Kumar</cp:lastModifiedBy>
  <cp:revision>23</cp:revision>
  <dcterms:created xsi:type="dcterms:W3CDTF">2024-04-21T06:53:31Z</dcterms:created>
  <dcterms:modified xsi:type="dcterms:W3CDTF">2024-04-23T16:58:16Z</dcterms:modified>
</cp:coreProperties>
</file>