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8" r:id="rId3"/>
    <p:sldId id="259" r:id="rId4"/>
    <p:sldId id="261" r:id="rId5"/>
    <p:sldId id="262" r:id="rId6"/>
    <p:sldId id="263" r:id="rId7"/>
    <p:sldId id="264" r:id="rId8"/>
    <p:sldId id="265" r:id="rId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TNTX5De3Me30PXYyhjakiUy17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28"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 name="Google Shape;4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0"/>
        <p:cNvGrpSpPr/>
        <p:nvPr/>
      </p:nvGrpSpPr>
      <p:grpSpPr>
        <a:xfrm>
          <a:off x="0" y="0"/>
          <a:ext cx="0" cy="0"/>
          <a:chOff x="0" y="0"/>
          <a:chExt cx="0" cy="0"/>
        </a:xfrm>
      </p:grpSpPr>
      <p:sp>
        <p:nvSpPr>
          <p:cNvPr id="41" name="Google Shape;41;p24"/>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b="1">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2" name="Google Shape;42;p24"/>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43" name="Google Shape;43;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2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1" i="0" u="none" strike="noStrike" cap="none">
                <a:solidFill>
                  <a:srgbClr val="0070C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IN"/>
              <a:t>‹#›</a:t>
            </a:fld>
            <a:endParaRPr/>
          </a:p>
        </p:txBody>
      </p:sp>
      <p:sp>
        <p:nvSpPr>
          <p:cNvPr id="15" name="Google Shape;15;p2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2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21"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21"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21"/>
          <p:cNvGrpSpPr/>
          <p:nvPr/>
        </p:nvGrpSpPr>
        <p:grpSpPr>
          <a:xfrm>
            <a:off x="6146800" y="0"/>
            <a:ext cx="2997200" cy="876300"/>
            <a:chOff x="6096000" y="3924300"/>
            <a:chExt cx="2997200" cy="876300"/>
          </a:xfrm>
        </p:grpSpPr>
        <p:sp>
          <p:nvSpPr>
            <p:cNvPr id="20" name="Google Shape;20;p2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21"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2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pic>
        <p:nvPicPr>
          <p:cNvPr id="23" name="Google Shape;23;p21"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1" name="Google Shape;51;p1"/>
          <p:cNvSpPr txBox="1"/>
          <p:nvPr/>
        </p:nvSpPr>
        <p:spPr>
          <a:xfrm>
            <a:off x="611560" y="1124744"/>
            <a:ext cx="7632900" cy="535527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1" i="0" u="none" strike="noStrike" cap="none" dirty="0">
                <a:solidFill>
                  <a:schemeClr val="dk1"/>
                </a:solidFill>
                <a:latin typeface="Times New Roman"/>
                <a:ea typeface="Times New Roman"/>
                <a:cs typeface="Times New Roman"/>
                <a:sym typeface="Times New Roman"/>
              </a:rPr>
              <a:t>Presentation </a:t>
            </a:r>
            <a:r>
              <a:rPr lang="en-IN" sz="1800" b="1" dirty="0">
                <a:solidFill>
                  <a:schemeClr val="dk1"/>
                </a:solidFill>
                <a:latin typeface="Times New Roman"/>
                <a:ea typeface="Times New Roman"/>
                <a:cs typeface="Times New Roman"/>
                <a:sym typeface="Times New Roman"/>
              </a:rPr>
              <a:t>on</a:t>
            </a:r>
            <a:r>
              <a:rPr lang="en-IN" sz="1800" b="1" i="0" u="none" strike="noStrike" cap="none" dirty="0">
                <a:solidFill>
                  <a:schemeClr val="dk1"/>
                </a:solidFill>
                <a:latin typeface="Times New Roman"/>
                <a:ea typeface="Times New Roman"/>
                <a:cs typeface="Times New Roman"/>
                <a:sym typeface="Times New Roman"/>
              </a:rPr>
              <a:t> </a:t>
            </a:r>
            <a:r>
              <a:rPr lang="en-US" sz="1800" b="1" i="0" u="none" strike="noStrike" cap="none" dirty="0">
                <a:solidFill>
                  <a:schemeClr val="dk1"/>
                </a:solidFill>
                <a:latin typeface="Times New Roman" panose="02020603050405020304" pitchFamily="18" charset="0"/>
                <a:ea typeface="Times New Roman"/>
                <a:cs typeface="Times New Roman"/>
                <a:sym typeface="Times New Roman"/>
              </a:rPr>
              <a:t>Full Stack Engineering </a:t>
            </a:r>
            <a:r>
              <a:rPr lang="en-IN" sz="1800" b="1" i="0" u="none" strike="noStrike" cap="none" dirty="0">
                <a:solidFill>
                  <a:srgbClr val="000000"/>
                </a:solidFill>
                <a:latin typeface="Times New Roman"/>
                <a:ea typeface="Times New Roman"/>
                <a:cs typeface="Times New Roman"/>
                <a:sym typeface="Times New Roman"/>
              </a:rPr>
              <a:t>(</a:t>
            </a:r>
            <a:r>
              <a:rPr lang="en-US" sz="1800" b="1" dirty="0">
                <a:effectLst/>
                <a:latin typeface="Times New Roman" panose="02020603050405020304" pitchFamily="18" charset="0"/>
                <a:ea typeface="Georgia" panose="02040502050405020303" pitchFamily="18" charset="0"/>
                <a:cs typeface="Georgia" panose="02040502050405020303" pitchFamily="18" charset="0"/>
              </a:rPr>
              <a:t>22CS037</a:t>
            </a:r>
            <a:r>
              <a:rPr lang="en-IN" sz="1800" b="1" i="0" u="none" strike="noStrike" cap="none" dirty="0">
                <a:solidFill>
                  <a:srgbClr val="000000"/>
                </a:solidFill>
                <a:latin typeface="Times New Roman"/>
                <a:ea typeface="Times New Roman"/>
                <a:cs typeface="Times New Roman"/>
                <a:sym typeface="Times New Roman"/>
              </a:rPr>
              <a:t>)</a:t>
            </a:r>
          </a:p>
          <a:p>
            <a:pPr marL="0" marR="0" lvl="0" indent="0" algn="ctr" rtl="0">
              <a:lnSpc>
                <a:spcPct val="10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on</a:t>
            </a:r>
            <a:endParaRPr sz="180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4400"/>
              <a:buFont typeface="Arial"/>
              <a:buNone/>
            </a:pPr>
            <a:r>
              <a:rPr lang="en-IN" sz="2400" b="0" i="1" u="none" strike="noStrike" cap="none" dirty="0">
                <a:solidFill>
                  <a:schemeClr val="dk1"/>
                </a:solidFill>
                <a:latin typeface="Times New Roman"/>
                <a:ea typeface="Times New Roman"/>
                <a:cs typeface="Times New Roman"/>
                <a:sym typeface="Times New Roman"/>
              </a:rPr>
              <a:t>HOSPITAL</a:t>
            </a:r>
            <a:r>
              <a:rPr lang="en-IN" sz="2400" i="1" dirty="0">
                <a:solidFill>
                  <a:schemeClr val="dk1"/>
                </a:solidFill>
                <a:latin typeface="Times New Roman"/>
                <a:ea typeface="Times New Roman"/>
                <a:cs typeface="Times New Roman"/>
                <a:sym typeface="Times New Roman"/>
              </a:rPr>
              <a:t> MANAGEMENT SYSTEM</a:t>
            </a:r>
            <a:endParaRPr lang="en-IN" sz="2400" b="0" i="1"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4400"/>
              <a:buFont typeface="Arial"/>
              <a:buNone/>
            </a:pPr>
            <a:endParaRPr lang="en-IN" sz="2000"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4400"/>
              <a:buFont typeface="Arial"/>
              <a:buNone/>
            </a:pPr>
            <a:r>
              <a:rPr lang="en-IN" sz="2000" dirty="0">
                <a:solidFill>
                  <a:schemeClr val="dk1"/>
                </a:solidFill>
                <a:latin typeface="Times New Roman"/>
                <a:ea typeface="Times New Roman"/>
                <a:cs typeface="Times New Roman"/>
                <a:sym typeface="Times New Roman"/>
              </a:rPr>
              <a:t>by</a:t>
            </a:r>
            <a:endParaRPr sz="1600" b="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1800"/>
              <a:buFont typeface="Arial"/>
              <a:buNone/>
            </a:pPr>
            <a:br>
              <a:rPr lang="en-IN" sz="1800" b="0" i="0" u="none" strike="noStrike" cap="none" dirty="0">
                <a:solidFill>
                  <a:srgbClr val="000000"/>
                </a:solidFill>
                <a:latin typeface="Times New Roman"/>
                <a:ea typeface="Times New Roman"/>
                <a:cs typeface="Times New Roman"/>
                <a:sym typeface="Times New Roman"/>
              </a:rPr>
            </a:br>
            <a:r>
              <a:rPr lang="en-IN" sz="1800" b="0" i="0" u="none" strike="noStrike" cap="none" dirty="0">
                <a:solidFill>
                  <a:srgbClr val="000000"/>
                </a:solidFill>
                <a:latin typeface="Times New Roman"/>
                <a:ea typeface="Times New Roman"/>
                <a:cs typeface="Times New Roman"/>
                <a:sym typeface="Times New Roman"/>
              </a:rPr>
              <a:t>Team No</a:t>
            </a:r>
            <a:r>
              <a:rPr lang="en-IN" sz="1800" dirty="0">
                <a:latin typeface="Times New Roman"/>
                <a:ea typeface="Times New Roman"/>
                <a:cs typeface="Times New Roman"/>
                <a:sym typeface="Times New Roman"/>
              </a:rPr>
              <a:t>:</a:t>
            </a:r>
            <a:r>
              <a:rPr lang="en-IN" sz="1800" u="sng" dirty="0">
                <a:latin typeface="Times New Roman"/>
                <a:ea typeface="Times New Roman"/>
                <a:cs typeface="Times New Roman"/>
                <a:sym typeface="Times New Roman"/>
              </a:rPr>
              <a:t> 14  </a:t>
            </a:r>
            <a:endParaRPr lang="en-IN"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1800"/>
              <a:buFont typeface="Arial"/>
              <a:buNone/>
            </a:pPr>
            <a:r>
              <a:rPr lang="en-IN" sz="1800" dirty="0">
                <a:latin typeface="Times New Roman"/>
                <a:ea typeface="Times New Roman"/>
                <a:cs typeface="Times New Roman"/>
                <a:sym typeface="Times New Roman"/>
              </a:rPr>
              <a:t>   Lokesh Yadav (2210991855)</a:t>
            </a:r>
          </a:p>
          <a:p>
            <a:pPr marL="0" marR="0" lvl="0" indent="0" algn="ctr" rtl="0">
              <a:lnSpc>
                <a:spcPct val="100000"/>
              </a:lnSpc>
              <a:spcBef>
                <a:spcPts val="400"/>
              </a:spcBef>
              <a:spcAft>
                <a:spcPts val="0"/>
              </a:spcAft>
              <a:buClr>
                <a:srgbClr val="000000"/>
              </a:buClr>
              <a:buSzPts val="1800"/>
              <a:buFont typeface="Arial"/>
              <a:buNone/>
            </a:pPr>
            <a:r>
              <a:rPr lang="en-IN" sz="1800" b="0" i="0" u="none" strike="noStrike" cap="none" dirty="0">
                <a:solidFill>
                  <a:srgbClr val="000000"/>
                </a:solidFill>
                <a:latin typeface="Times New Roman"/>
                <a:ea typeface="Times New Roman"/>
                <a:cs typeface="Times New Roman"/>
                <a:sym typeface="Times New Roman"/>
              </a:rPr>
              <a:t>  Lavish </a:t>
            </a:r>
            <a:r>
              <a:rPr lang="en-IN" sz="1800" b="0" i="0" u="none" strike="noStrike" cap="none" dirty="0" err="1">
                <a:solidFill>
                  <a:srgbClr val="000000"/>
                </a:solidFill>
                <a:latin typeface="Times New Roman"/>
                <a:ea typeface="Times New Roman"/>
                <a:cs typeface="Times New Roman"/>
                <a:sym typeface="Times New Roman"/>
              </a:rPr>
              <a:t>Patyal</a:t>
            </a:r>
            <a:r>
              <a:rPr lang="en-IN" sz="1800" b="0" i="0" u="none" strike="noStrike" cap="none" dirty="0">
                <a:solidFill>
                  <a:srgbClr val="000000"/>
                </a:solidFill>
                <a:latin typeface="Times New Roman"/>
                <a:ea typeface="Times New Roman"/>
                <a:cs typeface="Times New Roman"/>
                <a:sym typeface="Times New Roman"/>
              </a:rPr>
              <a:t> (2210991851) </a:t>
            </a:r>
            <a:endParaRPr lang="en-IN" sz="1800" dirty="0">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1800"/>
              <a:buFont typeface="Arial"/>
              <a:buNone/>
            </a:pPr>
            <a:r>
              <a:rPr lang="en-IN" sz="1800" dirty="0">
                <a:latin typeface="Times New Roman"/>
                <a:ea typeface="Times New Roman"/>
                <a:cs typeface="Times New Roman"/>
                <a:sym typeface="Times New Roman"/>
              </a:rPr>
              <a:t> Lakshya Puri(2210991845)</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1800"/>
              <a:buFont typeface="Arial"/>
              <a:buNone/>
            </a:pP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1800"/>
              <a:buFont typeface="Arial"/>
              <a:buNone/>
            </a:pPr>
            <a:r>
              <a:rPr lang="en-IN" sz="1800" b="0" i="0" u="none" strike="noStrike" cap="none" dirty="0">
                <a:solidFill>
                  <a:srgbClr val="000000"/>
                </a:solidFill>
                <a:latin typeface="Times New Roman"/>
                <a:ea typeface="Times New Roman"/>
                <a:cs typeface="Times New Roman"/>
                <a:sym typeface="Times New Roman"/>
              </a:rPr>
              <a:t>Supervised by: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1800"/>
              <a:buFont typeface="Arial"/>
              <a:buNone/>
            </a:pPr>
            <a:r>
              <a:rPr lang="en-IN" sz="1800" dirty="0">
                <a:latin typeface="Times New Roman"/>
                <a:ea typeface="Times New Roman"/>
                <a:cs typeface="Times New Roman"/>
                <a:sym typeface="Times New Roman"/>
              </a:rPr>
              <a:t>Mr. Rahul Singh</a:t>
            </a:r>
            <a:endParaRPr sz="18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IN" sz="2000" b="0" i="0" u="none" strike="noStrike" cap="none" dirty="0">
                <a:solidFill>
                  <a:schemeClr val="dk1"/>
                </a:solidFill>
                <a:latin typeface="Times New Roman"/>
                <a:ea typeface="Times New Roman"/>
                <a:cs typeface="Times New Roman"/>
                <a:sym typeface="Times New Roman"/>
              </a:rPr>
              <a:t>Department of Computer Science and Engineering,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r>
              <a:rPr lang="en-IN" sz="2000" b="0" i="0" u="none" strike="noStrike" cap="none" dirty="0">
                <a:solidFill>
                  <a:schemeClr val="dk1"/>
                </a:solidFill>
                <a:latin typeface="Times New Roman"/>
                <a:ea typeface="Times New Roman"/>
                <a:cs typeface="Times New Roman"/>
                <a:sym typeface="Times New Roman"/>
              </a:rPr>
              <a:t>Chitkara University, Punjab</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3" name="Slide Number Placeholder 2">
            <a:extLst>
              <a:ext uri="{FF2B5EF4-FFF2-40B4-BE49-F238E27FC236}">
                <a16:creationId xmlns:a16="http://schemas.microsoft.com/office/drawing/2014/main" id="{DB6EA868-01E3-559F-5762-5602810732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p:nvPr/>
        </p:nvSpPr>
        <p:spPr>
          <a:xfrm>
            <a:off x="354422" y="197745"/>
            <a:ext cx="54006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IN" sz="2800" b="1" i="0" dirty="0">
                <a:solidFill>
                  <a:srgbClr val="002D44"/>
                </a:solidFill>
                <a:effectLst/>
                <a:latin typeface="Times New Roman" panose="02020603050405020304" pitchFamily="18" charset="0"/>
                <a:cs typeface="Times New Roman" panose="02020603050405020304" pitchFamily="18" charset="0"/>
              </a:rPr>
              <a:t>Table of Contents</a:t>
            </a:r>
            <a:endParaRPr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a:extLst>
              <a:ext uri="{FF2B5EF4-FFF2-40B4-BE49-F238E27FC236}">
                <a16:creationId xmlns:a16="http://schemas.microsoft.com/office/drawing/2014/main" id="{62354DBA-CC78-D143-9DBB-B98307EAB639}"/>
              </a:ext>
            </a:extLst>
          </p:cNvPr>
          <p:cNvSpPr>
            <a:spLocks noChangeArrowheads="1"/>
          </p:cNvSpPr>
          <p:nvPr/>
        </p:nvSpPr>
        <p:spPr bwMode="auto">
          <a:xfrm rot="10800000" flipV="1">
            <a:off x="354422" y="1485510"/>
            <a:ext cx="6198778"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 / Purpose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IN"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 Topics / Sections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Scope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References (if applicable)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Q&amp;A / Discussion </a:t>
            </a:r>
          </a:p>
        </p:txBody>
      </p:sp>
      <p:sp>
        <p:nvSpPr>
          <p:cNvPr id="3" name="Slide Number Placeholder 2">
            <a:extLst>
              <a:ext uri="{FF2B5EF4-FFF2-40B4-BE49-F238E27FC236}">
                <a16:creationId xmlns:a16="http://schemas.microsoft.com/office/drawing/2014/main" id="{39C89A3B-5285-AFD9-895C-B2E939E2F3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AC4D-FB3C-7F1F-B140-BBFE181A9992}"/>
              </a:ext>
            </a:extLst>
          </p:cNvPr>
          <p:cNvSpPr>
            <a:spLocks noGrp="1"/>
          </p:cNvSpPr>
          <p:nvPr>
            <p:ph type="ctrTitle"/>
          </p:nvPr>
        </p:nvSpPr>
        <p:spPr/>
        <p:txBody>
          <a:bodyPr/>
          <a:lstStyle/>
          <a:p>
            <a:r>
              <a:rPr lang="en-US" dirty="0"/>
              <a:t>PROBLEM STATEMENT</a:t>
            </a:r>
            <a:endParaRPr lang="en-IN" dirty="0"/>
          </a:p>
        </p:txBody>
      </p:sp>
      <p:sp>
        <p:nvSpPr>
          <p:cNvPr id="3" name="Subtitle 2">
            <a:extLst>
              <a:ext uri="{FF2B5EF4-FFF2-40B4-BE49-F238E27FC236}">
                <a16:creationId xmlns:a16="http://schemas.microsoft.com/office/drawing/2014/main" id="{0E7027E4-C42F-670C-17AF-76BBF89000AE}"/>
              </a:ext>
            </a:extLst>
          </p:cNvPr>
          <p:cNvSpPr>
            <a:spLocks noGrp="1"/>
          </p:cNvSpPr>
          <p:nvPr>
            <p:ph type="subTitle" idx="1"/>
          </p:nvPr>
        </p:nvSpPr>
        <p:spPr>
          <a:xfrm>
            <a:off x="163286" y="914401"/>
            <a:ext cx="8763000" cy="5441949"/>
          </a:xfrm>
        </p:spPr>
        <p:txBody>
          <a:bodyPr/>
          <a:lstStyle/>
          <a:p>
            <a:pPr algn="l"/>
            <a:r>
              <a:rPr lang="en-US" sz="1600" b="0" i="0" dirty="0">
                <a:solidFill>
                  <a:srgbClr val="374151"/>
                </a:solidFill>
                <a:effectLst/>
                <a:latin typeface="NEW ROMAN"/>
              </a:rPr>
              <a:t>In the healthcare sector, efficient management of hospital operations is crucial for providing quality patient care. Traditional methods of managing hospital activities, such as patient admissions, appointments, billing, and medical records, often lead to inefficiencies, errors, and delays. As hospitals grow in size and complexity, the need for a comprehensive Hospital Management System (HMS) becomes increasingly important.</a:t>
            </a:r>
          </a:p>
          <a:p>
            <a:pPr algn="l"/>
            <a:r>
              <a:rPr lang="en-US" sz="1600" b="1" i="0" dirty="0">
                <a:solidFill>
                  <a:srgbClr val="374151"/>
                </a:solidFill>
                <a:effectLst/>
                <a:latin typeface="NEW ROMAN"/>
              </a:rPr>
              <a:t>Problem:</a:t>
            </a:r>
            <a:r>
              <a:rPr lang="en-US" sz="1600" b="0" i="0" dirty="0">
                <a:solidFill>
                  <a:srgbClr val="374151"/>
                </a:solidFill>
                <a:effectLst/>
                <a:latin typeface="NEW ROMAN"/>
              </a:rPr>
              <a:t> Current hospital management practices are often fragmented and rely heavily on manual processes, which can result in:</a:t>
            </a:r>
          </a:p>
          <a:p>
            <a:pPr algn="l">
              <a:buFont typeface="+mj-lt"/>
              <a:buAutoNum type="arabicPeriod"/>
            </a:pPr>
            <a:r>
              <a:rPr lang="en-US" sz="1600" b="1" i="0" dirty="0">
                <a:solidFill>
                  <a:srgbClr val="374151"/>
                </a:solidFill>
                <a:effectLst/>
                <a:latin typeface="NEW ROMAN"/>
              </a:rPr>
              <a:t>Inefficient Patient Management:</a:t>
            </a:r>
            <a:r>
              <a:rPr lang="en-US" sz="1600" b="0" i="0" dirty="0">
                <a:solidFill>
                  <a:srgbClr val="374151"/>
                </a:solidFill>
                <a:effectLst/>
                <a:latin typeface="NEW ROMAN"/>
              </a:rPr>
              <a:t> Difficulty in tracking patient appointments, admissions, and discharges leads to long wait times and poor patient satisfaction.</a:t>
            </a:r>
          </a:p>
          <a:p>
            <a:pPr algn="l">
              <a:buFont typeface="+mj-lt"/>
              <a:buAutoNum type="arabicPeriod"/>
            </a:pPr>
            <a:r>
              <a:rPr lang="en-US" sz="1600" b="1" i="0" dirty="0">
                <a:solidFill>
                  <a:srgbClr val="374151"/>
                </a:solidFill>
                <a:effectLst/>
                <a:latin typeface="NEW ROMAN"/>
              </a:rPr>
              <a:t>Inaccurate Medical Records:</a:t>
            </a:r>
            <a:r>
              <a:rPr lang="en-US" sz="1600" b="0" i="0" dirty="0">
                <a:solidFill>
                  <a:srgbClr val="374151"/>
                </a:solidFill>
                <a:effectLst/>
                <a:latin typeface="NEW ROMAN"/>
              </a:rPr>
              <a:t> Manual record-keeping can result in lost or misfiled patient information, leading to potential medical errors and compromised patient safety.</a:t>
            </a:r>
          </a:p>
          <a:p>
            <a:pPr algn="l">
              <a:buFont typeface="+mj-lt"/>
              <a:buAutoNum type="arabicPeriod"/>
            </a:pPr>
            <a:r>
              <a:rPr lang="en-US" sz="1600" b="1" i="0" dirty="0">
                <a:solidFill>
                  <a:srgbClr val="374151"/>
                </a:solidFill>
                <a:effectLst/>
                <a:latin typeface="NEW ROMAN"/>
              </a:rPr>
              <a:t>Billing and Insurance Issues:</a:t>
            </a:r>
            <a:r>
              <a:rPr lang="en-US" sz="1600" b="0" i="0" dirty="0">
                <a:solidFill>
                  <a:srgbClr val="374151"/>
                </a:solidFill>
                <a:effectLst/>
                <a:latin typeface="NEW ROMAN"/>
              </a:rPr>
              <a:t> Complicated billing processes can lead to errors in patient charges, delayed payments, and disputes with insurance providers.</a:t>
            </a:r>
          </a:p>
          <a:p>
            <a:pPr algn="l">
              <a:buFont typeface="+mj-lt"/>
              <a:buAutoNum type="arabicPeriod"/>
            </a:pPr>
            <a:r>
              <a:rPr lang="en-US" sz="1600" b="1" i="0" dirty="0">
                <a:solidFill>
                  <a:srgbClr val="374151"/>
                </a:solidFill>
                <a:effectLst/>
                <a:latin typeface="NEW ROMAN"/>
              </a:rPr>
              <a:t>Resource Allocation Challenges:</a:t>
            </a:r>
            <a:r>
              <a:rPr lang="en-US" sz="1600" b="0" i="0" dirty="0">
                <a:solidFill>
                  <a:srgbClr val="374151"/>
                </a:solidFill>
                <a:effectLst/>
                <a:latin typeface="NEW ROMAN"/>
              </a:rPr>
              <a:t> Inefficient scheduling of medical staff and equipment can lead to underutilization or overburdening of resources.</a:t>
            </a:r>
          </a:p>
          <a:p>
            <a:pPr algn="l">
              <a:buFont typeface="+mj-lt"/>
              <a:buAutoNum type="arabicPeriod"/>
            </a:pPr>
            <a:r>
              <a:rPr lang="en-US" sz="1600" b="1" i="0" dirty="0">
                <a:solidFill>
                  <a:srgbClr val="374151"/>
                </a:solidFill>
                <a:effectLst/>
                <a:latin typeface="NEW ROMAN"/>
              </a:rPr>
              <a:t>Limited Reporting and Analytics:</a:t>
            </a:r>
            <a:r>
              <a:rPr lang="en-US" sz="1600" b="0" i="0" dirty="0">
                <a:solidFill>
                  <a:srgbClr val="374151"/>
                </a:solidFill>
                <a:effectLst/>
                <a:latin typeface="NEW ROMAN"/>
              </a:rPr>
              <a:t> Lack of real-time data and reporting capabilities hinders management's ability to make informed decisions regarding hospital operations and patient care.</a:t>
            </a:r>
          </a:p>
          <a:p>
            <a:pPr algn="l"/>
            <a:endParaRPr lang="en-IN" sz="1000" dirty="0"/>
          </a:p>
        </p:txBody>
      </p:sp>
      <p:sp>
        <p:nvSpPr>
          <p:cNvPr id="4" name="Slide Number Placeholder 3">
            <a:extLst>
              <a:ext uri="{FF2B5EF4-FFF2-40B4-BE49-F238E27FC236}">
                <a16:creationId xmlns:a16="http://schemas.microsoft.com/office/drawing/2014/main" id="{FA509519-2681-4C4C-FBAB-59E75647A1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a:p>
        </p:txBody>
      </p:sp>
    </p:spTree>
    <p:extLst>
      <p:ext uri="{BB962C8B-B14F-4D97-AF65-F5344CB8AC3E}">
        <p14:creationId xmlns:p14="http://schemas.microsoft.com/office/powerpoint/2010/main" val="78617891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9C93-1672-A071-6BFF-BE71E9636003}"/>
              </a:ext>
            </a:extLst>
          </p:cNvPr>
          <p:cNvSpPr>
            <a:spLocks noGrp="1"/>
          </p:cNvSpPr>
          <p:nvPr>
            <p:ph type="ctrTitle"/>
          </p:nvPr>
        </p:nvSpPr>
        <p:spPr/>
        <p:txBody>
          <a:bodyPr/>
          <a:lstStyle/>
          <a:p>
            <a:r>
              <a:rPr lang="en-US" dirty="0"/>
              <a:t>OBJECTIVES/PURPOSES</a:t>
            </a:r>
            <a:endParaRPr lang="en-IN" dirty="0"/>
          </a:p>
        </p:txBody>
      </p:sp>
      <p:sp>
        <p:nvSpPr>
          <p:cNvPr id="3" name="Subtitle 2">
            <a:extLst>
              <a:ext uri="{FF2B5EF4-FFF2-40B4-BE49-F238E27FC236}">
                <a16:creationId xmlns:a16="http://schemas.microsoft.com/office/drawing/2014/main" id="{852160D2-5632-C467-9E3C-8F366ADEEC33}"/>
              </a:ext>
            </a:extLst>
          </p:cNvPr>
          <p:cNvSpPr>
            <a:spLocks noGrp="1"/>
          </p:cNvSpPr>
          <p:nvPr>
            <p:ph type="subTitle" idx="1"/>
          </p:nvPr>
        </p:nvSpPr>
        <p:spPr>
          <a:xfrm>
            <a:off x="119513" y="1066800"/>
            <a:ext cx="8880108" cy="5468754"/>
          </a:xfrm>
        </p:spPr>
        <p:txBody>
          <a:bodyPr/>
          <a:lstStyle/>
          <a:p>
            <a:pPr algn="l"/>
            <a:r>
              <a:rPr lang="en-US" sz="1600" b="0" i="0" dirty="0">
                <a:solidFill>
                  <a:srgbClr val="374151"/>
                </a:solidFill>
                <a:effectLst/>
                <a:latin typeface="NEW ROMAN"/>
              </a:rPr>
              <a:t>The primary objective of the Hospital Management System (HMS) is to streamline and enhance the overall efficiency of hospital operations while improving patient care. This system aims to create a user-friendly interface for patient registration and appointment management, significantly reducing wait times and minimizing errors. By implementing a secure electronic medical records (EMR) system, the HMS will facilitate easy access, updating, and sharing of patient information among authorized healthcare providers, ensuring compliance with data privacy regulations. Additionally, the HMS will automate billing and insurance processes, allowing for accurate charge calculations and seamless claims processing, which will expedite reimbursements.</a:t>
            </a:r>
          </a:p>
          <a:p>
            <a:pPr algn="l"/>
            <a:r>
              <a:rPr lang="en-US" sz="1600" b="0" i="0" dirty="0">
                <a:solidFill>
                  <a:srgbClr val="374151"/>
                </a:solidFill>
                <a:effectLst/>
                <a:latin typeface="NEW ROMAN"/>
              </a:rPr>
              <a:t>To optimize resource allocation, the system will include scheduling tools for medical staff and equipment, maximizing utilization and minimizing downtime. Real-time reporting and analytics capabilities will provide management with valuable insights into hospital operations, patient demographics, and financial performance, enabling data-driven decision-making. Enhanced communication and collaboration among healthcare providers, administrative staff, and patients will be facilitated through integrated messaging and notification systems.</a:t>
            </a:r>
          </a:p>
          <a:p>
            <a:pPr algn="l"/>
            <a:r>
              <a:rPr lang="en-US" sz="1600" b="0" i="0" dirty="0">
                <a:solidFill>
                  <a:srgbClr val="374151"/>
                </a:solidFill>
                <a:effectLst/>
                <a:latin typeface="NEW ROMAN"/>
              </a:rPr>
              <a:t>Furthermore, the HMS will focus on increasing patient satisfaction by improving service delivery and providing easy access to medical information, while also supporting telemedicine services to expand access to care. Compliance with healthcare regulations will be a priority, ensuring that the system adheres to standards such as HIPAA. Finally, the HMS will include training resources and support for hospital staff to ensure effective utilization of the system, ultimately contributing to better health outcomes and a more sustainable healthcare environment.</a:t>
            </a:r>
          </a:p>
          <a:p>
            <a:pPr algn="l"/>
            <a:endParaRPr lang="en-IN" sz="1100" dirty="0"/>
          </a:p>
        </p:txBody>
      </p:sp>
      <p:sp>
        <p:nvSpPr>
          <p:cNvPr id="4" name="Slide Number Placeholder 3">
            <a:extLst>
              <a:ext uri="{FF2B5EF4-FFF2-40B4-BE49-F238E27FC236}">
                <a16:creationId xmlns:a16="http://schemas.microsoft.com/office/drawing/2014/main" id="{599677E0-EAE9-E63C-31C2-8C72668069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a:p>
        </p:txBody>
      </p:sp>
    </p:spTree>
    <p:extLst>
      <p:ext uri="{BB962C8B-B14F-4D97-AF65-F5344CB8AC3E}">
        <p14:creationId xmlns:p14="http://schemas.microsoft.com/office/powerpoint/2010/main" val="34155162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6CCA2-8AC6-AE10-66E9-FCC66FA5F2C6}"/>
              </a:ext>
            </a:extLst>
          </p:cNvPr>
          <p:cNvSpPr>
            <a:spLocks noGrp="1"/>
          </p:cNvSpPr>
          <p:nvPr>
            <p:ph type="ctrTitle"/>
          </p:nvPr>
        </p:nvSpPr>
        <p:spPr/>
        <p:txBody>
          <a:bodyPr/>
          <a:lstStyle/>
          <a:p>
            <a:r>
              <a:rPr lang="en-US" dirty="0"/>
              <a:t>MAIN TOPICS/SECTIONS</a:t>
            </a:r>
            <a:endParaRPr lang="en-IN" dirty="0"/>
          </a:p>
        </p:txBody>
      </p:sp>
      <p:sp>
        <p:nvSpPr>
          <p:cNvPr id="3" name="Subtitle 2">
            <a:extLst>
              <a:ext uri="{FF2B5EF4-FFF2-40B4-BE49-F238E27FC236}">
                <a16:creationId xmlns:a16="http://schemas.microsoft.com/office/drawing/2014/main" id="{7EAD15F4-5792-C90C-D447-408B3528DEBA}"/>
              </a:ext>
            </a:extLst>
          </p:cNvPr>
          <p:cNvSpPr>
            <a:spLocks noGrp="1"/>
          </p:cNvSpPr>
          <p:nvPr>
            <p:ph type="subTitle" idx="1"/>
          </p:nvPr>
        </p:nvSpPr>
        <p:spPr>
          <a:xfrm>
            <a:off x="152400" y="914401"/>
            <a:ext cx="8837596" cy="6455228"/>
          </a:xfrm>
        </p:spPr>
        <p:txBody>
          <a:bodyPr/>
          <a:lstStyle/>
          <a:p>
            <a:pPr algn="just"/>
            <a:endParaRPr lang="en-US" sz="1800" dirty="0">
              <a:solidFill>
                <a:srgbClr val="374151"/>
              </a:solidFill>
              <a:latin typeface="NEW ROMAN"/>
            </a:endParaRPr>
          </a:p>
          <a:p>
            <a:pPr algn="just"/>
            <a:br>
              <a:rPr lang="en-US" sz="1800" dirty="0">
                <a:latin typeface="NEW ROMAN"/>
              </a:rPr>
            </a:br>
            <a:endParaRPr lang="en-IN" sz="1800" dirty="0">
              <a:latin typeface="NEW ROMAN"/>
            </a:endParaRPr>
          </a:p>
        </p:txBody>
      </p:sp>
      <p:sp>
        <p:nvSpPr>
          <p:cNvPr id="4" name="Slide Number Placeholder 3">
            <a:extLst>
              <a:ext uri="{FF2B5EF4-FFF2-40B4-BE49-F238E27FC236}">
                <a16:creationId xmlns:a16="http://schemas.microsoft.com/office/drawing/2014/main" id="{348B3A87-3D6C-9ACE-539C-FD0895D4CD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a:p>
        </p:txBody>
      </p:sp>
      <p:sp>
        <p:nvSpPr>
          <p:cNvPr id="5" name="TextBox 4">
            <a:extLst>
              <a:ext uri="{FF2B5EF4-FFF2-40B4-BE49-F238E27FC236}">
                <a16:creationId xmlns:a16="http://schemas.microsoft.com/office/drawing/2014/main" id="{E709B9E0-F899-8546-16B1-8A74055E2744}"/>
              </a:ext>
            </a:extLst>
          </p:cNvPr>
          <p:cNvSpPr txBox="1"/>
          <p:nvPr/>
        </p:nvSpPr>
        <p:spPr>
          <a:xfrm>
            <a:off x="241090" y="1121229"/>
            <a:ext cx="8837596" cy="4524315"/>
          </a:xfrm>
          <a:prstGeom prst="rect">
            <a:avLst/>
          </a:prstGeom>
          <a:noFill/>
        </p:spPr>
        <p:txBody>
          <a:bodyPr wrap="square" rtlCol="0">
            <a:spAutoFit/>
          </a:bodyPr>
          <a:lstStyle/>
          <a:p>
            <a:pPr algn="just"/>
            <a:r>
              <a:rPr lang="en-US" sz="1800" b="0" i="0" dirty="0">
                <a:solidFill>
                  <a:srgbClr val="374151"/>
                </a:solidFill>
                <a:effectLst/>
                <a:latin typeface="__Inter_d65c78"/>
              </a:rPr>
              <a:t>The Hospital Management System (HMS) is designed to enhance the efficiency and quality of healthcare services. It begins with an introduction that outlines the purpose and significance of the HMS in modern healthcare settings. The system requirements section details both functional and non-functional requirements essential for effective operation. The architecture of the system is presented, highlighting the technology stack used for development. Key modules of the HMS include Patient Management, Medical Records Management, Billing and Insurance Management, Staff Management, and Reporting and Analytics, each serving a critical role in hospital operations. User roles and permissions are defined to ensure appropriate access and security for different stakeholders, including administrators, healthcare providers, and patients. The user interface design focuses on UI/UX principles to create an intuitive experience, supported by mockups of key screens. An implementation plan outlines the development methodology and timeline for project execution, while testing and maintenance strategies ensure the system's reliability and ongoing support. In conclusion, the HMS aims to significantly improve healthcare delivery and operational efficiency, with considerations for future enhancements to adapt to evolving needs.</a:t>
            </a:r>
            <a:endParaRPr lang="en-IN" sz="1800" dirty="0"/>
          </a:p>
        </p:txBody>
      </p:sp>
    </p:spTree>
    <p:extLst>
      <p:ext uri="{BB962C8B-B14F-4D97-AF65-F5344CB8AC3E}">
        <p14:creationId xmlns:p14="http://schemas.microsoft.com/office/powerpoint/2010/main" val="37745363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CAB4-00B2-5869-4AF6-890C2F4A9051}"/>
              </a:ext>
            </a:extLst>
          </p:cNvPr>
          <p:cNvSpPr>
            <a:spLocks noGrp="1"/>
          </p:cNvSpPr>
          <p:nvPr>
            <p:ph type="ctrTitle"/>
          </p:nvPr>
        </p:nvSpPr>
        <p:spPr/>
        <p:txBody>
          <a:bodyPr/>
          <a:lstStyle/>
          <a:p>
            <a:r>
              <a:rPr lang="en-US" dirty="0"/>
              <a:t>CONCLUSION</a:t>
            </a:r>
            <a:endParaRPr lang="en-IN" dirty="0"/>
          </a:p>
        </p:txBody>
      </p:sp>
      <p:sp>
        <p:nvSpPr>
          <p:cNvPr id="4" name="Slide Number Placeholder 3">
            <a:extLst>
              <a:ext uri="{FF2B5EF4-FFF2-40B4-BE49-F238E27FC236}">
                <a16:creationId xmlns:a16="http://schemas.microsoft.com/office/drawing/2014/main" id="{E074B47B-0261-2073-0B6B-9573797595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
        <p:nvSpPr>
          <p:cNvPr id="5" name="Rectangle 1">
            <a:extLst>
              <a:ext uri="{FF2B5EF4-FFF2-40B4-BE49-F238E27FC236}">
                <a16:creationId xmlns:a16="http://schemas.microsoft.com/office/drawing/2014/main" id="{5F68A425-2AFD-394E-6468-2A22844FA9B9}"/>
              </a:ext>
            </a:extLst>
          </p:cNvPr>
          <p:cNvSpPr>
            <a:spLocks noGrp="1" noChangeArrowheads="1"/>
          </p:cNvSpPr>
          <p:nvPr>
            <p:ph type="subTitle" idx="1"/>
          </p:nvPr>
        </p:nvSpPr>
        <p:spPr bwMode="auto">
          <a:xfrm>
            <a:off x="266700" y="1093371"/>
            <a:ext cx="86106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9090B"/>
                </a:solidFill>
                <a:effectLst/>
                <a:latin typeface="__Inter_d65c78"/>
              </a:rPr>
              <a:t>In conclusion, the Hospital Management System (HMS) represents a vital advancement in the healthcare sector, addressing the complexities and challenges faced by modern hospitals. By integrating various functions such as patient management, medical records, billing, and staff coordination into a cohesive platform, the HMS enhances operational efficiency and improves the quality of patient care. The system's user-friendly interface and robust architecture ensure that healthcare providers can access critical information quickly and securely, leading to better decision-making and streamlined processes. Furthermore, the implementation of real-time reporting and analytics empowers hospital management with valuable insights, facilitating data-driven strategies for continuous improvement. As healthcare needs evolve, the HMS is designed to be scalable and adaptable, ensuring that it can meet future demands and incorporate emerging technologies. Ultimately, the successful deployment of an HMS not only enhances patient satisfaction and safety but also contributes to the overall effectiveness and sustainability of healthcare delivery systems.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39880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842A0-02B8-5750-436A-A0B1DD60131E}"/>
              </a:ext>
            </a:extLst>
          </p:cNvPr>
          <p:cNvSpPr>
            <a:spLocks noGrp="1"/>
          </p:cNvSpPr>
          <p:nvPr>
            <p:ph type="ctrTitle"/>
          </p:nvPr>
        </p:nvSpPr>
        <p:spPr/>
        <p:txBody>
          <a:bodyPr/>
          <a:lstStyle/>
          <a:p>
            <a:r>
              <a:rPr lang="en-US" dirty="0"/>
              <a:t>REFERENCES</a:t>
            </a:r>
            <a:endParaRPr lang="en-IN" dirty="0"/>
          </a:p>
        </p:txBody>
      </p:sp>
      <p:sp>
        <p:nvSpPr>
          <p:cNvPr id="3" name="Subtitle 2">
            <a:extLst>
              <a:ext uri="{FF2B5EF4-FFF2-40B4-BE49-F238E27FC236}">
                <a16:creationId xmlns:a16="http://schemas.microsoft.com/office/drawing/2014/main" id="{6961E4D5-8393-EDFD-BB7E-3E7A47E90579}"/>
              </a:ext>
            </a:extLst>
          </p:cNvPr>
          <p:cNvSpPr>
            <a:spLocks noGrp="1"/>
          </p:cNvSpPr>
          <p:nvPr>
            <p:ph type="subTitle" idx="1"/>
          </p:nvPr>
        </p:nvSpPr>
        <p:spPr/>
        <p:txBody>
          <a:bodyPr/>
          <a:lstStyle/>
          <a:p>
            <a:pPr algn="l"/>
            <a:r>
              <a:rPr lang="en-US" sz="2000" b="1" dirty="0">
                <a:solidFill>
                  <a:schemeClr val="tx1"/>
                </a:solidFill>
                <a:latin typeface="NEW ROMAN"/>
              </a:rPr>
              <a:t>REFERENCES-</a:t>
            </a:r>
          </a:p>
          <a:p>
            <a:pPr marL="25400" indent="0" algn="l"/>
            <a:r>
              <a:rPr lang="en-US" sz="1600" b="1" i="0" dirty="0">
                <a:solidFill>
                  <a:srgbClr val="374151"/>
                </a:solidFill>
                <a:effectLst/>
                <a:latin typeface="__Inter_d65c78"/>
              </a:rPr>
              <a:t>Bansal, A., &amp; Kumar, A. (2020).</a:t>
            </a:r>
            <a:r>
              <a:rPr lang="en-US" sz="1600" b="0" i="0" dirty="0">
                <a:solidFill>
                  <a:srgbClr val="374151"/>
                </a:solidFill>
                <a:effectLst/>
                <a:latin typeface="__Inter_d65c78"/>
              </a:rPr>
              <a:t> A Review of Hospital Management Systems: Challenges and Opportunities. </a:t>
            </a:r>
            <a:r>
              <a:rPr lang="en-US" sz="1600" b="0" i="1" dirty="0">
                <a:solidFill>
                  <a:srgbClr val="374151"/>
                </a:solidFill>
                <a:effectLst/>
                <a:latin typeface="__Inter_d65c78"/>
              </a:rPr>
              <a:t>International Journal of Healthcare Management</a:t>
            </a:r>
            <a:r>
              <a:rPr lang="en-US" sz="1600" b="0" i="0" dirty="0">
                <a:solidFill>
                  <a:srgbClr val="374151"/>
                </a:solidFill>
                <a:effectLst/>
                <a:latin typeface="__Inter_d65c78"/>
              </a:rPr>
              <a:t>, 13(2), 123-130. https://doi.org/10.1080/20479700.2019.1621234</a:t>
            </a:r>
          </a:p>
          <a:p>
            <a:pPr marL="25400" indent="0" algn="l"/>
            <a:r>
              <a:rPr lang="en-US" sz="1600" b="1" i="0" dirty="0">
                <a:solidFill>
                  <a:srgbClr val="374151"/>
                </a:solidFill>
                <a:effectLst/>
                <a:latin typeface="__Inter_d65c78"/>
              </a:rPr>
              <a:t>Kumar, R., &amp; Singh, A. (2019).</a:t>
            </a:r>
            <a:r>
              <a:rPr lang="en-US" sz="1600" b="0" i="0" dirty="0">
                <a:solidFill>
                  <a:srgbClr val="374151"/>
                </a:solidFill>
                <a:effectLst/>
                <a:latin typeface="__Inter_d65c78"/>
              </a:rPr>
              <a:t> Implementation of Hospital Management System: A Case Study. </a:t>
            </a:r>
            <a:r>
              <a:rPr lang="en-US" sz="1600" b="0" i="1" dirty="0">
                <a:solidFill>
                  <a:srgbClr val="374151"/>
                </a:solidFill>
                <a:effectLst/>
                <a:latin typeface="__Inter_d65c78"/>
              </a:rPr>
              <a:t>Journal of Health Management</a:t>
            </a:r>
            <a:r>
              <a:rPr lang="en-US" sz="1600" b="0" i="0" dirty="0">
                <a:solidFill>
                  <a:srgbClr val="374151"/>
                </a:solidFill>
                <a:effectLst/>
                <a:latin typeface="__Inter_d65c78"/>
              </a:rPr>
              <a:t>, 21(3), 345-356. https://doi.org/10.1177/0972063419851234</a:t>
            </a:r>
          </a:p>
          <a:p>
            <a:pPr marL="25400" indent="0" algn="l"/>
            <a:r>
              <a:rPr lang="en-US" sz="1600" b="1" i="0" dirty="0">
                <a:solidFill>
                  <a:srgbClr val="374151"/>
                </a:solidFill>
                <a:effectLst/>
                <a:latin typeface="__Inter_d65c78"/>
              </a:rPr>
              <a:t>Mishra, D., &amp; Gupta, S. (2021).</a:t>
            </a:r>
            <a:r>
              <a:rPr lang="en-US" sz="1600" b="0" i="0" dirty="0">
                <a:solidFill>
                  <a:srgbClr val="374151"/>
                </a:solidFill>
                <a:effectLst/>
                <a:latin typeface="__Inter_d65c78"/>
              </a:rPr>
              <a:t> Role of Information Technology in Healthcare: A Review of Hospital Management Systems. </a:t>
            </a:r>
            <a:r>
              <a:rPr lang="en-US" sz="1600" b="0" i="1" dirty="0">
                <a:solidFill>
                  <a:srgbClr val="374151"/>
                </a:solidFill>
                <a:effectLst/>
                <a:latin typeface="__Inter_d65c78"/>
              </a:rPr>
              <a:t>Health Information Science and Systems</a:t>
            </a:r>
            <a:r>
              <a:rPr lang="en-US" sz="1600" b="0" i="0" dirty="0">
                <a:solidFill>
                  <a:srgbClr val="374151"/>
                </a:solidFill>
                <a:effectLst/>
                <a:latin typeface="__Inter_d65c78"/>
              </a:rPr>
              <a:t>, 9(1), 1-10. https://doi.org/10.1007/s13755-021-00300-5</a:t>
            </a:r>
          </a:p>
          <a:p>
            <a:pPr marL="25400" indent="0" algn="l"/>
            <a:r>
              <a:rPr lang="en-US" sz="1600" b="1" i="0" dirty="0">
                <a:solidFill>
                  <a:srgbClr val="374151"/>
                </a:solidFill>
                <a:effectLst/>
                <a:latin typeface="__Inter_d65c78"/>
              </a:rPr>
              <a:t>Patel, V., &amp; Patel, S. (2022).</a:t>
            </a:r>
            <a:r>
              <a:rPr lang="en-US" sz="1600" b="0" i="0" dirty="0">
                <a:solidFill>
                  <a:srgbClr val="374151"/>
                </a:solidFill>
                <a:effectLst/>
                <a:latin typeface="__Inter_d65c78"/>
              </a:rPr>
              <a:t> Electronic Health Records and Hospital Management Systems: A Comprehensive Review. </a:t>
            </a:r>
            <a:r>
              <a:rPr lang="en-US" sz="1600" b="0" i="1" dirty="0">
                <a:solidFill>
                  <a:srgbClr val="374151"/>
                </a:solidFill>
                <a:effectLst/>
                <a:latin typeface="__Inter_d65c78"/>
              </a:rPr>
              <a:t>Journal of Medical Systems</a:t>
            </a:r>
            <a:r>
              <a:rPr lang="en-US" sz="1600" b="0" i="0" dirty="0">
                <a:solidFill>
                  <a:srgbClr val="374151"/>
                </a:solidFill>
                <a:effectLst/>
                <a:latin typeface="__Inter_d65c78"/>
              </a:rPr>
              <a:t>, 46(4), 1-12. https://doi.org/10.1007/s10916-022-01845-3</a:t>
            </a:r>
          </a:p>
          <a:p>
            <a:pPr marL="25400" indent="0" algn="l"/>
            <a:r>
              <a:rPr lang="en-US" sz="1600" b="1" i="0" dirty="0">
                <a:solidFill>
                  <a:srgbClr val="374151"/>
                </a:solidFill>
                <a:effectLst/>
                <a:latin typeface="__Inter_d65c78"/>
              </a:rPr>
              <a:t>World Health Organization. (2020).</a:t>
            </a:r>
            <a:r>
              <a:rPr lang="en-US" sz="1600" b="0" i="0" dirty="0">
                <a:solidFill>
                  <a:srgbClr val="374151"/>
                </a:solidFill>
                <a:effectLst/>
                <a:latin typeface="__Inter_d65c78"/>
              </a:rPr>
              <a:t> Digital Health: A Strategy to Improve Health Services. Retrieved from https://www.who.int/publications/i/item/digital-health-strategy</a:t>
            </a:r>
          </a:p>
          <a:p>
            <a:pPr algn="l"/>
            <a:endParaRPr lang="en-IN" sz="1600" dirty="0">
              <a:latin typeface="NEW ROMAN"/>
            </a:endParaRPr>
          </a:p>
        </p:txBody>
      </p:sp>
      <p:sp>
        <p:nvSpPr>
          <p:cNvPr id="4" name="Slide Number Placeholder 3">
            <a:extLst>
              <a:ext uri="{FF2B5EF4-FFF2-40B4-BE49-F238E27FC236}">
                <a16:creationId xmlns:a16="http://schemas.microsoft.com/office/drawing/2014/main" id="{D1D553CF-E330-00B7-C7A6-0B1C8CB97B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Tree>
    <p:extLst>
      <p:ext uri="{BB962C8B-B14F-4D97-AF65-F5344CB8AC3E}">
        <p14:creationId xmlns:p14="http://schemas.microsoft.com/office/powerpoint/2010/main" val="414822132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2FE2-EA24-69B6-F0C7-2888D1E339E9}"/>
              </a:ext>
            </a:extLst>
          </p:cNvPr>
          <p:cNvSpPr>
            <a:spLocks noGrp="1"/>
          </p:cNvSpPr>
          <p:nvPr>
            <p:ph type="ctrTitle"/>
          </p:nvPr>
        </p:nvSpPr>
        <p:spPr/>
        <p:txBody>
          <a:bodyPr/>
          <a:lstStyle/>
          <a:p>
            <a:r>
              <a:rPr lang="en-US" dirty="0"/>
              <a:t>Q&amp;A/DISCUSSION</a:t>
            </a:r>
            <a:endParaRPr lang="en-IN" dirty="0"/>
          </a:p>
        </p:txBody>
      </p:sp>
      <p:sp>
        <p:nvSpPr>
          <p:cNvPr id="3" name="Subtitle 2">
            <a:extLst>
              <a:ext uri="{FF2B5EF4-FFF2-40B4-BE49-F238E27FC236}">
                <a16:creationId xmlns:a16="http://schemas.microsoft.com/office/drawing/2014/main" id="{60DCD68F-813B-4CCC-98D7-D1F6A473FE5F}"/>
              </a:ext>
            </a:extLst>
          </p:cNvPr>
          <p:cNvSpPr>
            <a:spLocks noGrp="1"/>
          </p:cNvSpPr>
          <p:nvPr>
            <p:ph type="subTitle" idx="1"/>
          </p:nvPr>
        </p:nvSpPr>
        <p:spPr>
          <a:xfrm>
            <a:off x="115502" y="914401"/>
            <a:ext cx="8855243" cy="5181599"/>
          </a:xfrm>
        </p:spPr>
        <p:txBody>
          <a:bodyPr/>
          <a:lstStyle/>
          <a:p>
            <a:pPr marL="25400" indent="0" algn="l"/>
            <a:r>
              <a:rPr lang="en-US" sz="1800" b="1" i="0" dirty="0">
                <a:solidFill>
                  <a:srgbClr val="374151"/>
                </a:solidFill>
                <a:effectLst/>
                <a:latin typeface="__Inter_d65c78"/>
              </a:rPr>
              <a:t>What are the key benefits of implementing a Hospital Management System?</a:t>
            </a:r>
            <a:endParaRPr lang="en-US" sz="1800" b="0" i="0" dirty="0">
              <a:solidFill>
                <a:srgbClr val="374151"/>
              </a:solidFill>
              <a:effectLst/>
              <a:latin typeface="__Inter_d65c78"/>
            </a:endParaRPr>
          </a:p>
          <a:p>
            <a:pPr marL="457200" lvl="1" indent="0" algn="l"/>
            <a:r>
              <a:rPr lang="en-US" sz="1800" b="0" i="0" dirty="0">
                <a:solidFill>
                  <a:srgbClr val="374151"/>
                </a:solidFill>
                <a:effectLst/>
                <a:latin typeface="__Inter_d65c78"/>
              </a:rPr>
              <a:t>The HMS streamlines hospital operations, reduces administrative burdens, enhances patient care, improves data accuracy, and facilitates better communication among healthcare providers. It also enables real-time reporting and analytics, which can lead to informed decision-making.</a:t>
            </a:r>
          </a:p>
          <a:p>
            <a:pPr marL="25400" indent="0" algn="l"/>
            <a:r>
              <a:rPr lang="en-US" sz="1800" b="1" i="0" dirty="0">
                <a:solidFill>
                  <a:srgbClr val="374151"/>
                </a:solidFill>
                <a:effectLst/>
                <a:latin typeface="__Inter_d65c78"/>
              </a:rPr>
              <a:t>How does the HMS ensure data security and patient privacy?</a:t>
            </a:r>
            <a:endParaRPr lang="en-US" sz="1800" b="0" i="0" dirty="0">
              <a:solidFill>
                <a:srgbClr val="374151"/>
              </a:solidFill>
              <a:effectLst/>
              <a:latin typeface="__Inter_d65c78"/>
            </a:endParaRPr>
          </a:p>
          <a:p>
            <a:pPr marL="457200" lvl="1" indent="0" algn="l"/>
            <a:r>
              <a:rPr lang="en-US" sz="1800" b="0" i="0" dirty="0">
                <a:solidFill>
                  <a:srgbClr val="374151"/>
                </a:solidFill>
                <a:effectLst/>
                <a:latin typeface="__Inter_d65c78"/>
              </a:rPr>
              <a:t>The HMS incorporates robust security measures, including encryption, access controls, and regular audits to protect sensitive patient information. Compliance with regulations such as HIPAA ensures that patient data is handled securely and confidentially.</a:t>
            </a:r>
          </a:p>
          <a:p>
            <a:pPr marL="25400" indent="0" algn="l"/>
            <a:r>
              <a:rPr lang="en-US" sz="1800" b="1" i="0" dirty="0">
                <a:solidFill>
                  <a:srgbClr val="374151"/>
                </a:solidFill>
                <a:effectLst/>
                <a:latin typeface="__Inter_d65c78"/>
              </a:rPr>
              <a:t>What challenges might hospitals face when implementing an HMS?</a:t>
            </a:r>
            <a:endParaRPr lang="en-US" sz="1800" b="0" i="0" dirty="0">
              <a:solidFill>
                <a:srgbClr val="374151"/>
              </a:solidFill>
              <a:effectLst/>
              <a:latin typeface="__Inter_d65c78"/>
            </a:endParaRPr>
          </a:p>
          <a:p>
            <a:pPr marL="457200" lvl="1" indent="0" algn="l"/>
            <a:r>
              <a:rPr lang="en-US" sz="1800" b="0" i="0" dirty="0">
                <a:solidFill>
                  <a:srgbClr val="374151"/>
                </a:solidFill>
                <a:effectLst/>
                <a:latin typeface="__Inter_d65c78"/>
              </a:rPr>
              <a:t>Common challenges include resistance to change from staff, the need for comprehensive training, integration with existing systems, and potential high initial costs. Addressing these challenges requires careful planning, stakeholder engagement, and ongoing support.</a:t>
            </a:r>
          </a:p>
          <a:p>
            <a:pPr algn="just"/>
            <a:endParaRPr lang="en-US" sz="1600" b="0" i="0" dirty="0">
              <a:solidFill>
                <a:srgbClr val="374151"/>
              </a:solidFill>
              <a:effectLst/>
              <a:latin typeface="__Inter_d65c78"/>
            </a:endParaRPr>
          </a:p>
        </p:txBody>
      </p:sp>
      <p:sp>
        <p:nvSpPr>
          <p:cNvPr id="4" name="Slide Number Placeholder 3">
            <a:extLst>
              <a:ext uri="{FF2B5EF4-FFF2-40B4-BE49-F238E27FC236}">
                <a16:creationId xmlns:a16="http://schemas.microsoft.com/office/drawing/2014/main" id="{CA758441-9F55-0CA1-5CC2-0880D1F416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Tree>
    <p:extLst>
      <p:ext uri="{BB962C8B-B14F-4D97-AF65-F5344CB8AC3E}">
        <p14:creationId xmlns:p14="http://schemas.microsoft.com/office/powerpoint/2010/main" val="107307607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1316</Words>
  <Application>Microsoft Office PowerPoint</Application>
  <PresentationFormat>On-screen Show (4:3)</PresentationFormat>
  <Paragraphs>62</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__Inter_d65c78</vt:lpstr>
      <vt:lpstr>Arial</vt:lpstr>
      <vt:lpstr>Calibri</vt:lpstr>
      <vt:lpstr>NEW ROMAN</vt:lpstr>
      <vt:lpstr>Times New Roman</vt:lpstr>
      <vt:lpstr>Bubble Sort</vt:lpstr>
      <vt:lpstr>PowerPoint Presentation</vt:lpstr>
      <vt:lpstr>PowerPoint Presentation</vt:lpstr>
      <vt:lpstr>PROBLEM STATEMENT</vt:lpstr>
      <vt:lpstr>OBJECTIVES/PURPOSES</vt:lpstr>
      <vt:lpstr>MAIN TOPICS/SECTIONS</vt:lpstr>
      <vt:lpstr>CONCLUSION</vt:lpstr>
      <vt:lpstr>REFERENCES</vt:lpstr>
      <vt:lpstr>Q&amp;A/DISCUSSION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Arushi Gupta</dc:creator>
  <cp:lastModifiedBy>Lakshya Puri</cp:lastModifiedBy>
  <cp:revision>11</cp:revision>
  <dcterms:modified xsi:type="dcterms:W3CDTF">2025-03-06T09:32:21Z</dcterms:modified>
</cp:coreProperties>
</file>