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6" r:id="rId2"/>
    <p:sldId id="257" r:id="rId3"/>
    <p:sldId id="259" r:id="rId4"/>
    <p:sldId id="261" r:id="rId5"/>
    <p:sldId id="262" r:id="rId6"/>
    <p:sldId id="263"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07" autoAdjust="0"/>
  </p:normalViewPr>
  <p:slideViewPr>
    <p:cSldViewPr showGuides="1">
      <p:cViewPr varScale="1">
        <p:scale>
          <a:sx n="80" d="100"/>
          <a:sy n="80" d="100"/>
        </p:scale>
        <p:origin x="1522"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Kumar" userId="fadad5f6fdab2aef" providerId="LiveId" clId="{3818E8DB-5035-4EBD-B5E4-5E79B003371D}"/>
    <pc:docChg chg="custSel addSld delSld modSld">
      <pc:chgData name="Rohan Kumar" userId="fadad5f6fdab2aef" providerId="LiveId" clId="{3818E8DB-5035-4EBD-B5E4-5E79B003371D}" dt="2024-09-28T09:21:58.590" v="19" actId="2696"/>
      <pc:docMkLst>
        <pc:docMk/>
      </pc:docMkLst>
      <pc:sldChg chg="delSp modSp del mod">
        <pc:chgData name="Rohan Kumar" userId="fadad5f6fdab2aef" providerId="LiveId" clId="{3818E8DB-5035-4EBD-B5E4-5E79B003371D}" dt="2024-09-28T09:21:13.589" v="3" actId="2696"/>
        <pc:sldMkLst>
          <pc:docMk/>
          <pc:sldMk cId="4077911536" sldId="260"/>
        </pc:sldMkLst>
        <pc:spChg chg="del mod">
          <ac:chgData name="Rohan Kumar" userId="fadad5f6fdab2aef" providerId="LiveId" clId="{3818E8DB-5035-4EBD-B5E4-5E79B003371D}" dt="2024-09-28T09:20:37.717" v="2" actId="21"/>
          <ac:spMkLst>
            <pc:docMk/>
            <pc:sldMk cId="4077911536" sldId="260"/>
            <ac:spMk id="3" creationId="{97C5AADF-4D77-1D5F-3D3E-C47BEFFE62C5}"/>
          </ac:spMkLst>
        </pc:spChg>
      </pc:sldChg>
      <pc:sldChg chg="modSp mod">
        <pc:chgData name="Rohan Kumar" userId="fadad5f6fdab2aef" providerId="LiveId" clId="{3818E8DB-5035-4EBD-B5E4-5E79B003371D}" dt="2024-09-28T09:21:52.816" v="18" actId="14100"/>
        <pc:sldMkLst>
          <pc:docMk/>
          <pc:sldMk cId="1441405037" sldId="261"/>
        </pc:sldMkLst>
        <pc:spChg chg="mod">
          <ac:chgData name="Rohan Kumar" userId="fadad5f6fdab2aef" providerId="LiveId" clId="{3818E8DB-5035-4EBD-B5E4-5E79B003371D}" dt="2024-09-28T09:21:45.936" v="17" actId="1076"/>
          <ac:spMkLst>
            <pc:docMk/>
            <pc:sldMk cId="1441405037" sldId="261"/>
            <ac:spMk id="2" creationId="{6BB1EB0A-A689-F116-1292-A3949142C84A}"/>
          </ac:spMkLst>
        </pc:spChg>
        <pc:spChg chg="mod">
          <ac:chgData name="Rohan Kumar" userId="fadad5f6fdab2aef" providerId="LiveId" clId="{3818E8DB-5035-4EBD-B5E4-5E79B003371D}" dt="2024-09-28T09:21:52.816" v="18" actId="14100"/>
          <ac:spMkLst>
            <pc:docMk/>
            <pc:sldMk cId="1441405037" sldId="261"/>
            <ac:spMk id="3" creationId="{EF266B4E-FE21-5AEB-5284-F403275BCA34}"/>
          </ac:spMkLst>
        </pc:spChg>
      </pc:sldChg>
      <pc:sldChg chg="new del">
        <pc:chgData name="Rohan Kumar" userId="fadad5f6fdab2aef" providerId="LiveId" clId="{3818E8DB-5035-4EBD-B5E4-5E79B003371D}" dt="2024-09-28T09:21:58.590" v="19" actId="2696"/>
        <pc:sldMkLst>
          <pc:docMk/>
          <pc:sldMk cId="965230810"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t>28-09-2024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0AF957-720A-46D1-B6D8-31AC93EC341D}" type="datetime1">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B6533-E4AD-4987-BA5C-C562A70477DA}" type="datetime1">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2EC05-2B36-45F6-9AF7-896873FAF4EC}" type="datetime1">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F6B8-6CCD-44CC-8EC5-043D277CA19F}" type="datetime1">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C587-0215-4971-ABD6-A9B296FADFC5}" type="datetime1">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AFC3C5-6506-4004-90C8-853C8000AD4F}" type="datetime1">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8A149-89AF-4249-A190-B08CE9B77B93}" type="datetime1">
              <a:rPr lang="en-US" smtClean="0"/>
              <a:t>9/28/2024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612C21-DE4D-4A8B-8566-F6FBC2D841AB}" type="datetime1">
              <a:rPr lang="en-US" smtClean="0"/>
              <a:t>9/28/2024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9/28/2024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973B6-0314-4191-A59B-B5946D6514BF}" type="datetime1">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6270-A361-43A7-B7D5-A941C3B6F275}" type="datetime1">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0B86-2AD8-4CE1-A8F3-B9AA024661FF}" type="datetime1">
              <a:rPr lang="en-US" smtClean="0"/>
              <a:t>9/28/2024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57200" y="2650200"/>
            <a:ext cx="7772400" cy="1377081"/>
          </a:xfrm>
        </p:spPr>
        <p:txBody>
          <a:bodyPr/>
          <a:lstStyle/>
          <a:p>
            <a:r>
              <a:rPr lang="en-US" dirty="0"/>
              <a:t>CREDIT CARD FRAUD DETECTION </a:t>
            </a:r>
          </a:p>
        </p:txBody>
      </p:sp>
      <p:sp>
        <p:nvSpPr>
          <p:cNvPr id="7" name="Subtitle 6"/>
          <p:cNvSpPr>
            <a:spLocks noGrp="1"/>
          </p:cNvSpPr>
          <p:nvPr>
            <p:ph type="subTitle" idx="1"/>
          </p:nvPr>
        </p:nvSpPr>
        <p:spPr>
          <a:xfrm>
            <a:off x="1371600" y="4114800"/>
            <a:ext cx="6400800" cy="1981200"/>
          </a:xfrm>
        </p:spPr>
        <p:txBody>
          <a:bodyPr>
            <a:normAutofit fontScale="92500" lnSpcReduction="20000"/>
          </a:bodyPr>
          <a:lstStyle/>
          <a:p>
            <a:r>
              <a:rPr lang="en-US" sz="3200" u="sng" dirty="0"/>
              <a:t>Team members</a:t>
            </a:r>
          </a:p>
          <a:p>
            <a:r>
              <a:rPr lang="en-US" sz="3200" dirty="0"/>
              <a:t>1. Ra2311056010308 :-Aakriti</a:t>
            </a:r>
            <a:endParaRPr lang="en-US" sz="3200" u="sng" dirty="0"/>
          </a:p>
          <a:p>
            <a:r>
              <a:rPr lang="en-US" dirty="0"/>
              <a:t>2</a:t>
            </a:r>
            <a:r>
              <a:rPr lang="en-US" sz="3200" dirty="0"/>
              <a:t>.Ra2311056010251:- </a:t>
            </a:r>
            <a:r>
              <a:rPr lang="en-US" dirty="0"/>
              <a:t>R</a:t>
            </a:r>
            <a:r>
              <a:rPr lang="en-US" sz="3200" dirty="0"/>
              <a:t>ohan kumar </a:t>
            </a:r>
          </a:p>
          <a:p>
            <a:r>
              <a:rPr lang="en-US" dirty="0"/>
              <a:t>3</a:t>
            </a:r>
            <a:r>
              <a:rPr lang="en-US" sz="3200" dirty="0"/>
              <a:t>.Ra2311056010287 :- </a:t>
            </a:r>
            <a:r>
              <a:rPr lang="en-US" dirty="0"/>
              <a:t>L</a:t>
            </a:r>
            <a:r>
              <a:rPr lang="en-US" sz="3200" dirty="0"/>
              <a:t>akshya kumar</a:t>
            </a:r>
          </a:p>
          <a:p>
            <a:endParaRPr lang="en-US" sz="3200" dirty="0"/>
          </a:p>
        </p:txBody>
      </p:sp>
      <p:pic>
        <p:nvPicPr>
          <p:cNvPr id="8"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9" name="Rectangle 8"/>
          <p:cNvSpPr/>
          <p:nvPr/>
        </p:nvSpPr>
        <p:spPr>
          <a:xfrm>
            <a:off x="2819400" y="457200"/>
            <a:ext cx="6172200" cy="923330"/>
          </a:xfrm>
          <a:prstGeom prst="rect">
            <a:avLst/>
          </a:prstGeom>
        </p:spPr>
        <p:txBody>
          <a:bodyPr wrap="square">
            <a:spAutoFit/>
          </a:bodyPr>
          <a:lstStyle/>
          <a:p>
            <a:pPr algn="ctr"/>
            <a:r>
              <a:rPr lang="en-US" b="1" dirty="0"/>
              <a:t>SRM INSTITUTE OF SCIENCE AND TECHNOLOGY </a:t>
            </a:r>
            <a:endParaRPr lang="en-US" dirty="0"/>
          </a:p>
          <a:p>
            <a:pPr algn="ctr"/>
            <a:r>
              <a:rPr lang="en-US" b="1" dirty="0"/>
              <a:t>FACULTY OF ENGINEERING AND TECHNOLOGY</a:t>
            </a:r>
            <a:endParaRPr lang="en-US" dirty="0"/>
          </a:p>
          <a:p>
            <a:pPr algn="ctr"/>
            <a:r>
              <a:rPr lang="en-US" b="1" dirty="0"/>
              <a:t>DEPARTMENT OF DATA SCIENCE AND BUSINESS SYSTEMS</a:t>
            </a:r>
            <a:endParaRPr lang="en-US" dirty="0"/>
          </a:p>
        </p:txBody>
      </p:sp>
      <p:sp>
        <p:nvSpPr>
          <p:cNvPr id="2" name="TextBox 1">
            <a:extLst>
              <a:ext uri="{FF2B5EF4-FFF2-40B4-BE49-F238E27FC236}">
                <a16:creationId xmlns:a16="http://schemas.microsoft.com/office/drawing/2014/main" id="{629B141C-7A61-4573-AE42-A5881BFF3D77}"/>
              </a:ext>
            </a:extLst>
          </p:cNvPr>
          <p:cNvSpPr txBox="1"/>
          <p:nvPr/>
        </p:nvSpPr>
        <p:spPr>
          <a:xfrm>
            <a:off x="1777538" y="1854037"/>
            <a:ext cx="6604462" cy="738664"/>
          </a:xfrm>
          <a:prstGeom prst="rect">
            <a:avLst/>
          </a:prstGeom>
          <a:noFill/>
        </p:spPr>
        <p:txBody>
          <a:bodyPr wrap="square" rtlCol="0">
            <a:spAutoFit/>
          </a:bodyPr>
          <a:lstStyle/>
          <a:p>
            <a:pPr algn="ctr"/>
            <a:r>
              <a:rPr lang="en-US" sz="1800" dirty="0">
                <a:effectLst/>
                <a:latin typeface="Trebuchet MS" panose="020B0603020202020204" pitchFamily="34" charset="0"/>
                <a:ea typeface="Trebuchet MS" panose="020B0603020202020204" pitchFamily="34" charset="0"/>
                <a:cs typeface="Trebuchet MS" panose="020B0603020202020204" pitchFamily="34" charset="0"/>
              </a:rPr>
              <a:t>21CSS202T FUNDAMENTALS OF DATA SCIENCE</a:t>
            </a:r>
            <a:r>
              <a:rPr lang="en-US" sz="1800" spc="-440" dirty="0">
                <a:effectLst/>
                <a:latin typeface="Trebuchet MS" panose="020B0603020202020204" pitchFamily="34" charset="0"/>
                <a:ea typeface="Trebuchet MS" panose="020B0603020202020204" pitchFamily="34" charset="0"/>
                <a:cs typeface="Trebuchet MS" panose="020B0603020202020204" pitchFamily="34" charset="0"/>
              </a:rPr>
              <a:t>   </a:t>
            </a:r>
            <a:endParaRPr lang="en-IN" sz="1800" dirty="0">
              <a:effectLst/>
              <a:latin typeface="Trebuchet MS" panose="020B0603020202020204" pitchFamily="34" charset="0"/>
              <a:ea typeface="Trebuchet MS" panose="020B0603020202020204" pitchFamily="34" charset="0"/>
              <a:cs typeface="Trebuchet MS" panose="020B0603020202020204" pitchFamily="34" charset="0"/>
            </a:endParaRPr>
          </a:p>
          <a:p>
            <a:pPr algn="ctr"/>
            <a:r>
              <a:rPr lang="en-US" sz="2400" b="1" dirty="0">
                <a:latin typeface="Arial" panose="020B0604020202020204" pitchFamily="34" charset="0"/>
                <a:cs typeface="Arial" panose="020B0604020202020204" pitchFamily="34" charset="0"/>
              </a:rPr>
              <a:t>- </a:t>
            </a:r>
            <a:r>
              <a:rPr lang="en-US" sz="2400" b="1" i="0" dirty="0">
                <a:effectLst/>
                <a:latin typeface="Arial" panose="020B0604020202020204" pitchFamily="34" charset="0"/>
                <a:cs typeface="Arial" panose="020B0604020202020204" pitchFamily="34" charset="0"/>
              </a:rPr>
              <a:t>Project Review </a:t>
            </a:r>
            <a:r>
              <a:rPr lang="en-US" sz="2400" b="1" dirty="0">
                <a:latin typeface="Arial" panose="020B0604020202020204" pitchFamily="34" charset="0"/>
                <a:cs typeface="Arial" panose="020B0604020202020204" pitchFamily="34" charset="0"/>
              </a:rPr>
              <a:t>2</a:t>
            </a:r>
            <a:endParaRPr lang="en-US" sz="2400" b="1"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5303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Table of contents</a:t>
            </a:r>
          </a:p>
        </p:txBody>
      </p:sp>
      <p:sp>
        <p:nvSpPr>
          <p:cNvPr id="3" name="Content Placeholder 2"/>
          <p:cNvSpPr>
            <a:spLocks noGrp="1"/>
          </p:cNvSpPr>
          <p:nvPr>
            <p:ph idx="1"/>
          </p:nvPr>
        </p:nvSpPr>
        <p:spPr/>
        <p:txBody>
          <a:bodyPr>
            <a:normAutofit/>
          </a:bodyPr>
          <a:lstStyle/>
          <a:p>
            <a:pPr marL="0" indent="0">
              <a:buNone/>
            </a:pPr>
            <a:r>
              <a:rPr lang="en-US" dirty="0"/>
              <a:t>                </a:t>
            </a:r>
          </a:p>
          <a:p>
            <a:pPr lvl="0"/>
            <a:r>
              <a:rPr lang="en-IN" dirty="0"/>
              <a:t>Abstract</a:t>
            </a:r>
          </a:p>
          <a:p>
            <a:pPr lvl="0"/>
            <a:r>
              <a:rPr lang="en-US" dirty="0"/>
              <a:t>Objectives </a:t>
            </a:r>
            <a:endParaRPr lang="en-IN" dirty="0"/>
          </a:p>
          <a:p>
            <a:pPr lvl="0"/>
            <a:r>
              <a:rPr lang="en-US" dirty="0"/>
              <a:t>Architecture diagram</a:t>
            </a:r>
          </a:p>
          <a:p>
            <a:pPr lvl="0"/>
            <a:r>
              <a:rPr lang="en-US" dirty="0"/>
              <a:t>Sample Dataset</a:t>
            </a:r>
          </a:p>
          <a:p>
            <a:pPr lvl="0"/>
            <a:endParaRPr lang="en-IN" dirty="0"/>
          </a:p>
          <a:p>
            <a:pPr marL="0" indent="0">
              <a:buNone/>
            </a:pPr>
            <a:endParaRPr lang="en-US" dirty="0"/>
          </a:p>
          <a:p>
            <a:pPr marL="0" indent="0">
              <a:buNone/>
            </a:pPr>
            <a:endParaRPr lang="en-US"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t>9/28/2024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7E9C80-C75B-4B75-A6C5-E58A18995148}" type="slidenum">
              <a:rPr lang="en-US" smtClean="0"/>
              <a:t>2</a:t>
            </a:fld>
            <a:endParaRPr lang="en-US" dirty="0"/>
          </a:p>
        </p:txBody>
      </p:sp>
    </p:spTree>
    <p:extLst>
      <p:ext uri="{BB962C8B-B14F-4D97-AF65-F5344CB8AC3E}">
        <p14:creationId xmlns:p14="http://schemas.microsoft.com/office/powerpoint/2010/main" val="225982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68582-5F3A-B77A-BF15-B8ECAB0F373F}"/>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A3CD446E-E94C-7E6A-0201-3D06E860FD62}"/>
              </a:ext>
            </a:extLst>
          </p:cNvPr>
          <p:cNvSpPr>
            <a:spLocks noGrp="1"/>
          </p:cNvSpPr>
          <p:nvPr>
            <p:ph idx="1"/>
          </p:nvPr>
        </p:nvSpPr>
        <p:spPr/>
        <p:txBody>
          <a:bodyPr>
            <a:normAutofit fontScale="85000" lnSpcReduction="20000"/>
          </a:bodyPr>
          <a:lstStyle/>
          <a:p>
            <a:pPr marL="0" indent="0">
              <a:buNone/>
            </a:pPr>
            <a:r>
              <a:rPr lang="en-US" sz="3500" dirty="0"/>
              <a:t>Credit card fraud has become a significant issue in the modern financial landscape as online transactions grow rapidly. Detecting fraudulent activities in real-time is essential to minimize financial losses and ensure the safety of users. This paper presents an overview of various techniques used to detect credit card fraud, focusing on machine learning and statistical models. By analyzing historical transaction data, these models can identify suspicious activities based on patterns, anomalies, and behavioral analysis</a:t>
            </a:r>
            <a:r>
              <a:rPr lang="en-US" dirty="0"/>
              <a:t>.</a:t>
            </a:r>
            <a:endParaRPr lang="en-IN" dirty="0"/>
          </a:p>
        </p:txBody>
      </p:sp>
      <p:sp>
        <p:nvSpPr>
          <p:cNvPr id="4" name="Date Placeholder 3">
            <a:extLst>
              <a:ext uri="{FF2B5EF4-FFF2-40B4-BE49-F238E27FC236}">
                <a16:creationId xmlns:a16="http://schemas.microsoft.com/office/drawing/2014/main" id="{FA9E89FF-55F3-7EB1-66D7-AA9CCA7768C9}"/>
              </a:ext>
            </a:extLst>
          </p:cNvPr>
          <p:cNvSpPr>
            <a:spLocks noGrp="1"/>
          </p:cNvSpPr>
          <p:nvPr>
            <p:ph type="dt" sz="half" idx="10"/>
          </p:nvPr>
        </p:nvSpPr>
        <p:spPr/>
        <p:txBody>
          <a:bodyPr/>
          <a:lstStyle/>
          <a:p>
            <a:fld id="{ABD8F6B8-6CCD-44CC-8EC5-043D277CA19F}" type="datetime1">
              <a:rPr lang="en-US" smtClean="0"/>
              <a:t>9/28/2024</a:t>
            </a:fld>
            <a:endParaRPr lang="en-US"/>
          </a:p>
        </p:txBody>
      </p:sp>
      <p:sp>
        <p:nvSpPr>
          <p:cNvPr id="5" name="Footer Placeholder 4">
            <a:extLst>
              <a:ext uri="{FF2B5EF4-FFF2-40B4-BE49-F238E27FC236}">
                <a16:creationId xmlns:a16="http://schemas.microsoft.com/office/drawing/2014/main" id="{ACF5A552-867E-AA75-97B2-448F16E12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B7B74-A41D-4C73-A8F3-280ECA789BE9}"/>
              </a:ext>
            </a:extLst>
          </p:cNvPr>
          <p:cNvSpPr>
            <a:spLocks noGrp="1"/>
          </p:cNvSpPr>
          <p:nvPr>
            <p:ph type="sldNum" sz="quarter" idx="12"/>
          </p:nvPr>
        </p:nvSpPr>
        <p:spPr/>
        <p:txBody>
          <a:bodyPr/>
          <a:lstStyle/>
          <a:p>
            <a:fld id="{4F7E9C80-C75B-4B75-A6C5-E58A18995148}" type="slidenum">
              <a:rPr lang="en-US" smtClean="0"/>
              <a:t>3</a:t>
            </a:fld>
            <a:endParaRPr lang="en-US"/>
          </a:p>
        </p:txBody>
      </p:sp>
      <p:pic>
        <p:nvPicPr>
          <p:cNvPr id="7" name="image2.jpeg">
            <a:extLst>
              <a:ext uri="{FF2B5EF4-FFF2-40B4-BE49-F238E27FC236}">
                <a16:creationId xmlns:a16="http://schemas.microsoft.com/office/drawing/2014/main" id="{617EBAD2-8680-9EB8-AE92-B069F4805CF3}"/>
              </a:ext>
            </a:extLst>
          </p:cNvPr>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Tree>
    <p:extLst>
      <p:ext uri="{BB962C8B-B14F-4D97-AF65-F5344CB8AC3E}">
        <p14:creationId xmlns:p14="http://schemas.microsoft.com/office/powerpoint/2010/main" val="204336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1EB0A-A689-F116-1292-A3949142C84A}"/>
              </a:ext>
            </a:extLst>
          </p:cNvPr>
          <p:cNvSpPr>
            <a:spLocks noGrp="1"/>
          </p:cNvSpPr>
          <p:nvPr>
            <p:ph type="title"/>
          </p:nvPr>
        </p:nvSpPr>
        <p:spPr>
          <a:xfrm>
            <a:off x="533400" y="401638"/>
            <a:ext cx="8229600" cy="76200"/>
          </a:xfrm>
        </p:spPr>
        <p:txBody>
          <a:bodyPr>
            <a:normAutofit fontScale="90000"/>
          </a:bodyPr>
          <a:lstStyle/>
          <a:p>
            <a:r>
              <a:rPr lang="en-US" dirty="0"/>
              <a:t>OBJECTIVE</a:t>
            </a:r>
            <a:endParaRPr lang="en-IN" dirty="0"/>
          </a:p>
        </p:txBody>
      </p:sp>
      <p:sp>
        <p:nvSpPr>
          <p:cNvPr id="3" name="Content Placeholder 2">
            <a:extLst>
              <a:ext uri="{FF2B5EF4-FFF2-40B4-BE49-F238E27FC236}">
                <a16:creationId xmlns:a16="http://schemas.microsoft.com/office/drawing/2014/main" id="{EF266B4E-FE21-5AEB-5284-F403275BCA34}"/>
              </a:ext>
            </a:extLst>
          </p:cNvPr>
          <p:cNvSpPr>
            <a:spLocks noGrp="1"/>
          </p:cNvSpPr>
          <p:nvPr>
            <p:ph idx="1"/>
          </p:nvPr>
        </p:nvSpPr>
        <p:spPr>
          <a:xfrm>
            <a:off x="381000" y="838200"/>
            <a:ext cx="8229600" cy="5410200"/>
          </a:xfrm>
        </p:spPr>
        <p:txBody>
          <a:bodyPr>
            <a:normAutofit fontScale="70000" lnSpcReduction="20000"/>
          </a:bodyPr>
          <a:lstStyle/>
          <a:p>
            <a:r>
              <a:rPr lang="en-US" b="1" dirty="0">
                <a:latin typeface="Arial" panose="020B0604020202020204" pitchFamily="34" charset="0"/>
                <a:cs typeface="Arial" panose="020B0604020202020204" pitchFamily="34" charset="0"/>
              </a:rPr>
              <a:t>Fraudulent Transactions:- </a:t>
            </a:r>
            <a:r>
              <a:rPr lang="en-US" dirty="0">
                <a:latin typeface="Arial" panose="020B0604020202020204" pitchFamily="34" charset="0"/>
                <a:cs typeface="Arial" panose="020B0604020202020204" pitchFamily="34" charset="0"/>
              </a:rPr>
              <a:t>Transactions made using stolen or counterfeit credit card information without the authorization of the cardholder. Detecting these transactions is the primary goal of the system.</a:t>
            </a:r>
          </a:p>
          <a:p>
            <a:r>
              <a:rPr lang="en-US" b="1" dirty="0">
                <a:latin typeface="Arial" panose="020B0604020202020204" pitchFamily="34" charset="0"/>
                <a:cs typeface="Arial" panose="020B0604020202020204" pitchFamily="34" charset="0"/>
              </a:rPr>
              <a:t>Data Privacy:- </a:t>
            </a:r>
            <a:r>
              <a:rPr lang="en-US" dirty="0">
                <a:latin typeface="Arial" panose="020B0604020202020204" pitchFamily="34" charset="0"/>
                <a:cs typeface="Arial" panose="020B0604020202020204" pitchFamily="34" charset="0"/>
              </a:rPr>
              <a:t>Ensuring that all personal and transaction data used in fraud detection models is securely handled and complies with relevant privacy regulations.</a:t>
            </a:r>
          </a:p>
          <a:p>
            <a:r>
              <a:rPr lang="en-US" b="1" dirty="0">
                <a:latin typeface="Arial" panose="020B0604020202020204" pitchFamily="34" charset="0"/>
                <a:cs typeface="Arial" panose="020B0604020202020204" pitchFamily="34" charset="0"/>
              </a:rPr>
              <a:t>Feature Engineering:-</a:t>
            </a:r>
            <a:r>
              <a:rPr lang="en-US" dirty="0">
                <a:latin typeface="Arial" panose="020B0604020202020204" pitchFamily="34" charset="0"/>
                <a:cs typeface="Arial" panose="020B0604020202020204" pitchFamily="34" charset="0"/>
              </a:rPr>
              <a:t> The process of selecting and transforming variables (e.g., transaction amount, location, time of day) that help the model accurately distinguish between legitimate and fraudulent activities.</a:t>
            </a:r>
          </a:p>
          <a:p>
            <a:r>
              <a:rPr lang="en-US" b="1" dirty="0">
                <a:latin typeface="Arial" panose="020B0604020202020204" pitchFamily="34" charset="0"/>
                <a:cs typeface="Arial" panose="020B0604020202020204" pitchFamily="34" charset="0"/>
              </a:rPr>
              <a:t>Machine Learning Models:- </a:t>
            </a:r>
            <a:r>
              <a:rPr lang="en-US" dirty="0">
                <a:latin typeface="Arial" panose="020B0604020202020204" pitchFamily="34" charset="0"/>
                <a:cs typeface="Arial" panose="020B0604020202020204" pitchFamily="34" charset="0"/>
              </a:rPr>
              <a:t>Algorithms used to predict whether a transaction is legitimate or fraudulent based on patterns and features extracted from historical data.</a:t>
            </a:r>
            <a:endParaRPr lang="en-IN" dirty="0">
              <a:latin typeface="Arial" panose="020B0604020202020204" pitchFamily="34" charset="0"/>
              <a:cs typeface="Arial" panose="020B0604020202020204" pitchFamily="34" charset="0"/>
            </a:endParaRPr>
          </a:p>
          <a:p>
            <a:pPr marL="0" indent="0">
              <a:buNone/>
            </a:pPr>
            <a:endParaRPr lang="en-IN" dirty="0"/>
          </a:p>
        </p:txBody>
      </p:sp>
      <p:sp>
        <p:nvSpPr>
          <p:cNvPr id="4" name="Date Placeholder 3">
            <a:extLst>
              <a:ext uri="{FF2B5EF4-FFF2-40B4-BE49-F238E27FC236}">
                <a16:creationId xmlns:a16="http://schemas.microsoft.com/office/drawing/2014/main" id="{594B6665-DB30-2EC8-3205-CEEE2AEC0496}"/>
              </a:ext>
            </a:extLst>
          </p:cNvPr>
          <p:cNvSpPr>
            <a:spLocks noGrp="1"/>
          </p:cNvSpPr>
          <p:nvPr>
            <p:ph type="dt" sz="half" idx="10"/>
          </p:nvPr>
        </p:nvSpPr>
        <p:spPr/>
        <p:txBody>
          <a:bodyPr/>
          <a:lstStyle/>
          <a:p>
            <a:fld id="{ABD8F6B8-6CCD-44CC-8EC5-043D277CA19F}" type="datetime1">
              <a:rPr lang="en-US" smtClean="0"/>
              <a:t>9/28/2024</a:t>
            </a:fld>
            <a:endParaRPr lang="en-US"/>
          </a:p>
        </p:txBody>
      </p:sp>
      <p:sp>
        <p:nvSpPr>
          <p:cNvPr id="5" name="Footer Placeholder 4">
            <a:extLst>
              <a:ext uri="{FF2B5EF4-FFF2-40B4-BE49-F238E27FC236}">
                <a16:creationId xmlns:a16="http://schemas.microsoft.com/office/drawing/2014/main" id="{B42765FD-E5A8-0846-C4CC-DA3719EC6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C30A99-02E0-DCF1-D56A-C70CD939946F}"/>
              </a:ext>
            </a:extLst>
          </p:cNvPr>
          <p:cNvSpPr>
            <a:spLocks noGrp="1"/>
          </p:cNvSpPr>
          <p:nvPr>
            <p:ph type="sldNum" sz="quarter" idx="12"/>
          </p:nvPr>
        </p:nvSpPr>
        <p:spPr/>
        <p:txBody>
          <a:bodyPr/>
          <a:lstStyle/>
          <a:p>
            <a:fld id="{4F7E9C80-C75B-4B75-A6C5-E58A18995148}" type="slidenum">
              <a:rPr lang="en-US" smtClean="0"/>
              <a:t>4</a:t>
            </a:fld>
            <a:endParaRPr lang="en-US"/>
          </a:p>
        </p:txBody>
      </p:sp>
    </p:spTree>
    <p:extLst>
      <p:ext uri="{BB962C8B-B14F-4D97-AF65-F5344CB8AC3E}">
        <p14:creationId xmlns:p14="http://schemas.microsoft.com/office/powerpoint/2010/main" val="1441405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5632-8ABB-4B6B-EFB3-929CA4361B1F}"/>
              </a:ext>
            </a:extLst>
          </p:cNvPr>
          <p:cNvSpPr>
            <a:spLocks noGrp="1"/>
          </p:cNvSpPr>
          <p:nvPr>
            <p:ph type="title"/>
          </p:nvPr>
        </p:nvSpPr>
        <p:spPr>
          <a:xfrm>
            <a:off x="457200" y="609600"/>
            <a:ext cx="8229600" cy="990601"/>
          </a:xfrm>
        </p:spPr>
        <p:txBody>
          <a:bodyPr/>
          <a:lstStyle/>
          <a:p>
            <a:r>
              <a:rPr lang="en-IN" dirty="0"/>
              <a:t>ARCHITECTURE DIAGRAM</a:t>
            </a:r>
          </a:p>
        </p:txBody>
      </p:sp>
      <p:pic>
        <p:nvPicPr>
          <p:cNvPr id="8" name="Content Placeholder 7">
            <a:extLst>
              <a:ext uri="{FF2B5EF4-FFF2-40B4-BE49-F238E27FC236}">
                <a16:creationId xmlns:a16="http://schemas.microsoft.com/office/drawing/2014/main" id="{FB3DD0E8-A194-5064-2CD2-981B5FFA53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00201"/>
            <a:ext cx="7924800" cy="4114800"/>
          </a:xfrm>
        </p:spPr>
      </p:pic>
      <p:sp>
        <p:nvSpPr>
          <p:cNvPr id="4" name="Date Placeholder 3">
            <a:extLst>
              <a:ext uri="{FF2B5EF4-FFF2-40B4-BE49-F238E27FC236}">
                <a16:creationId xmlns:a16="http://schemas.microsoft.com/office/drawing/2014/main" id="{A1E3965E-2B4E-DD34-C348-30743523E3CA}"/>
              </a:ext>
            </a:extLst>
          </p:cNvPr>
          <p:cNvSpPr>
            <a:spLocks noGrp="1"/>
          </p:cNvSpPr>
          <p:nvPr>
            <p:ph type="dt" sz="half" idx="10"/>
          </p:nvPr>
        </p:nvSpPr>
        <p:spPr/>
        <p:txBody>
          <a:bodyPr/>
          <a:lstStyle/>
          <a:p>
            <a:fld id="{ABD8F6B8-6CCD-44CC-8EC5-043D277CA19F}" type="datetime1">
              <a:rPr lang="en-US" smtClean="0"/>
              <a:t>9/28/2024</a:t>
            </a:fld>
            <a:endParaRPr lang="en-US"/>
          </a:p>
        </p:txBody>
      </p:sp>
      <p:sp>
        <p:nvSpPr>
          <p:cNvPr id="5" name="Footer Placeholder 4">
            <a:extLst>
              <a:ext uri="{FF2B5EF4-FFF2-40B4-BE49-F238E27FC236}">
                <a16:creationId xmlns:a16="http://schemas.microsoft.com/office/drawing/2014/main" id="{9D3765A5-9045-8815-74D9-8DEE413F5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67833-BB39-B6A4-CBD7-2F114492D799}"/>
              </a:ext>
            </a:extLst>
          </p:cNvPr>
          <p:cNvSpPr>
            <a:spLocks noGrp="1"/>
          </p:cNvSpPr>
          <p:nvPr>
            <p:ph type="sldNum" sz="quarter" idx="12"/>
          </p:nvPr>
        </p:nvSpPr>
        <p:spPr/>
        <p:txBody>
          <a:bodyPr/>
          <a:lstStyle/>
          <a:p>
            <a:fld id="{4F7E9C80-C75B-4B75-A6C5-E58A18995148}" type="slidenum">
              <a:rPr lang="en-US" smtClean="0"/>
              <a:t>5</a:t>
            </a:fld>
            <a:endParaRPr lang="en-US"/>
          </a:p>
        </p:txBody>
      </p:sp>
      <p:pic>
        <p:nvPicPr>
          <p:cNvPr id="9" name="image2.jpeg">
            <a:extLst>
              <a:ext uri="{FF2B5EF4-FFF2-40B4-BE49-F238E27FC236}">
                <a16:creationId xmlns:a16="http://schemas.microsoft.com/office/drawing/2014/main" id="{BA3541A4-5E85-256B-3EC2-77AFC23FDC15}"/>
              </a:ext>
            </a:extLst>
          </p:cNvPr>
          <p:cNvPicPr/>
          <p:nvPr/>
        </p:nvPicPr>
        <p:blipFill>
          <a:blip r:embed="rId3"/>
          <a:srcRect/>
          <a:stretch>
            <a:fillRect/>
          </a:stretch>
        </p:blipFill>
        <p:spPr bwMode="auto">
          <a:xfrm>
            <a:off x="31865" y="136525"/>
            <a:ext cx="2237740" cy="692988"/>
          </a:xfrm>
          <a:prstGeom prst="rect">
            <a:avLst/>
          </a:prstGeom>
          <a:noFill/>
          <a:ln w="9525">
            <a:noFill/>
            <a:miter lim="800000"/>
            <a:headEnd/>
            <a:tailEnd/>
          </a:ln>
        </p:spPr>
      </p:pic>
    </p:spTree>
    <p:extLst>
      <p:ext uri="{BB962C8B-B14F-4D97-AF65-F5344CB8AC3E}">
        <p14:creationId xmlns:p14="http://schemas.microsoft.com/office/powerpoint/2010/main" val="2977448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3B54D-48B9-8139-33BD-529B105B1494}"/>
              </a:ext>
            </a:extLst>
          </p:cNvPr>
          <p:cNvSpPr>
            <a:spLocks noGrp="1"/>
          </p:cNvSpPr>
          <p:nvPr>
            <p:ph type="title"/>
          </p:nvPr>
        </p:nvSpPr>
        <p:spPr/>
        <p:txBody>
          <a:bodyPr/>
          <a:lstStyle/>
          <a:p>
            <a:r>
              <a:rPr lang="en-IN" dirty="0"/>
              <a:t>SAMPLE DATASET</a:t>
            </a:r>
          </a:p>
        </p:txBody>
      </p:sp>
      <p:pic>
        <p:nvPicPr>
          <p:cNvPr id="8" name="Content Placeholder 7">
            <a:extLst>
              <a:ext uri="{FF2B5EF4-FFF2-40B4-BE49-F238E27FC236}">
                <a16:creationId xmlns:a16="http://schemas.microsoft.com/office/drawing/2014/main" id="{6ABDB738-F254-62A3-BD9A-6F0C8F3083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075532"/>
            <a:ext cx="8229600" cy="1820068"/>
          </a:xfrm>
        </p:spPr>
      </p:pic>
      <p:sp>
        <p:nvSpPr>
          <p:cNvPr id="4" name="Date Placeholder 3">
            <a:extLst>
              <a:ext uri="{FF2B5EF4-FFF2-40B4-BE49-F238E27FC236}">
                <a16:creationId xmlns:a16="http://schemas.microsoft.com/office/drawing/2014/main" id="{6634F3E4-96B3-492A-3AA8-2FD8E03347A1}"/>
              </a:ext>
            </a:extLst>
          </p:cNvPr>
          <p:cNvSpPr>
            <a:spLocks noGrp="1"/>
          </p:cNvSpPr>
          <p:nvPr>
            <p:ph type="dt" sz="half" idx="10"/>
          </p:nvPr>
        </p:nvSpPr>
        <p:spPr/>
        <p:txBody>
          <a:bodyPr/>
          <a:lstStyle/>
          <a:p>
            <a:fld id="{ABD8F6B8-6CCD-44CC-8EC5-043D277CA19F}" type="datetime1">
              <a:rPr lang="en-US" smtClean="0"/>
              <a:t>9/28/2024</a:t>
            </a:fld>
            <a:endParaRPr lang="en-US"/>
          </a:p>
        </p:txBody>
      </p:sp>
      <p:sp>
        <p:nvSpPr>
          <p:cNvPr id="5" name="Footer Placeholder 4">
            <a:extLst>
              <a:ext uri="{FF2B5EF4-FFF2-40B4-BE49-F238E27FC236}">
                <a16:creationId xmlns:a16="http://schemas.microsoft.com/office/drawing/2014/main" id="{554F8E2C-FE67-7F23-EAF5-22F6AEBCF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225E2-BC05-FC16-EC38-6BD542C3F37A}"/>
              </a:ext>
            </a:extLst>
          </p:cNvPr>
          <p:cNvSpPr>
            <a:spLocks noGrp="1"/>
          </p:cNvSpPr>
          <p:nvPr>
            <p:ph type="sldNum" sz="quarter" idx="12"/>
          </p:nvPr>
        </p:nvSpPr>
        <p:spPr/>
        <p:txBody>
          <a:bodyPr/>
          <a:lstStyle/>
          <a:p>
            <a:fld id="{4F7E9C80-C75B-4B75-A6C5-E58A18995148}" type="slidenum">
              <a:rPr lang="en-US" smtClean="0"/>
              <a:t>6</a:t>
            </a:fld>
            <a:endParaRPr lang="en-US"/>
          </a:p>
        </p:txBody>
      </p:sp>
      <p:pic>
        <p:nvPicPr>
          <p:cNvPr id="10" name="Picture 9">
            <a:extLst>
              <a:ext uri="{FF2B5EF4-FFF2-40B4-BE49-F238E27FC236}">
                <a16:creationId xmlns:a16="http://schemas.microsoft.com/office/drawing/2014/main" id="{830F4D7A-2959-3213-E5CE-C159C39F4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895599"/>
            <a:ext cx="8534400" cy="3687763"/>
          </a:xfrm>
          <a:prstGeom prst="rect">
            <a:avLst/>
          </a:prstGeom>
        </p:spPr>
      </p:pic>
      <p:pic>
        <p:nvPicPr>
          <p:cNvPr id="11" name="image2.jpeg">
            <a:extLst>
              <a:ext uri="{FF2B5EF4-FFF2-40B4-BE49-F238E27FC236}">
                <a16:creationId xmlns:a16="http://schemas.microsoft.com/office/drawing/2014/main" id="{8BC6AE66-891A-9082-21DD-AE1C060BB290}"/>
              </a:ext>
            </a:extLst>
          </p:cNvPr>
          <p:cNvPicPr/>
          <p:nvPr/>
        </p:nvPicPr>
        <p:blipFill>
          <a:blip r:embed="rId4"/>
          <a:srcRect/>
          <a:stretch>
            <a:fillRect/>
          </a:stretch>
        </p:blipFill>
        <p:spPr bwMode="auto">
          <a:xfrm>
            <a:off x="76200" y="136525"/>
            <a:ext cx="2237740" cy="755015"/>
          </a:xfrm>
          <a:prstGeom prst="rect">
            <a:avLst/>
          </a:prstGeom>
          <a:noFill/>
          <a:ln w="9525">
            <a:noFill/>
            <a:miter lim="800000"/>
            <a:headEnd/>
            <a:tailEnd/>
          </a:ln>
        </p:spPr>
      </p:pic>
    </p:spTree>
    <p:extLst>
      <p:ext uri="{BB962C8B-B14F-4D97-AF65-F5344CB8AC3E}">
        <p14:creationId xmlns:p14="http://schemas.microsoft.com/office/powerpoint/2010/main" val="8976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18743-CAC1-58FA-FAE9-F205D570C52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7A8E4B3-5737-B086-BCF1-21BD313CB53D}"/>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r>
              <a:rPr lang="en-IN" sz="5400" dirty="0">
                <a:solidFill>
                  <a:srgbClr val="FF0000"/>
                </a:solidFill>
              </a:rPr>
              <a:t>                 THANKS</a:t>
            </a:r>
          </a:p>
        </p:txBody>
      </p:sp>
      <p:sp>
        <p:nvSpPr>
          <p:cNvPr id="4" name="Date Placeholder 3">
            <a:extLst>
              <a:ext uri="{FF2B5EF4-FFF2-40B4-BE49-F238E27FC236}">
                <a16:creationId xmlns:a16="http://schemas.microsoft.com/office/drawing/2014/main" id="{416B7122-52BF-BA51-D493-AC90ECEEB2BD}"/>
              </a:ext>
            </a:extLst>
          </p:cNvPr>
          <p:cNvSpPr>
            <a:spLocks noGrp="1"/>
          </p:cNvSpPr>
          <p:nvPr>
            <p:ph type="dt" sz="half" idx="10"/>
          </p:nvPr>
        </p:nvSpPr>
        <p:spPr/>
        <p:txBody>
          <a:bodyPr/>
          <a:lstStyle/>
          <a:p>
            <a:fld id="{ABD8F6B8-6CCD-44CC-8EC5-043D277CA19F}" type="datetime1">
              <a:rPr lang="en-US" smtClean="0"/>
              <a:t>9/28/2024</a:t>
            </a:fld>
            <a:endParaRPr lang="en-US"/>
          </a:p>
        </p:txBody>
      </p:sp>
      <p:sp>
        <p:nvSpPr>
          <p:cNvPr id="5" name="Footer Placeholder 4">
            <a:extLst>
              <a:ext uri="{FF2B5EF4-FFF2-40B4-BE49-F238E27FC236}">
                <a16:creationId xmlns:a16="http://schemas.microsoft.com/office/drawing/2014/main" id="{F06579A7-6233-C51B-9068-83275DA6E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0AA233-99C3-6E8F-D946-1FE4B14BB908}"/>
              </a:ext>
            </a:extLst>
          </p:cNvPr>
          <p:cNvSpPr>
            <a:spLocks noGrp="1"/>
          </p:cNvSpPr>
          <p:nvPr>
            <p:ph type="sldNum" sz="quarter" idx="12"/>
          </p:nvPr>
        </p:nvSpPr>
        <p:spPr/>
        <p:txBody>
          <a:bodyPr/>
          <a:lstStyle/>
          <a:p>
            <a:fld id="{4F7E9C80-C75B-4B75-A6C5-E58A18995148}" type="slidenum">
              <a:rPr lang="en-US" smtClean="0"/>
              <a:t>7</a:t>
            </a:fld>
            <a:endParaRPr lang="en-US"/>
          </a:p>
        </p:txBody>
      </p:sp>
      <p:pic>
        <p:nvPicPr>
          <p:cNvPr id="7" name="image2.jpeg">
            <a:extLst>
              <a:ext uri="{FF2B5EF4-FFF2-40B4-BE49-F238E27FC236}">
                <a16:creationId xmlns:a16="http://schemas.microsoft.com/office/drawing/2014/main" id="{75BC1253-ECAE-953A-B0E6-025B4F9588C8}"/>
              </a:ext>
            </a:extLst>
          </p:cNvPr>
          <p:cNvPicPr/>
          <p:nvPr/>
        </p:nvPicPr>
        <p:blipFill>
          <a:blip r:embed="rId2"/>
          <a:srcRect/>
          <a:stretch>
            <a:fillRect/>
          </a:stretch>
        </p:blipFill>
        <p:spPr bwMode="auto">
          <a:xfrm>
            <a:off x="330893" y="283268"/>
            <a:ext cx="2237740" cy="755015"/>
          </a:xfrm>
          <a:prstGeom prst="rect">
            <a:avLst/>
          </a:prstGeom>
          <a:noFill/>
          <a:ln w="9525">
            <a:noFill/>
            <a:miter lim="800000"/>
            <a:headEnd/>
            <a:tailEnd/>
          </a:ln>
        </p:spPr>
      </p:pic>
    </p:spTree>
    <p:extLst>
      <p:ext uri="{BB962C8B-B14F-4D97-AF65-F5344CB8AC3E}">
        <p14:creationId xmlns:p14="http://schemas.microsoft.com/office/powerpoint/2010/main" val="50912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279</Words>
  <Application>Microsoft Office PowerPoint</Application>
  <PresentationFormat>On-screen Show (4:3)</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Trebuchet MS</vt:lpstr>
      <vt:lpstr>Office Theme</vt:lpstr>
      <vt:lpstr>CREDIT CARD FRAUD DETECTION </vt:lpstr>
      <vt:lpstr>      Table of contents</vt:lpstr>
      <vt:lpstr>ABSTRACT</vt:lpstr>
      <vt:lpstr>OBJECTIVE</vt:lpstr>
      <vt:lpstr>ARCHITECTURE DIAGRAM</vt:lpstr>
      <vt:lpstr>SAMPLE DATASET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Rajasekar</dc:creator>
  <cp:lastModifiedBy>Rohan Kumar</cp:lastModifiedBy>
  <cp:revision>22</cp:revision>
  <dcterms:created xsi:type="dcterms:W3CDTF">2020-05-13T07:00:09Z</dcterms:created>
  <dcterms:modified xsi:type="dcterms:W3CDTF">2024-09-28T09:21:58Z</dcterms:modified>
</cp:coreProperties>
</file>