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98db590f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98db590f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92527f5f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92527f5f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98db590fc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98db590fc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dcda24be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dcda24be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dcda24be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dcda24be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92527f5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92527f5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dcda24be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dcda24be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1" y="-2117"/>
            <a:ext cx="9140240" cy="5145617"/>
          </a:xfrm>
          <a:prstGeom prst="rect">
            <a:avLst/>
          </a:prstGeom>
          <a:noFill/>
          <a:ln>
            <a:noFill/>
          </a:ln>
        </p:spPr>
      </p:pic>
      <p:sp>
        <p:nvSpPr>
          <p:cNvPr id="13" name="Google Shape;13;p2"/>
          <p:cNvSpPr txBox="1"/>
          <p:nvPr>
            <p:ph type="ctrTitle"/>
          </p:nvPr>
        </p:nvSpPr>
        <p:spPr>
          <a:xfrm>
            <a:off x="1941395" y="1719252"/>
            <a:ext cx="6858000" cy="851400"/>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rgbClr val="1E4E79"/>
              </a:buClr>
              <a:buSzPts val="3300"/>
              <a:buFont typeface="Quattrocento Sans"/>
              <a:buNone/>
              <a:defRPr b="1" sz="3300">
                <a:solidFill>
                  <a:srgbClr val="1E4E79"/>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 name="Google Shape;14;p2"/>
          <p:cNvSpPr txBox="1"/>
          <p:nvPr>
            <p:ph idx="1" type="subTitle"/>
          </p:nvPr>
        </p:nvSpPr>
        <p:spPr>
          <a:xfrm>
            <a:off x="1941395" y="2681057"/>
            <a:ext cx="6858000" cy="471600"/>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Clr>
                <a:schemeClr val="dk1"/>
              </a:buClr>
              <a:buSzPts val="1800"/>
              <a:buNone/>
              <a:defRPr sz="1800">
                <a:latin typeface="Quattrocento Sans"/>
                <a:ea typeface="Quattrocento Sans"/>
                <a:cs typeface="Quattrocento Sans"/>
                <a:sym typeface="Quattrocento Sans"/>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b="0" l="0" r="0" t="0"/>
          <a:stretch/>
        </p:blipFill>
        <p:spPr>
          <a:xfrm>
            <a:off x="-1" y="-2117"/>
            <a:ext cx="9144000" cy="5147733"/>
          </a:xfrm>
          <a:prstGeom prst="rect">
            <a:avLst/>
          </a:prstGeom>
          <a:noFill/>
          <a:ln>
            <a:noFill/>
          </a:ln>
        </p:spPr>
      </p:pic>
      <p:sp>
        <p:nvSpPr>
          <p:cNvPr id="17" name="Google Shape;17;p3"/>
          <p:cNvSpPr txBox="1"/>
          <p:nvPr>
            <p:ph type="title"/>
          </p:nvPr>
        </p:nvSpPr>
        <p:spPr>
          <a:xfrm>
            <a:off x="628650" y="143302"/>
            <a:ext cx="7886700" cy="5937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E4E79"/>
              </a:buClr>
              <a:buSzPts val="2700"/>
              <a:buFont typeface="Quattrocento Sans"/>
              <a:buNone/>
              <a:defRPr b="1" sz="2700">
                <a:solidFill>
                  <a:srgbClr val="1E4E79"/>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 name="Google Shape;18;p3"/>
          <p:cNvSpPr txBox="1"/>
          <p:nvPr>
            <p:ph idx="1" type="body"/>
          </p:nvPr>
        </p:nvSpPr>
        <p:spPr>
          <a:xfrm>
            <a:off x="628650" y="882399"/>
            <a:ext cx="7886700" cy="37503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0" l="0" r="0" t="0"/>
          <a:stretch/>
        </p:blipFill>
        <p:spPr>
          <a:xfrm>
            <a:off x="-1" y="-2117"/>
            <a:ext cx="9276605" cy="5222385"/>
          </a:xfrm>
          <a:prstGeom prst="rect">
            <a:avLst/>
          </a:prstGeom>
          <a:noFill/>
          <a:ln>
            <a:noFill/>
          </a:ln>
        </p:spPr>
      </p:pic>
      <p:sp>
        <p:nvSpPr>
          <p:cNvPr id="21" name="Google Shape;21;p4"/>
          <p:cNvSpPr txBox="1"/>
          <p:nvPr>
            <p:ph type="title"/>
          </p:nvPr>
        </p:nvSpPr>
        <p:spPr>
          <a:xfrm>
            <a:off x="628650" y="1111601"/>
            <a:ext cx="7886700" cy="4032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rgbClr val="1E4E79"/>
              </a:buClr>
              <a:buSzPts val="2400"/>
              <a:buFont typeface="Quattrocento Sans"/>
              <a:buNone/>
              <a:defRPr b="1" sz="2400">
                <a:solidFill>
                  <a:srgbClr val="1E4E79"/>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p4"/>
          <p:cNvSpPr txBox="1"/>
          <p:nvPr>
            <p:ph idx="1" type="body"/>
          </p:nvPr>
        </p:nvSpPr>
        <p:spPr>
          <a:xfrm>
            <a:off x="628650" y="1668439"/>
            <a:ext cx="7886700" cy="3029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b="0" l="0" r="0" t="0"/>
          <a:stretch/>
        </p:blipFill>
        <p:spPr>
          <a:xfrm>
            <a:off x="-1" y="-2117"/>
            <a:ext cx="9140240" cy="5145617"/>
          </a:xfrm>
          <a:prstGeom prst="rect">
            <a:avLst/>
          </a:prstGeom>
          <a:noFill/>
          <a:ln>
            <a:noFill/>
          </a:ln>
        </p:spPr>
      </p:pic>
      <p:sp>
        <p:nvSpPr>
          <p:cNvPr id="25" name="Google Shape;25;p5"/>
          <p:cNvSpPr txBox="1"/>
          <p:nvPr>
            <p:ph type="title"/>
          </p:nvPr>
        </p:nvSpPr>
        <p:spPr>
          <a:xfrm>
            <a:off x="626769" y="2272307"/>
            <a:ext cx="7886700" cy="596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1E4E79"/>
              </a:buClr>
              <a:buSzPts val="3300"/>
              <a:buFont typeface="Quattrocento Sans"/>
              <a:buNone/>
              <a:defRPr b="1" sz="3300">
                <a:solidFill>
                  <a:srgbClr val="1E4E79"/>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b="0" l="0" r="0" t="0"/>
          <a:stretch/>
        </p:blipFill>
        <p:spPr>
          <a:xfrm>
            <a:off x="-1" y="-2117"/>
            <a:ext cx="9144000" cy="5147733"/>
          </a:xfrm>
          <a:prstGeom prst="rect">
            <a:avLst/>
          </a:prstGeom>
          <a:noFill/>
          <a:ln>
            <a:noFill/>
          </a:ln>
        </p:spPr>
      </p:pic>
      <p:sp>
        <p:nvSpPr>
          <p:cNvPr id="28" name="Google Shape;28;p6"/>
          <p:cNvSpPr txBox="1"/>
          <p:nvPr>
            <p:ph idx="1" type="body"/>
          </p:nvPr>
        </p:nvSpPr>
        <p:spPr>
          <a:xfrm>
            <a:off x="628650" y="882399"/>
            <a:ext cx="3886200" cy="37503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Quattrocento Sans"/>
                <a:ea typeface="Quattrocento Sans"/>
                <a:cs typeface="Quattrocento Sans"/>
                <a:sym typeface="Quattrocento Sans"/>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 name="Google Shape;29;p6"/>
          <p:cNvSpPr txBox="1"/>
          <p:nvPr>
            <p:ph idx="2" type="body"/>
          </p:nvPr>
        </p:nvSpPr>
        <p:spPr>
          <a:xfrm>
            <a:off x="4629150" y="882399"/>
            <a:ext cx="3886200" cy="37503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Quattrocento Sans"/>
                <a:ea typeface="Quattrocento Sans"/>
                <a:cs typeface="Quattrocento Sans"/>
                <a:sym typeface="Quattrocento Sans"/>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 name="Google Shape;30;p6"/>
          <p:cNvSpPr txBox="1"/>
          <p:nvPr>
            <p:ph type="title"/>
          </p:nvPr>
        </p:nvSpPr>
        <p:spPr>
          <a:xfrm>
            <a:off x="628650" y="143302"/>
            <a:ext cx="7886700" cy="5937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E4E79"/>
              </a:buClr>
              <a:buSzPts val="2700"/>
              <a:buFont typeface="Quattrocento Sans"/>
              <a:buNone/>
              <a:defRPr b="1" sz="2700">
                <a:solidFill>
                  <a:srgbClr val="1E4E79"/>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3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b="0" l="0" r="0" t="0"/>
          <a:stretch/>
        </p:blipFill>
        <p:spPr>
          <a:xfrm>
            <a:off x="-1" y="-2117"/>
            <a:ext cx="9276605" cy="5222385"/>
          </a:xfrm>
          <a:prstGeom prst="rect">
            <a:avLst/>
          </a:prstGeom>
          <a:noFill/>
          <a:ln>
            <a:noFill/>
          </a:ln>
        </p:spPr>
      </p:pic>
      <p:sp>
        <p:nvSpPr>
          <p:cNvPr id="33" name="Google Shape;33;p7"/>
          <p:cNvSpPr txBox="1"/>
          <p:nvPr>
            <p:ph idx="1" type="body"/>
          </p:nvPr>
        </p:nvSpPr>
        <p:spPr>
          <a:xfrm>
            <a:off x="628650" y="1678675"/>
            <a:ext cx="3886200" cy="29541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Quattrocento Sans"/>
                <a:ea typeface="Quattrocento Sans"/>
                <a:cs typeface="Quattrocento Sans"/>
                <a:sym typeface="Quattrocento Sans"/>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7"/>
          <p:cNvSpPr txBox="1"/>
          <p:nvPr>
            <p:ph idx="2" type="body"/>
          </p:nvPr>
        </p:nvSpPr>
        <p:spPr>
          <a:xfrm>
            <a:off x="4629150" y="1678675"/>
            <a:ext cx="3886200" cy="29541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Quattrocento Sans"/>
                <a:ea typeface="Quattrocento Sans"/>
                <a:cs typeface="Quattrocento Sans"/>
                <a:sym typeface="Quattrocento Sans"/>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7"/>
          <p:cNvSpPr txBox="1"/>
          <p:nvPr>
            <p:ph type="title"/>
          </p:nvPr>
        </p:nvSpPr>
        <p:spPr>
          <a:xfrm>
            <a:off x="628650" y="1044055"/>
            <a:ext cx="7886700" cy="4812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rgbClr val="1E4E79"/>
              </a:buClr>
              <a:buSzPts val="2700"/>
              <a:buFont typeface="Quattrocento Sans"/>
              <a:buNone/>
              <a:defRPr b="1" sz="2700">
                <a:solidFill>
                  <a:srgbClr val="1E4E79"/>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628650" y="273844"/>
            <a:ext cx="7886700" cy="657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E4E79"/>
              </a:buClr>
              <a:buSzPts val="2700"/>
              <a:buFont typeface="Quattrocento Sans"/>
              <a:buNone/>
              <a:defRPr b="1" sz="2700">
                <a:solidFill>
                  <a:srgbClr val="1E4E79"/>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9"/>
          <p:cNvGrpSpPr/>
          <p:nvPr/>
        </p:nvGrpSpPr>
        <p:grpSpPr>
          <a:xfrm>
            <a:off x="830392" y="1191256"/>
            <a:ext cx="745763" cy="45826"/>
            <a:chOff x="4580561" y="2589004"/>
            <a:chExt cx="1064464" cy="25200"/>
          </a:xfrm>
        </p:grpSpPr>
        <p:sp>
          <p:nvSpPr>
            <p:cNvPr id="41" name="Google Shape;41;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9"/>
          <p:cNvSpPr txBox="1"/>
          <p:nvPr>
            <p:ph type="title"/>
          </p:nvPr>
        </p:nvSpPr>
        <p:spPr>
          <a:xfrm>
            <a:off x="729450" y="1318650"/>
            <a:ext cx="7688700" cy="535200"/>
          </a:xfrm>
          <a:prstGeom prst="rect">
            <a:avLst/>
          </a:prstGeom>
        </p:spPr>
        <p:txBody>
          <a:bodyPr anchorCtr="0" anchor="ctr" bIns="34275" lIns="68575" spcFirstLastPara="1" rIns="68575" wrap="square" tIns="3427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4" name="Google Shape;44;p9"/>
          <p:cNvSpPr txBox="1"/>
          <p:nvPr>
            <p:ph idx="1" type="body"/>
          </p:nvPr>
        </p:nvSpPr>
        <p:spPr>
          <a:xfrm>
            <a:off x="729450" y="2078875"/>
            <a:ext cx="7688700" cy="22611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5" name="Google Shape;45;p9"/>
          <p:cNvSpPr txBox="1"/>
          <p:nvPr>
            <p:ph idx="12" type="sldNum"/>
          </p:nvPr>
        </p:nvSpPr>
        <p:spPr>
          <a:xfrm>
            <a:off x="8536302" y="4749851"/>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724950" y="4372551"/>
            <a:ext cx="7697400" cy="460500"/>
          </a:xfrm>
          <a:prstGeom prst="rect">
            <a:avLst/>
          </a:prstGeom>
        </p:spPr>
        <p:txBody>
          <a:bodyPr anchorCtr="0" anchor="ctr" bIns="34275" lIns="68575" spcFirstLastPara="1" rIns="68575" wrap="square" tIns="34275">
            <a:normAutofit/>
          </a:bodyPr>
          <a:lstStyle>
            <a:lvl1pPr indent="-228600" lvl="0" marL="457200" rtl="0">
              <a:lnSpc>
                <a:spcPct val="100000"/>
              </a:lnSpc>
              <a:spcBef>
                <a:spcPts val="800"/>
              </a:spcBef>
              <a:spcAft>
                <a:spcPts val="0"/>
              </a:spcAft>
              <a:buSzPts val="2100"/>
              <a:buNone/>
              <a:defRPr/>
            </a:lvl1pPr>
          </a:lstStyle>
          <a:p/>
        </p:txBody>
      </p:sp>
      <p:sp>
        <p:nvSpPr>
          <p:cNvPr id="48" name="Google Shape;48;p10"/>
          <p:cNvSpPr txBox="1"/>
          <p:nvPr>
            <p:ph idx="12" type="sldNum"/>
          </p:nvPr>
        </p:nvSpPr>
        <p:spPr>
          <a:xfrm>
            <a:off x="8536302" y="4749851"/>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mtsamples.com/site/pages/browse.asp?type=98-General%20Medicin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1"/>
          <p:cNvSpPr txBox="1"/>
          <p:nvPr>
            <p:ph type="ctrTitle"/>
          </p:nvPr>
        </p:nvSpPr>
        <p:spPr>
          <a:xfrm>
            <a:off x="1941395" y="1719252"/>
            <a:ext cx="6858000" cy="851400"/>
          </a:xfrm>
          <a:prstGeom prst="rect">
            <a:avLst/>
          </a:prstGeom>
        </p:spPr>
        <p:txBody>
          <a:bodyPr anchorCtr="0" anchor="b" bIns="34275" lIns="68575" spcFirstLastPara="1" rIns="68575" wrap="square" tIns="34275">
            <a:normAutofit fontScale="90000"/>
          </a:bodyPr>
          <a:lstStyle/>
          <a:p>
            <a:pPr indent="0" lvl="0" marL="0" rtl="0" algn="r">
              <a:spcBef>
                <a:spcPts val="0"/>
              </a:spcBef>
              <a:spcAft>
                <a:spcPts val="0"/>
              </a:spcAft>
              <a:buNone/>
            </a:pPr>
            <a:r>
              <a:rPr lang="en"/>
              <a:t>Pengelompokan  Rekam Medis berdasarkan teks</a:t>
            </a:r>
            <a:endParaRPr/>
          </a:p>
        </p:txBody>
      </p:sp>
      <p:sp>
        <p:nvSpPr>
          <p:cNvPr id="54" name="Google Shape;54;p11"/>
          <p:cNvSpPr txBox="1"/>
          <p:nvPr/>
        </p:nvSpPr>
        <p:spPr>
          <a:xfrm>
            <a:off x="3870400" y="2661525"/>
            <a:ext cx="4929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2"/>
          <p:cNvSpPr txBox="1"/>
          <p:nvPr>
            <p:ph type="title"/>
          </p:nvPr>
        </p:nvSpPr>
        <p:spPr>
          <a:xfrm>
            <a:off x="628650" y="143302"/>
            <a:ext cx="7886700" cy="59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Latar Belakang</a:t>
            </a:r>
            <a:endParaRPr/>
          </a:p>
        </p:txBody>
      </p:sp>
      <p:sp>
        <p:nvSpPr>
          <p:cNvPr id="60" name="Google Shape;60;p12"/>
          <p:cNvSpPr txBox="1"/>
          <p:nvPr>
            <p:ph idx="1" type="body"/>
          </p:nvPr>
        </p:nvSpPr>
        <p:spPr>
          <a:xfrm>
            <a:off x="628650" y="882399"/>
            <a:ext cx="7886700" cy="3750300"/>
          </a:xfrm>
          <a:prstGeom prst="rect">
            <a:avLst/>
          </a:prstGeom>
        </p:spPr>
        <p:txBody>
          <a:bodyPr anchorCtr="0" anchor="t" bIns="34275" lIns="68575" spcFirstLastPara="1" rIns="68575" wrap="square" tIns="34275">
            <a:normAutofit fontScale="92500" lnSpcReduction="10000"/>
          </a:bodyPr>
          <a:lstStyle/>
          <a:p>
            <a:pPr indent="0" lvl="0" marL="0" rtl="0" algn="l">
              <a:spcBef>
                <a:spcPts val="800"/>
              </a:spcBef>
              <a:spcAft>
                <a:spcPts val="0"/>
              </a:spcAft>
              <a:buClr>
                <a:schemeClr val="dk1"/>
              </a:buClr>
              <a:buSzPct val="52380"/>
              <a:buFont typeface="Arial"/>
              <a:buNone/>
            </a:pPr>
            <a:r>
              <a:rPr lang="en"/>
              <a:t>Data medis pasien merupakan informasi seputar penyakit yang diderita oleh pasien dan juga penanganan yang perlu dilakukan. Data medis pasien banyak yang berupa teks yang berasal dari rekaman suara dari dokter ataupun langsung diisi oleh dokter tersebut. Kebanyakan dari data medis masih ditulis dalam bentuk tidak terstruktur karena dokter umumnya memiliki banyak pasien yang perlu ditangani sehingga penulisan data medis pasien ditulis tanpa struktur untuk menghemat waktu.</a:t>
            </a:r>
            <a:endParaRPr/>
          </a:p>
          <a:p>
            <a:pPr indent="0" lvl="0" marL="0" rtl="0" algn="l">
              <a:spcBef>
                <a:spcPts val="800"/>
              </a:spcBef>
              <a:spcAft>
                <a:spcPts val="0"/>
              </a:spcAft>
              <a:buClr>
                <a:schemeClr val="dk1"/>
              </a:buClr>
              <a:buSzPct val="52380"/>
              <a:buFont typeface="Arial"/>
              <a:buNone/>
            </a:pPr>
            <a:r>
              <a:rPr lang="en"/>
              <a:t>Hal di atas akan mempersulit pihak manajemen untuk mengelompokan data medis pasien sehingga perlu metode untuk mengelompokan data medis sesuai dengan permasalahan(penyakit) pasien sehingga dapat dipelajari kemudian hari. Sehingga diajukan sebuah metode pengelompokan data medis dengan menggunakan simalirity text dan Connected Components.</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title"/>
          </p:nvPr>
        </p:nvSpPr>
        <p:spPr>
          <a:xfrm>
            <a:off x="628650" y="143302"/>
            <a:ext cx="7886700" cy="59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Metode</a:t>
            </a:r>
            <a:endParaRPr/>
          </a:p>
        </p:txBody>
      </p:sp>
      <p:sp>
        <p:nvSpPr>
          <p:cNvPr id="66" name="Google Shape;66;p13"/>
          <p:cNvSpPr txBox="1"/>
          <p:nvPr>
            <p:ph idx="1" type="body"/>
          </p:nvPr>
        </p:nvSpPr>
        <p:spPr>
          <a:xfrm>
            <a:off x="628650" y="882399"/>
            <a:ext cx="7886700" cy="3750300"/>
          </a:xfrm>
          <a:prstGeom prst="rect">
            <a:avLst/>
          </a:prstGeom>
        </p:spPr>
        <p:txBody>
          <a:bodyPr anchorCtr="0" anchor="t" bIns="34275" lIns="68575" spcFirstLastPara="1" rIns="68575" wrap="square" tIns="34275">
            <a:normAutofit lnSpcReduction="20000"/>
          </a:bodyPr>
          <a:lstStyle/>
          <a:p>
            <a:pPr indent="-361950" lvl="0" marL="457200" rtl="0" algn="l">
              <a:spcBef>
                <a:spcPts val="800"/>
              </a:spcBef>
              <a:spcAft>
                <a:spcPts val="0"/>
              </a:spcAft>
              <a:buSzPts val="2100"/>
              <a:buAutoNum type="arabicPeriod"/>
            </a:pPr>
            <a:r>
              <a:rPr lang="en"/>
              <a:t>Scraping Data</a:t>
            </a:r>
            <a:endParaRPr/>
          </a:p>
          <a:p>
            <a:pPr indent="-361950" lvl="0" marL="457200" rtl="0" algn="l">
              <a:spcBef>
                <a:spcPts val="0"/>
              </a:spcBef>
              <a:spcAft>
                <a:spcPts val="0"/>
              </a:spcAft>
              <a:buSzPts val="2100"/>
              <a:buAutoNum type="arabicPeriod"/>
            </a:pPr>
            <a:r>
              <a:rPr lang="en"/>
              <a:t>Folding Case</a:t>
            </a:r>
            <a:endParaRPr/>
          </a:p>
          <a:p>
            <a:pPr indent="-361950" lvl="0" marL="457200" rtl="0" algn="l">
              <a:spcBef>
                <a:spcPts val="0"/>
              </a:spcBef>
              <a:spcAft>
                <a:spcPts val="0"/>
              </a:spcAft>
              <a:buSzPts val="2100"/>
              <a:buAutoNum type="arabicPeriod"/>
            </a:pPr>
            <a:r>
              <a:rPr lang="en"/>
              <a:t>Tokenisasi </a:t>
            </a:r>
            <a:endParaRPr/>
          </a:p>
          <a:p>
            <a:pPr indent="-361950" lvl="0" marL="457200" rtl="0" algn="l">
              <a:spcBef>
                <a:spcPts val="0"/>
              </a:spcBef>
              <a:spcAft>
                <a:spcPts val="0"/>
              </a:spcAft>
              <a:buSzPts val="2100"/>
              <a:buAutoNum type="arabicPeriod"/>
            </a:pPr>
            <a:r>
              <a:rPr lang="en"/>
              <a:t>Ekstraksi Fitur dengan TF-IDF</a:t>
            </a:r>
            <a:endParaRPr/>
          </a:p>
          <a:p>
            <a:pPr indent="-361950" lvl="0" marL="457200" rtl="0" algn="l">
              <a:spcBef>
                <a:spcPts val="0"/>
              </a:spcBef>
              <a:spcAft>
                <a:spcPts val="0"/>
              </a:spcAft>
              <a:buSzPts val="2100"/>
              <a:buAutoNum type="arabicPeriod"/>
            </a:pPr>
            <a:r>
              <a:rPr lang="en"/>
              <a:t>Pengelompokan Teks</a:t>
            </a:r>
            <a:endParaRPr/>
          </a:p>
          <a:p>
            <a:pPr indent="457200" lvl="0" marL="0" rtl="0" algn="l">
              <a:spcBef>
                <a:spcPts val="800"/>
              </a:spcBef>
              <a:spcAft>
                <a:spcPts val="0"/>
              </a:spcAft>
              <a:buNone/>
            </a:pPr>
            <a:r>
              <a:rPr lang="en"/>
              <a:t>a.	Menghitung Similaritas teks dengan Cosine Similarity</a:t>
            </a:r>
            <a:endParaRPr/>
          </a:p>
          <a:p>
            <a:pPr indent="457200" lvl="0" marL="914400" rtl="0" algn="l">
              <a:spcBef>
                <a:spcPts val="800"/>
              </a:spcBef>
              <a:spcAft>
                <a:spcPts val="0"/>
              </a:spcAft>
              <a:buClr>
                <a:schemeClr val="dk1"/>
              </a:buClr>
              <a:buSzPts val="1100"/>
              <a:buFont typeface="Arial"/>
              <a:buNone/>
            </a:pPr>
            <a:r>
              <a:rPr lang="en"/>
              <a:t>Setiap dua buah data teks akan dihitung similarity-nya. Kemudian ditentukan teks mana dengan teks mana yang punya kemiripan tinggi. Dua pasang data teks akan dianggap berbentuk edge.</a:t>
            </a:r>
            <a:endParaRPr/>
          </a:p>
          <a:p>
            <a:pPr indent="457200" lvl="0" marL="0" rtl="0" algn="l">
              <a:spcBef>
                <a:spcPts val="800"/>
              </a:spcBef>
              <a:spcAft>
                <a:spcPts val="0"/>
              </a:spcAft>
              <a:buNone/>
            </a:pPr>
            <a:r>
              <a:rPr lang="en"/>
              <a:t>b.</a:t>
            </a:r>
            <a:r>
              <a:rPr lang="en"/>
              <a:t>	Connected Components(Disjoint Set Union)</a:t>
            </a:r>
            <a:endParaRPr/>
          </a:p>
          <a:p>
            <a:pPr indent="457200" lvl="0" marL="457200" rtl="0" algn="l">
              <a:spcBef>
                <a:spcPts val="800"/>
              </a:spcBef>
              <a:spcAft>
                <a:spcPts val="0"/>
              </a:spcAft>
              <a:buNone/>
            </a:pPr>
            <a:r>
              <a:rPr lang="en"/>
              <a:t>Teks kemudian dikelompokan dengan algoritma Disjoint Set Union. Dengan menghubungkan setiap edge yang ada.</a:t>
            </a:r>
            <a:endParaRPr/>
          </a:p>
          <a:p>
            <a:pPr indent="0" lvl="0" marL="0" rtl="0" algn="l">
              <a:spcBef>
                <a:spcPts val="800"/>
              </a:spcBef>
              <a:spcAft>
                <a:spcPts val="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628650" y="143302"/>
            <a:ext cx="7886700" cy="59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Scrapping Data</a:t>
            </a:r>
            <a:endParaRPr/>
          </a:p>
        </p:txBody>
      </p:sp>
      <p:sp>
        <p:nvSpPr>
          <p:cNvPr id="72" name="Google Shape;72;p14"/>
          <p:cNvSpPr txBox="1"/>
          <p:nvPr>
            <p:ph idx="1" type="body"/>
          </p:nvPr>
        </p:nvSpPr>
        <p:spPr>
          <a:xfrm>
            <a:off x="628650" y="882400"/>
            <a:ext cx="7838100" cy="3750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Data yang diambil adalah bersumber dari </a:t>
            </a:r>
            <a:r>
              <a:rPr lang="en" u="sng">
                <a:solidFill>
                  <a:schemeClr val="hlink"/>
                </a:solidFill>
                <a:hlinkClick r:id="rId3"/>
              </a:rPr>
              <a:t>https://www.mtsamples.com/site/pages/browse.asp?type=98-General%20Medicine</a:t>
            </a:r>
            <a:endParaRPr/>
          </a:p>
          <a:p>
            <a:pPr indent="0" lvl="0" marL="0" rtl="0" algn="l">
              <a:spcBef>
                <a:spcPts val="800"/>
              </a:spcBef>
              <a:spcAft>
                <a:spcPts val="0"/>
              </a:spcAft>
              <a:buNone/>
            </a:pPr>
            <a:r>
              <a:rPr lang="en"/>
              <a:t>Scrapping menggunakan Selenium karena web merupakan web dinamis.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628650" y="143302"/>
            <a:ext cx="7886700" cy="593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Scrapping Data </a:t>
            </a:r>
            <a:endParaRPr/>
          </a:p>
          <a:p>
            <a:pPr indent="0" lvl="0" marL="0" rtl="0" algn="l">
              <a:spcBef>
                <a:spcPts val="0"/>
              </a:spcBef>
              <a:spcAft>
                <a:spcPts val="0"/>
              </a:spcAft>
              <a:buNone/>
            </a:pPr>
            <a:r>
              <a:rPr lang="en"/>
              <a:t>(Mengambil semua Link General Medicine)</a:t>
            </a:r>
            <a:endParaRPr/>
          </a:p>
        </p:txBody>
      </p:sp>
      <p:pic>
        <p:nvPicPr>
          <p:cNvPr id="78" name="Google Shape;78;p15"/>
          <p:cNvPicPr preferRelativeResize="0"/>
          <p:nvPr/>
        </p:nvPicPr>
        <p:blipFill>
          <a:blip r:embed="rId3">
            <a:alphaModFix/>
          </a:blip>
          <a:stretch>
            <a:fillRect/>
          </a:stretch>
        </p:blipFill>
        <p:spPr>
          <a:xfrm>
            <a:off x="628650" y="814727"/>
            <a:ext cx="5282595" cy="41016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628650" y="143302"/>
            <a:ext cx="7886700" cy="593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Scrapping Data </a:t>
            </a:r>
            <a:endParaRPr/>
          </a:p>
          <a:p>
            <a:pPr indent="0" lvl="0" marL="0" rtl="0" algn="l">
              <a:spcBef>
                <a:spcPts val="0"/>
              </a:spcBef>
              <a:spcAft>
                <a:spcPts val="0"/>
              </a:spcAft>
              <a:buNone/>
            </a:pPr>
            <a:r>
              <a:rPr lang="en"/>
              <a:t>(Mengambil data teks dari setiap medical report)</a:t>
            </a:r>
            <a:endParaRPr/>
          </a:p>
        </p:txBody>
      </p:sp>
      <p:pic>
        <p:nvPicPr>
          <p:cNvPr id="84" name="Google Shape;84;p16"/>
          <p:cNvPicPr preferRelativeResize="0"/>
          <p:nvPr/>
        </p:nvPicPr>
        <p:blipFill rotWithShape="1">
          <a:blip r:embed="rId3">
            <a:alphaModFix/>
          </a:blip>
          <a:srcRect b="0" l="0" r="0" t="0"/>
          <a:stretch/>
        </p:blipFill>
        <p:spPr>
          <a:xfrm>
            <a:off x="768500" y="799102"/>
            <a:ext cx="5308080" cy="41016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628650" y="143302"/>
            <a:ext cx="7886700" cy="59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TF-IDF dengan MapReduce</a:t>
            </a:r>
            <a:endParaRPr/>
          </a:p>
        </p:txBody>
      </p:sp>
      <p:sp>
        <p:nvSpPr>
          <p:cNvPr id="90" name="Google Shape;90;p17"/>
          <p:cNvSpPr txBox="1"/>
          <p:nvPr>
            <p:ph idx="1" type="body"/>
          </p:nvPr>
        </p:nvSpPr>
        <p:spPr>
          <a:xfrm>
            <a:off x="628650" y="882400"/>
            <a:ext cx="2928000" cy="3750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Melakukan TF-IDF dengan MapReduce menggunakan library spark dan spark.sql dari python.</a:t>
            </a:r>
            <a:endParaRPr/>
          </a:p>
        </p:txBody>
      </p:sp>
      <p:pic>
        <p:nvPicPr>
          <p:cNvPr id="91" name="Google Shape;91;p17"/>
          <p:cNvPicPr preferRelativeResize="0"/>
          <p:nvPr/>
        </p:nvPicPr>
        <p:blipFill>
          <a:blip r:embed="rId3">
            <a:alphaModFix/>
          </a:blip>
          <a:stretch>
            <a:fillRect/>
          </a:stretch>
        </p:blipFill>
        <p:spPr>
          <a:xfrm>
            <a:off x="4670525" y="737002"/>
            <a:ext cx="2886202" cy="4101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552450" y="143302"/>
            <a:ext cx="7886700" cy="59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Spark NLP</a:t>
            </a:r>
            <a:endParaRPr/>
          </a:p>
        </p:txBody>
      </p:sp>
      <p:sp>
        <p:nvSpPr>
          <p:cNvPr id="97" name="Google Shape;97;p18"/>
          <p:cNvSpPr txBox="1"/>
          <p:nvPr>
            <p:ph idx="1" type="body"/>
          </p:nvPr>
        </p:nvSpPr>
        <p:spPr>
          <a:xfrm>
            <a:off x="628650" y="3239200"/>
            <a:ext cx="7707300" cy="1393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Masih ada masalah dengan menggunakan spark NLP. File yang di baca banyak menghasilkan null.</a:t>
            </a:r>
            <a:endParaRPr/>
          </a:p>
        </p:txBody>
      </p:sp>
      <p:pic>
        <p:nvPicPr>
          <p:cNvPr id="98" name="Google Shape;98;p18"/>
          <p:cNvPicPr preferRelativeResize="0"/>
          <p:nvPr/>
        </p:nvPicPr>
        <p:blipFill>
          <a:blip r:embed="rId3">
            <a:alphaModFix/>
          </a:blip>
          <a:stretch>
            <a:fillRect/>
          </a:stretch>
        </p:blipFill>
        <p:spPr>
          <a:xfrm>
            <a:off x="628650" y="833402"/>
            <a:ext cx="6134081" cy="2197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