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0" r:id="rId1"/>
  </p:sldMasterIdLst>
  <p:notesMasterIdLst>
    <p:notesMasterId r:id="rId13"/>
  </p:notesMasterIdLst>
  <p:sldIdLst>
    <p:sldId id="256" r:id="rId2"/>
    <p:sldId id="257" r:id="rId3"/>
    <p:sldId id="258" r:id="rId4"/>
    <p:sldId id="259" r:id="rId5"/>
    <p:sldId id="260" r:id="rId6"/>
    <p:sldId id="265" r:id="rId7"/>
    <p:sldId id="266" r:id="rId8"/>
    <p:sldId id="264" r:id="rId9"/>
    <p:sldId id="267" r:id="rId10"/>
    <p:sldId id="268" r:id="rId11"/>
    <p:sldId id="269"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7" d="100"/>
          <a:sy n="97" d="100"/>
        </p:scale>
        <p:origin x="-264" y="-10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AD694179-944F-4A24-ACB3-18DE1BF4410E}" type="datetimeFigureOut">
              <a:rPr lang="en-US" smtClean="0"/>
              <a:t>4/3/2024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134D0BD8-D95B-4449-BBFA-EEF06B23653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514350"/>
            <a:ext cx="4572000" cy="2571750"/>
          </a:xfrm>
        </p:spPr>
      </p:sp>
      <p:sp>
        <p:nvSpPr>
          <p:cNvPr id="3" name="Notes Placeholder 2"/>
          <p:cNvSpPr>
            <a:spLocks noGrp="1"/>
          </p:cNvSpPr>
          <p:nvPr>
            <p:ph type="body" idx="1"/>
          </p:nvPr>
        </p:nvSpPr>
        <p:spPr/>
        <p:txBody>
          <a:bodyPr>
            <a:normAutofit/>
          </a:bodyPr>
          <a:lstStyle/>
          <a:p>
            <a:r>
              <a:rPr lang="en-US" dirty="0" err="1" smtClean="0"/>
              <a:t>Mjenwfkjionjewm</a:t>
            </a:r>
            <a:endParaRPr lang="en-US" dirty="0" smtClean="0"/>
          </a:p>
          <a:p>
            <a:endParaRPr lang="en-US" dirty="0"/>
          </a:p>
        </p:txBody>
      </p:sp>
      <p:sp>
        <p:nvSpPr>
          <p:cNvPr id="4" name="Slide Number Placeholder 3"/>
          <p:cNvSpPr>
            <a:spLocks noGrp="1"/>
          </p:cNvSpPr>
          <p:nvPr>
            <p:ph type="sldNum" sz="quarter" idx="10"/>
          </p:nvPr>
        </p:nvSpPr>
        <p:spPr/>
        <p:txBody>
          <a:bodyPr/>
          <a:lstStyle/>
          <a:p>
            <a:fld id="{134D0BD8-D95B-4449-BBFA-EEF06B236539}"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4/3/2024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4/3/2024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4/3/2024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4/3/2024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1D8BD707-D9CF-40AE-B4C6-C98DA3205C09}" type="datetimeFigureOut">
              <a:rPr lang="en-US" smtClean="0"/>
              <a:pPr/>
              <a:t>4/3/2024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4/3/2024</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4/3/2024</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1"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1"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rot="10800000" flipV="1">
            <a:off x="1295400" y="2696658"/>
            <a:ext cx="10058400" cy="1370888"/>
          </a:xfrm>
          <a:prstGeom prst="rect">
            <a:avLst/>
          </a:prstGeom>
        </p:spPr>
        <p:txBody>
          <a:bodyPr vert="horz" wrap="square" lIns="0" tIns="16510" rIns="0" bIns="0" rtlCol="0">
            <a:spAutoFit/>
          </a:bodyPr>
          <a:lstStyle/>
          <a:p>
            <a:pPr marL="3213735">
              <a:lnSpc>
                <a:spcPct val="100000"/>
              </a:lnSpc>
              <a:spcBef>
                <a:spcPts val="130"/>
              </a:spcBef>
            </a:pPr>
            <a:r>
              <a:rPr lang="en-US" spc="15" dirty="0" smtClean="0"/>
              <a:t>LAKSHMI PRIYA K</a:t>
            </a:r>
            <a:br>
              <a:rPr lang="en-US" spc="15" dirty="0" smtClean="0"/>
            </a:br>
            <a:r>
              <a:rPr lang="en-US" sz="2000" spc="15" dirty="0" smtClean="0"/>
              <a:t>au513121104017</a:t>
            </a:r>
            <a:br>
              <a:rPr lang="en-US" sz="2000" spc="15" dirty="0" smtClean="0"/>
            </a:br>
            <a:r>
              <a:rPr lang="en-US" sz="2000" spc="15" dirty="0" smtClean="0"/>
              <a:t>BE.CSE</a:t>
            </a:r>
            <a:r>
              <a:rPr lang="en-US" sz="2000" spc="15" dirty="0" smtClean="0"/>
              <a:t> </a:t>
            </a:r>
            <a:endParaRPr sz="2000" spc="15" dirty="0"/>
          </a:p>
        </p:txBody>
      </p:sp>
      <p:sp>
        <p:nvSpPr>
          <p:cNvPr id="11" name="object 11"/>
          <p:cNvSpPr txBox="1">
            <a:spLocks noGrp="1"/>
          </p:cNvSpPr>
          <p:nvPr>
            <p:ph type="sldNum" sz="quarter" idx="12"/>
          </p:nvPr>
        </p:nvSpPr>
        <p:spPr>
          <a:xfrm>
            <a:off x="11529696" y="6407947"/>
            <a:ext cx="487680" cy="160941"/>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8" name="object 8"/>
          <p:cNvSpPr txBox="1"/>
          <p:nvPr/>
        </p:nvSpPr>
        <p:spPr>
          <a:xfrm>
            <a:off x="8305799" y="4191000"/>
            <a:ext cx="3429001" cy="382156"/>
          </a:xfrm>
          <a:prstGeom prst="rect">
            <a:avLst/>
          </a:prstGeom>
        </p:spPr>
        <p:txBody>
          <a:bodyPr vert="horz" wrap="square" lIns="0" tIns="12700" rIns="0" bIns="0" rtlCol="0">
            <a:spAutoFit/>
          </a:bodyPr>
          <a:lstStyle/>
          <a:p>
            <a:pPr marL="12700">
              <a:lnSpc>
                <a:spcPct val="100000"/>
              </a:lnSpc>
              <a:spcBef>
                <a:spcPts val="100"/>
              </a:spcBef>
            </a:pPr>
            <a:r>
              <a:rPr sz="2400" b="1" spc="10">
                <a:solidFill>
                  <a:srgbClr val="2D936B"/>
                </a:solidFill>
                <a:latin typeface="Trebuchet MS"/>
                <a:cs typeface="Trebuchet MS"/>
              </a:rPr>
              <a:t>Final</a:t>
            </a:r>
            <a:r>
              <a:rPr sz="2400" b="1" spc="-165">
                <a:solidFill>
                  <a:srgbClr val="2D936B"/>
                </a:solidFill>
                <a:latin typeface="Trebuchet MS"/>
                <a:cs typeface="Trebuchet MS"/>
              </a:rPr>
              <a:t> </a:t>
            </a:r>
            <a:r>
              <a:rPr sz="2400" b="1" spc="-5" smtClean="0">
                <a:solidFill>
                  <a:srgbClr val="2D936B"/>
                </a:solidFill>
                <a:latin typeface="Trebuchet MS"/>
                <a:cs typeface="Trebuchet MS"/>
              </a:rPr>
              <a:t>Proje</a:t>
            </a:r>
            <a:r>
              <a:rPr lang="en-US" sz="2400" b="1" spc="-5" dirty="0">
                <a:solidFill>
                  <a:srgbClr val="2D936B"/>
                </a:solidFill>
                <a:latin typeface="Trebuchet MS"/>
                <a:cs typeface="Trebuchet MS"/>
              </a:rPr>
              <a:t>c</a:t>
            </a:r>
            <a:r>
              <a:rPr sz="2400" b="1" spc="-5" smtClean="0">
                <a:solidFill>
                  <a:srgbClr val="2D936B"/>
                </a:solidFill>
                <a:latin typeface="Trebuchet MS"/>
                <a:cs typeface="Trebuchet MS"/>
              </a:rPr>
              <a:t>t</a:t>
            </a:r>
            <a:endParaRPr sz="240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2400" dirty="0" smtClean="0"/>
              <a:t>In evaluating the performance of RNNs for weather </a:t>
            </a:r>
            <a:r>
              <a:rPr lang="en-US" sz="2400" dirty="0" smtClean="0"/>
              <a:t>prediction,</a:t>
            </a:r>
          </a:p>
          <a:p>
            <a:pPr>
              <a:buNone/>
            </a:pPr>
            <a:r>
              <a:rPr lang="en-US" sz="2400" dirty="0" smtClean="0"/>
              <a:t>key </a:t>
            </a:r>
            <a:r>
              <a:rPr lang="en-US" sz="2400" dirty="0" smtClean="0"/>
              <a:t>metrics such as mean absolute error (MAE), root </a:t>
            </a:r>
            <a:r>
              <a:rPr lang="en-US" sz="2400" dirty="0" smtClean="0"/>
              <a:t>mean</a:t>
            </a:r>
          </a:p>
          <a:p>
            <a:pPr>
              <a:buNone/>
            </a:pPr>
            <a:r>
              <a:rPr lang="en-US" sz="2400" dirty="0" smtClean="0"/>
              <a:t>square </a:t>
            </a:r>
            <a:r>
              <a:rPr lang="en-US" sz="2400" dirty="0" smtClean="0"/>
              <a:t>error (RMSE), and correlation coefficients are </a:t>
            </a:r>
            <a:r>
              <a:rPr lang="en-US" sz="2400" dirty="0" smtClean="0"/>
              <a:t>commonly</a:t>
            </a:r>
          </a:p>
          <a:p>
            <a:pPr>
              <a:buNone/>
            </a:pPr>
            <a:r>
              <a:rPr lang="en-US" sz="2400" dirty="0" smtClean="0"/>
              <a:t>used</a:t>
            </a:r>
            <a:r>
              <a:rPr lang="en-US" sz="2400" dirty="0" smtClean="0"/>
              <a:t>. These metrics quantify the accuracy of the </a:t>
            </a:r>
            <a:r>
              <a:rPr lang="en-US" sz="2400" dirty="0" smtClean="0"/>
              <a:t>model's</a:t>
            </a:r>
          </a:p>
          <a:p>
            <a:pPr>
              <a:buNone/>
            </a:pPr>
            <a:r>
              <a:rPr lang="en-US" sz="2400" dirty="0" smtClean="0"/>
              <a:t>predictions </a:t>
            </a:r>
            <a:r>
              <a:rPr lang="en-US" sz="2400" dirty="0" smtClean="0"/>
              <a:t>compared to ground truth data. </a:t>
            </a:r>
            <a:r>
              <a:rPr lang="en-US" sz="2400" dirty="0" smtClean="0"/>
              <a:t>Additionally,</a:t>
            </a:r>
          </a:p>
          <a:p>
            <a:pPr>
              <a:buNone/>
            </a:pPr>
            <a:r>
              <a:rPr lang="en-US" sz="2400" dirty="0" smtClean="0"/>
              <a:t>visualization </a:t>
            </a:r>
            <a:r>
              <a:rPr lang="en-US" sz="2400" dirty="0" smtClean="0"/>
              <a:t>techniques such as time series plots or </a:t>
            </a:r>
            <a:r>
              <a:rPr lang="en-US" sz="2400" dirty="0" smtClean="0"/>
              <a:t>scatter</a:t>
            </a:r>
          </a:p>
          <a:p>
            <a:pPr>
              <a:buNone/>
            </a:pPr>
            <a:r>
              <a:rPr lang="en-US" sz="2400" dirty="0" smtClean="0"/>
              <a:t>plots </a:t>
            </a:r>
            <a:r>
              <a:rPr lang="en-US" sz="2400" dirty="0" smtClean="0"/>
              <a:t>can provide insights into the model's ability to </a:t>
            </a:r>
            <a:r>
              <a:rPr lang="en-US" sz="2400" dirty="0" smtClean="0"/>
              <a:t>capture</a:t>
            </a:r>
          </a:p>
          <a:p>
            <a:pPr>
              <a:buNone/>
            </a:pPr>
            <a:r>
              <a:rPr lang="en-US" sz="2400" dirty="0" smtClean="0"/>
              <a:t>temporal </a:t>
            </a:r>
            <a:r>
              <a:rPr lang="en-US" sz="2400" dirty="0" smtClean="0"/>
              <a:t>patterns and variability in weather data. Overall, </a:t>
            </a:r>
            <a:r>
              <a:rPr lang="en-US" sz="2400" dirty="0" smtClean="0"/>
              <a:t>a</a:t>
            </a:r>
          </a:p>
          <a:p>
            <a:pPr>
              <a:buNone/>
            </a:pPr>
            <a:r>
              <a:rPr lang="en-US" sz="2400" dirty="0" smtClean="0"/>
              <a:t>comprehensive </a:t>
            </a:r>
            <a:r>
              <a:rPr lang="en-US" sz="2400" dirty="0" smtClean="0"/>
              <a:t>evaluation considers both quantitative metrics </a:t>
            </a:r>
            <a:r>
              <a:rPr lang="en-US" sz="2400" dirty="0" smtClean="0"/>
              <a:t>and</a:t>
            </a:r>
          </a:p>
          <a:p>
            <a:pPr>
              <a:buNone/>
            </a:pPr>
            <a:r>
              <a:rPr lang="en-US" sz="2400" dirty="0" smtClean="0"/>
              <a:t>qualitative </a:t>
            </a:r>
            <a:r>
              <a:rPr lang="en-US" sz="2400" dirty="0" smtClean="0"/>
              <a:t>assessments of the model's predictive capabilities</a:t>
            </a:r>
            <a:endParaRPr lang="en-US" sz="2400" dirty="0"/>
          </a:p>
        </p:txBody>
      </p:sp>
      <p:sp>
        <p:nvSpPr>
          <p:cNvPr id="3" name="Title 2"/>
          <p:cNvSpPr>
            <a:spLocks noGrp="1"/>
          </p:cNvSpPr>
          <p:nvPr>
            <p:ph type="title"/>
          </p:nvPr>
        </p:nvSpPr>
        <p:spPr/>
        <p:txBody>
          <a:bodyPr/>
          <a:lstStyle/>
          <a:p>
            <a:r>
              <a:rPr lang="en-US" dirty="0" smtClean="0"/>
              <a:t>EVALUATION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buNone/>
            </a:pPr>
            <a:r>
              <a:rPr lang="en-US" sz="2800" dirty="0" smtClean="0"/>
              <a:t>In conclusion, employing RNNs for weather prediction </a:t>
            </a:r>
            <a:r>
              <a:rPr lang="en-US" sz="2800" dirty="0" smtClean="0"/>
              <a:t>offers</a:t>
            </a:r>
          </a:p>
          <a:p>
            <a:pPr>
              <a:buNone/>
            </a:pPr>
            <a:r>
              <a:rPr lang="en-US" sz="2800" dirty="0" smtClean="0"/>
              <a:t>promising </a:t>
            </a:r>
            <a:r>
              <a:rPr lang="en-US" sz="2800" dirty="0" smtClean="0"/>
              <a:t>results in capturing temporal dependencies </a:t>
            </a:r>
            <a:r>
              <a:rPr lang="en-US" sz="2800" dirty="0" smtClean="0"/>
              <a:t>and</a:t>
            </a:r>
          </a:p>
          <a:p>
            <a:pPr>
              <a:buNone/>
            </a:pPr>
            <a:r>
              <a:rPr lang="en-US" sz="2800" dirty="0" smtClean="0"/>
              <a:t>forecasting </a:t>
            </a:r>
            <a:r>
              <a:rPr lang="en-US" sz="2800" dirty="0" smtClean="0"/>
              <a:t>future weather patterns. Through rigorous </a:t>
            </a:r>
            <a:r>
              <a:rPr lang="en-US" sz="2800" dirty="0" smtClean="0"/>
              <a:t>modeling,</a:t>
            </a:r>
          </a:p>
          <a:p>
            <a:pPr>
              <a:buNone/>
            </a:pPr>
            <a:r>
              <a:rPr lang="en-US" sz="2800" dirty="0" smtClean="0"/>
              <a:t>training</a:t>
            </a:r>
            <a:r>
              <a:rPr lang="en-US" sz="2800" dirty="0" smtClean="0"/>
              <a:t>, and evaluation processes, we've demonstrated </a:t>
            </a:r>
            <a:r>
              <a:rPr lang="en-US" sz="2800" dirty="0" smtClean="0"/>
              <a:t>the</a:t>
            </a:r>
          </a:p>
          <a:p>
            <a:pPr>
              <a:buNone/>
            </a:pPr>
            <a:r>
              <a:rPr lang="en-US" sz="2800" dirty="0" smtClean="0"/>
              <a:t>effectiveness </a:t>
            </a:r>
            <a:r>
              <a:rPr lang="en-US" sz="2800" dirty="0" smtClean="0"/>
              <a:t>of RNNs in providing accurate forecasts for </a:t>
            </a:r>
            <a:r>
              <a:rPr lang="en-US" sz="2800" dirty="0" smtClean="0"/>
              <a:t>various</a:t>
            </a:r>
          </a:p>
          <a:p>
            <a:pPr>
              <a:buNone/>
            </a:pPr>
            <a:r>
              <a:rPr lang="en-US" sz="2800" dirty="0" smtClean="0"/>
              <a:t>applications</a:t>
            </a:r>
            <a:r>
              <a:rPr lang="en-US" sz="2800" dirty="0" smtClean="0"/>
              <a:t>. The predictive capabilities of RNN models </a:t>
            </a:r>
            <a:r>
              <a:rPr lang="en-US" sz="2800" dirty="0" smtClean="0"/>
              <a:t>empower</a:t>
            </a:r>
          </a:p>
          <a:p>
            <a:pPr>
              <a:buNone/>
            </a:pPr>
            <a:r>
              <a:rPr lang="en-US" sz="2800" dirty="0" smtClean="0"/>
              <a:t>stakeholders </a:t>
            </a:r>
            <a:r>
              <a:rPr lang="en-US" sz="2800" dirty="0" smtClean="0"/>
              <a:t>in meteorology, agriculture, disaster management, </a:t>
            </a:r>
            <a:r>
              <a:rPr lang="en-US" sz="2800" dirty="0" smtClean="0"/>
              <a:t>and</a:t>
            </a:r>
          </a:p>
          <a:p>
            <a:pPr>
              <a:buNone/>
            </a:pPr>
            <a:r>
              <a:rPr lang="en-US" sz="2800" dirty="0" smtClean="0"/>
              <a:t>other </a:t>
            </a:r>
            <a:r>
              <a:rPr lang="en-US" sz="2800" dirty="0" smtClean="0"/>
              <a:t>sectors to make informed decisions, mitigate risks, </a:t>
            </a:r>
            <a:r>
              <a:rPr lang="en-US" sz="2800" dirty="0" smtClean="0"/>
              <a:t>and</a:t>
            </a:r>
          </a:p>
          <a:p>
            <a:pPr>
              <a:buNone/>
            </a:pPr>
            <a:r>
              <a:rPr lang="en-US" sz="2800" dirty="0" smtClean="0"/>
              <a:t>optimize </a:t>
            </a:r>
            <a:r>
              <a:rPr lang="en-US" sz="2800" dirty="0" smtClean="0"/>
              <a:t>operations in response to changing weather conditions. </a:t>
            </a:r>
            <a:r>
              <a:rPr lang="en-US" sz="2800" dirty="0" smtClean="0"/>
              <a:t>As</a:t>
            </a:r>
          </a:p>
          <a:p>
            <a:pPr>
              <a:buNone/>
            </a:pPr>
            <a:r>
              <a:rPr lang="en-US" sz="2800" dirty="0" smtClean="0"/>
              <a:t>we </a:t>
            </a:r>
            <a:r>
              <a:rPr lang="en-US" sz="2800" dirty="0" smtClean="0"/>
              <a:t>continue to refine and optimize these models, the potential </a:t>
            </a:r>
            <a:r>
              <a:rPr lang="en-US" sz="2800" dirty="0" smtClean="0"/>
              <a:t>for</a:t>
            </a:r>
          </a:p>
          <a:p>
            <a:pPr>
              <a:buNone/>
            </a:pPr>
            <a:r>
              <a:rPr lang="en-US" sz="2800" dirty="0" smtClean="0"/>
              <a:t>leveraging </a:t>
            </a:r>
            <a:r>
              <a:rPr lang="en-US" sz="2800" dirty="0" smtClean="0"/>
              <a:t>RNNs in weather prediction remains a valuable asset </a:t>
            </a:r>
            <a:r>
              <a:rPr lang="en-US" sz="2800" dirty="0" smtClean="0"/>
              <a:t>for</a:t>
            </a:r>
          </a:p>
          <a:p>
            <a:pPr>
              <a:buNone/>
            </a:pPr>
            <a:r>
              <a:rPr lang="en-US" sz="2800" dirty="0" smtClean="0"/>
              <a:t>enhancing </a:t>
            </a:r>
            <a:r>
              <a:rPr lang="en-US" sz="2800" dirty="0" smtClean="0"/>
              <a:t>resilience and preparedness in the face of </a:t>
            </a:r>
            <a:r>
              <a:rPr lang="en-US" sz="2800" dirty="0" smtClean="0"/>
              <a:t>dynamic</a:t>
            </a:r>
          </a:p>
          <a:p>
            <a:pPr>
              <a:buNone/>
            </a:pPr>
            <a:r>
              <a:rPr lang="en-US" sz="2800" dirty="0" smtClean="0"/>
              <a:t>environmental </a:t>
            </a:r>
            <a:r>
              <a:rPr lang="en-US" sz="2800" dirty="0" smtClean="0"/>
              <a:t>factors</a:t>
            </a:r>
            <a:r>
              <a:rPr lang="en-US" dirty="0" smtClean="0"/>
              <a:t>.</a:t>
            </a:r>
            <a:endParaRPr lang="en-US" dirty="0"/>
          </a:p>
        </p:txBody>
      </p:sp>
      <p:sp>
        <p:nvSpPr>
          <p:cNvPr id="3" name="Title 2"/>
          <p:cNvSpPr>
            <a:spLocks noGrp="1"/>
          </p:cNvSpPr>
          <p:nvPr>
            <p:ph type="title"/>
          </p:nvPr>
        </p:nvSpPr>
        <p:spPr/>
        <p:txBody>
          <a:bodyPr/>
          <a:lstStyle/>
          <a:p>
            <a:r>
              <a:rPr lang="en-US" dirty="0" smtClean="0"/>
              <a:t>CONCLUSION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50"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7"/>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ctrTitle"/>
          </p:nvPr>
        </p:nvSpPr>
        <p:spPr>
          <a:xfrm>
            <a:off x="533400" y="2067305"/>
            <a:ext cx="10210800" cy="670696"/>
          </a:xfrm>
          <a:prstGeom prst="rect">
            <a:avLst/>
          </a:prstGeom>
        </p:spPr>
        <p:txBody>
          <a:bodyPr vert="horz" wrap="square" lIns="0" tIns="16510" rIns="0" bIns="0" rtlCol="0">
            <a:spAutoFit/>
          </a:bodyPr>
          <a:lstStyle/>
          <a:p>
            <a:pPr marL="12700" algn="ctr">
              <a:lnSpc>
                <a:spcPct val="100000"/>
              </a:lnSpc>
              <a:spcBef>
                <a:spcPts val="130"/>
              </a:spcBef>
            </a:pPr>
            <a:r>
              <a:rPr sz="4250" spc="5">
                <a:solidFill>
                  <a:schemeClr val="bg2">
                    <a:lumMod val="50000"/>
                  </a:schemeClr>
                </a:solidFill>
              </a:rPr>
              <a:t>PROJECT</a:t>
            </a:r>
            <a:r>
              <a:rPr sz="4250" spc="-85">
                <a:solidFill>
                  <a:schemeClr val="bg2">
                    <a:lumMod val="50000"/>
                  </a:schemeClr>
                </a:solidFill>
              </a:rPr>
              <a:t> </a:t>
            </a:r>
            <a:r>
              <a:rPr sz="4250" spc="25" smtClean="0">
                <a:solidFill>
                  <a:schemeClr val="bg2">
                    <a:lumMod val="50000"/>
                  </a:schemeClr>
                </a:solidFill>
              </a:rPr>
              <a:t>TITLE</a:t>
            </a:r>
            <a:endParaRPr sz="4250">
              <a:solidFill>
                <a:schemeClr val="bg2">
                  <a:lumMod val="50000"/>
                </a:schemeClr>
              </a:solidFill>
            </a:endParaRPr>
          </a:p>
        </p:txBody>
      </p:sp>
      <p:sp>
        <p:nvSpPr>
          <p:cNvPr id="23" name="Subtitle 22"/>
          <p:cNvSpPr>
            <a:spLocks noGrp="1"/>
          </p:cNvSpPr>
          <p:nvPr>
            <p:ph type="subTitle" idx="1"/>
          </p:nvPr>
        </p:nvSpPr>
        <p:spPr>
          <a:xfrm>
            <a:off x="1600200" y="2895600"/>
            <a:ext cx="7848600" cy="1107996"/>
          </a:xfrm>
        </p:spPr>
        <p:txBody>
          <a:bodyPr>
            <a:normAutofit lnSpcReduction="10000"/>
          </a:bodyPr>
          <a:lstStyle/>
          <a:p>
            <a:pPr algn="ctr"/>
            <a:r>
              <a:rPr lang="en-US" sz="3600" dirty="0" smtClean="0"/>
              <a:t>USING RNN TO PREDICTING WEATHER PATTERNS </a:t>
            </a:r>
            <a:endParaRPr lang="en-US" sz="3600" dirty="0"/>
          </a:p>
        </p:txBody>
      </p:sp>
      <p:sp>
        <p:nvSpPr>
          <p:cNvPr id="22" name="object 22"/>
          <p:cNvSpPr txBox="1">
            <a:spLocks noGrp="1"/>
          </p:cNvSpPr>
          <p:nvPr>
            <p:ph type="sldNum" sz="quarter" idx="12"/>
          </p:nvPr>
        </p:nvSpPr>
        <p:spPr>
          <a:xfrm>
            <a:off x="11529696" y="6407947"/>
            <a:ext cx="487680" cy="160941"/>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096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50"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7"/>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6" y="6486038"/>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6"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1"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6"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ctrTitle"/>
          </p:nvPr>
        </p:nvSpPr>
        <p:spPr>
          <a:xfrm>
            <a:off x="1828801" y="533402"/>
            <a:ext cx="7167625" cy="752129"/>
          </a:xfrm>
          <a:prstGeom prst="rect">
            <a:avLst/>
          </a:prstGeom>
        </p:spPr>
        <p:txBody>
          <a:bodyPr vert="horz" wrap="square" lIns="0" tIns="13335" rIns="0" bIns="0" rtlCol="0">
            <a:spAutoFit/>
          </a:bodyPr>
          <a:lstStyle/>
          <a:p>
            <a:pPr marL="12700" algn="l">
              <a:lnSpc>
                <a:spcPct val="100000"/>
              </a:lnSpc>
              <a:spcBef>
                <a:spcPts val="105"/>
              </a:spcBef>
            </a:pPr>
            <a:r>
              <a:rPr lang="en-US" spc="25" dirty="0" smtClean="0">
                <a:solidFill>
                  <a:schemeClr val="bg2">
                    <a:lumMod val="50000"/>
                  </a:schemeClr>
                </a:solidFill>
              </a:rPr>
              <a:t>A</a:t>
            </a:r>
            <a:r>
              <a:rPr lang="en-US" spc="-5" dirty="0" smtClean="0">
                <a:solidFill>
                  <a:schemeClr val="bg2">
                    <a:lumMod val="50000"/>
                  </a:schemeClr>
                </a:solidFill>
              </a:rPr>
              <a:t>G</a:t>
            </a:r>
            <a:r>
              <a:rPr lang="en-US" spc="-35" dirty="0" smtClean="0">
                <a:solidFill>
                  <a:schemeClr val="bg2">
                    <a:lumMod val="50000"/>
                  </a:schemeClr>
                </a:solidFill>
              </a:rPr>
              <a:t>E</a:t>
            </a:r>
            <a:r>
              <a:rPr lang="en-US" spc="15" dirty="0" smtClean="0">
                <a:solidFill>
                  <a:schemeClr val="bg2">
                    <a:lumMod val="50000"/>
                  </a:schemeClr>
                </a:solidFill>
              </a:rPr>
              <a:t>N</a:t>
            </a:r>
            <a:r>
              <a:rPr lang="en-US" dirty="0" smtClean="0">
                <a:solidFill>
                  <a:schemeClr val="bg2">
                    <a:lumMod val="50000"/>
                  </a:schemeClr>
                </a:solidFill>
              </a:rPr>
              <a:t>DA</a:t>
            </a:r>
            <a:endParaRPr dirty="0">
              <a:solidFill>
                <a:schemeClr val="tx2">
                  <a:lumMod val="60000"/>
                  <a:lumOff val="40000"/>
                </a:schemeClr>
              </a:solidFill>
            </a:endParaRPr>
          </a:p>
        </p:txBody>
      </p:sp>
      <p:sp>
        <p:nvSpPr>
          <p:cNvPr id="23" name="Subtitle 22"/>
          <p:cNvSpPr>
            <a:spLocks noGrp="1"/>
          </p:cNvSpPr>
          <p:nvPr>
            <p:ph type="subTitle" idx="1"/>
          </p:nvPr>
        </p:nvSpPr>
        <p:spPr>
          <a:xfrm>
            <a:off x="1752600" y="1447800"/>
            <a:ext cx="8610600" cy="3123188"/>
          </a:xfrm>
        </p:spPr>
        <p:txBody>
          <a:bodyPr>
            <a:normAutofit fontScale="85000" lnSpcReduction="20000"/>
          </a:bodyPr>
          <a:lstStyle/>
          <a:p>
            <a:pPr algn="l">
              <a:buFont typeface="Wingdings" pitchFamily="2" charset="2"/>
              <a:buChar char="Ø"/>
            </a:pPr>
            <a:r>
              <a:rPr lang="en-US" dirty="0" smtClean="0"/>
              <a:t>PROJECT OVERVIEW </a:t>
            </a:r>
          </a:p>
          <a:p>
            <a:pPr algn="l">
              <a:buFont typeface="Wingdings" pitchFamily="2" charset="2"/>
              <a:buChar char="Ø"/>
            </a:pPr>
            <a:r>
              <a:rPr lang="en-US" dirty="0" smtClean="0"/>
              <a:t>PROBLEM STATEMENT </a:t>
            </a:r>
          </a:p>
          <a:p>
            <a:pPr algn="l">
              <a:buFont typeface="Wingdings" pitchFamily="2" charset="2"/>
              <a:buChar char="Ø"/>
            </a:pPr>
            <a:r>
              <a:rPr lang="en-US" dirty="0" smtClean="0"/>
              <a:t>WHO ARE THE END USERS </a:t>
            </a:r>
          </a:p>
          <a:p>
            <a:pPr algn="l">
              <a:buFont typeface="Wingdings" pitchFamily="2" charset="2"/>
              <a:buChar char="Ø"/>
            </a:pPr>
            <a:r>
              <a:rPr lang="en-US" dirty="0" smtClean="0"/>
              <a:t>SOLUTION AND ITS VALUE PROPOSITION </a:t>
            </a:r>
          </a:p>
          <a:p>
            <a:pPr algn="l">
              <a:buFont typeface="Wingdings" pitchFamily="2" charset="2"/>
              <a:buChar char="Ø"/>
            </a:pPr>
            <a:r>
              <a:rPr lang="en-US" dirty="0" smtClean="0"/>
              <a:t>THE “WOW”IN OUR SOLUTION </a:t>
            </a:r>
          </a:p>
          <a:p>
            <a:pPr algn="l">
              <a:buFont typeface="Wingdings" pitchFamily="2" charset="2"/>
              <a:buChar char="Ø"/>
            </a:pPr>
            <a:r>
              <a:rPr lang="en-US" dirty="0" smtClean="0"/>
              <a:t>MODELLING </a:t>
            </a:r>
          </a:p>
          <a:p>
            <a:pPr algn="l">
              <a:buFont typeface="Wingdings" pitchFamily="2" charset="2"/>
              <a:buChar char="Ø"/>
            </a:pPr>
            <a:r>
              <a:rPr lang="en-US" dirty="0" smtClean="0"/>
              <a:t>RESULTS</a:t>
            </a:r>
          </a:p>
          <a:p>
            <a:pPr algn="l">
              <a:buFont typeface="Wingdings" pitchFamily="2" charset="2"/>
              <a:buChar char="Ø"/>
            </a:pPr>
            <a:r>
              <a:rPr lang="en-US" dirty="0" smtClean="0"/>
              <a:t>EVALUATION </a:t>
            </a:r>
          </a:p>
          <a:p>
            <a:pPr algn="l">
              <a:buFont typeface="Wingdings" pitchFamily="2" charset="2"/>
              <a:buChar char="Ø"/>
            </a:pPr>
            <a:r>
              <a:rPr lang="en-US" dirty="0" smtClean="0"/>
              <a:t>CONCLUSION </a:t>
            </a:r>
          </a:p>
          <a:p>
            <a:pPr>
              <a:buFont typeface="Wingdings" pitchFamily="2" charset="2"/>
              <a:buChar char="Ø"/>
            </a:pPr>
            <a:endParaRPr lang="en-US" dirty="0" smtClean="0"/>
          </a:p>
          <a:p>
            <a:pPr>
              <a:buFont typeface="Wingdings" pitchFamily="2" charset="2"/>
              <a:buChar char="Ø"/>
            </a:pPr>
            <a:endParaRPr lang="en-US" dirty="0"/>
          </a:p>
        </p:txBody>
      </p:sp>
      <p:sp>
        <p:nvSpPr>
          <p:cNvPr id="22" name="object 22"/>
          <p:cNvSpPr txBox="1">
            <a:spLocks noGrp="1"/>
          </p:cNvSpPr>
          <p:nvPr>
            <p:ph type="sldNum" sz="quarter" idx="12"/>
          </p:nvPr>
        </p:nvSpPr>
        <p:spPr>
          <a:xfrm>
            <a:off x="11529696" y="6407947"/>
            <a:ext cx="487680" cy="160941"/>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ctrTitle"/>
          </p:nvPr>
        </p:nvSpPr>
        <p:spPr>
          <a:xfrm>
            <a:off x="838201" y="533400"/>
            <a:ext cx="8158225" cy="670696"/>
          </a:xfrm>
          <a:prstGeom prst="rect">
            <a:avLst/>
          </a:prstGeom>
          <a:noFill/>
        </p:spPr>
        <p:txBody>
          <a:bodyPr vert="horz" wrap="square" lIns="0" tIns="16510" rIns="0" bIns="0" rtlCol="0">
            <a:spAutoFit/>
          </a:bodyPr>
          <a:lstStyle/>
          <a:p>
            <a:pPr marL="12700" algn="l">
              <a:lnSpc>
                <a:spcPct val="100000"/>
              </a:lnSpc>
              <a:spcBef>
                <a:spcPts val="130"/>
              </a:spcBef>
              <a:tabLst>
                <a:tab pos="2727960" algn="l"/>
              </a:tabLst>
            </a:pPr>
            <a:r>
              <a:rPr sz="4250" spc="-20" dirty="0">
                <a:solidFill>
                  <a:schemeClr val="bg2">
                    <a:lumMod val="50000"/>
                  </a:schemeClr>
                </a:solidFill>
              </a:rPr>
              <a:t>P</a:t>
            </a:r>
            <a:r>
              <a:rPr sz="4250" spc="15" dirty="0">
                <a:solidFill>
                  <a:schemeClr val="bg2">
                    <a:lumMod val="50000"/>
                  </a:schemeClr>
                </a:solidFill>
              </a:rPr>
              <a:t>ROB</a:t>
            </a:r>
            <a:r>
              <a:rPr sz="4250" spc="55" dirty="0">
                <a:solidFill>
                  <a:schemeClr val="bg2">
                    <a:lumMod val="50000"/>
                  </a:schemeClr>
                </a:solidFill>
              </a:rPr>
              <a:t>L</a:t>
            </a:r>
            <a:r>
              <a:rPr sz="4250" spc="-20" dirty="0">
                <a:solidFill>
                  <a:schemeClr val="bg2">
                    <a:lumMod val="50000"/>
                  </a:schemeClr>
                </a:solidFill>
              </a:rPr>
              <a:t>E</a:t>
            </a:r>
            <a:r>
              <a:rPr sz="4250" spc="20" dirty="0">
                <a:solidFill>
                  <a:schemeClr val="bg2">
                    <a:lumMod val="50000"/>
                  </a:schemeClr>
                </a:solidFill>
              </a:rPr>
              <a:t>M</a:t>
            </a:r>
            <a:r>
              <a:rPr sz="4250" dirty="0">
                <a:solidFill>
                  <a:schemeClr val="bg2">
                    <a:lumMod val="50000"/>
                  </a:schemeClr>
                </a:solidFill>
              </a:rPr>
              <a:t>	</a:t>
            </a:r>
            <a:r>
              <a:rPr sz="4250" spc="10" dirty="0">
                <a:solidFill>
                  <a:schemeClr val="bg2">
                    <a:lumMod val="50000"/>
                  </a:schemeClr>
                </a:solidFill>
              </a:rPr>
              <a:t>S</a:t>
            </a:r>
            <a:r>
              <a:rPr sz="4250" spc="-370" dirty="0">
                <a:solidFill>
                  <a:schemeClr val="bg2">
                    <a:lumMod val="50000"/>
                  </a:schemeClr>
                </a:solidFill>
              </a:rPr>
              <a:t>T</a:t>
            </a:r>
            <a:r>
              <a:rPr sz="4250" spc="-375" dirty="0">
                <a:solidFill>
                  <a:schemeClr val="bg2">
                    <a:lumMod val="50000"/>
                  </a:schemeClr>
                </a:solidFill>
              </a:rPr>
              <a:t>A</a:t>
            </a:r>
            <a:r>
              <a:rPr sz="4250" spc="15" dirty="0">
                <a:solidFill>
                  <a:schemeClr val="bg2">
                    <a:lumMod val="50000"/>
                  </a:schemeClr>
                </a:solidFill>
              </a:rPr>
              <a:t>T</a:t>
            </a:r>
            <a:r>
              <a:rPr sz="4250" spc="-10" dirty="0">
                <a:solidFill>
                  <a:schemeClr val="bg2">
                    <a:lumMod val="50000"/>
                  </a:schemeClr>
                </a:solidFill>
              </a:rPr>
              <a:t>E</a:t>
            </a:r>
            <a:r>
              <a:rPr sz="4250" spc="-20" dirty="0">
                <a:solidFill>
                  <a:schemeClr val="bg2">
                    <a:lumMod val="50000"/>
                  </a:schemeClr>
                </a:solidFill>
              </a:rPr>
              <a:t>ME</a:t>
            </a:r>
            <a:r>
              <a:rPr sz="4250" spc="10" dirty="0">
                <a:solidFill>
                  <a:schemeClr val="bg2">
                    <a:lumMod val="50000"/>
                  </a:schemeClr>
                </a:solidFill>
              </a:rPr>
              <a:t>NT</a:t>
            </a:r>
            <a:endParaRPr sz="4250">
              <a:solidFill>
                <a:schemeClr val="bg2">
                  <a:lumMod val="50000"/>
                </a:schemeClr>
              </a:solidFill>
            </a:endParaRPr>
          </a:p>
        </p:txBody>
      </p:sp>
      <p:sp>
        <p:nvSpPr>
          <p:cNvPr id="11" name="Subtitle 10"/>
          <p:cNvSpPr>
            <a:spLocks noGrp="1"/>
          </p:cNvSpPr>
          <p:nvPr>
            <p:ph type="subTitle" idx="1"/>
          </p:nvPr>
        </p:nvSpPr>
        <p:spPr>
          <a:xfrm>
            <a:off x="838200" y="1295400"/>
            <a:ext cx="7162800" cy="3352800"/>
          </a:xfrm>
        </p:spPr>
        <p:txBody>
          <a:bodyPr>
            <a:noAutofit/>
          </a:bodyPr>
          <a:lstStyle/>
          <a:p>
            <a:pPr algn="l"/>
            <a:r>
              <a:rPr lang="en-US" sz="2400" dirty="0" smtClean="0"/>
              <a:t>Develop </a:t>
            </a:r>
            <a:r>
              <a:rPr lang="en-US" sz="2400" dirty="0" smtClean="0"/>
              <a:t>a </a:t>
            </a:r>
            <a:r>
              <a:rPr lang="en-US" sz="2400" dirty="0" smtClean="0"/>
              <a:t>RNN model </a:t>
            </a:r>
            <a:r>
              <a:rPr lang="en-US" sz="2400" dirty="0" smtClean="0"/>
              <a:t>to predict weather patterns accurately. The model should generate realistic future weather scenarios based on historical data inputs, enabling forecasters to anticipate and plan for upcoming weather conditions with improved precision."</a:t>
            </a:r>
            <a:endParaRPr lang="en-US" sz="2400" dirty="0"/>
          </a:p>
        </p:txBody>
      </p:sp>
      <p:sp>
        <p:nvSpPr>
          <p:cNvPr id="10" name="object 10"/>
          <p:cNvSpPr txBox="1">
            <a:spLocks noGrp="1"/>
          </p:cNvSpPr>
          <p:nvPr>
            <p:ph type="sldNum" sz="quarter" idx="12"/>
          </p:nvPr>
        </p:nvSpPr>
        <p:spPr>
          <a:xfrm>
            <a:off x="11529696" y="6407947"/>
            <a:ext cx="487680" cy="160941"/>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6"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ctrTitle"/>
          </p:nvPr>
        </p:nvSpPr>
        <p:spPr>
          <a:xfrm>
            <a:off x="304801" y="609600"/>
            <a:ext cx="8691625" cy="670696"/>
          </a:xfrm>
          <a:prstGeom prst="rect">
            <a:avLst/>
          </a:prstGeom>
        </p:spPr>
        <p:txBody>
          <a:bodyPr vert="horz" wrap="square" lIns="0" tIns="16510" rIns="0" bIns="0" rtlCol="0">
            <a:spAutoFit/>
          </a:bodyPr>
          <a:lstStyle/>
          <a:p>
            <a:pPr marL="12700" algn="l">
              <a:lnSpc>
                <a:spcPct val="100000"/>
              </a:lnSpc>
              <a:spcBef>
                <a:spcPts val="130"/>
              </a:spcBef>
              <a:tabLst>
                <a:tab pos="2642870" algn="l"/>
              </a:tabLst>
            </a:pPr>
            <a:r>
              <a:rPr sz="4250" spc="5" dirty="0">
                <a:solidFill>
                  <a:schemeClr val="bg2">
                    <a:lumMod val="50000"/>
                  </a:schemeClr>
                </a:solidFill>
              </a:rPr>
              <a:t>PROJECT	</a:t>
            </a:r>
            <a:r>
              <a:rPr sz="4250" spc="-20" dirty="0">
                <a:solidFill>
                  <a:schemeClr val="bg2">
                    <a:lumMod val="50000"/>
                  </a:schemeClr>
                </a:solidFill>
              </a:rPr>
              <a:t>OVERVIEW</a:t>
            </a:r>
            <a:endParaRPr sz="4250">
              <a:solidFill>
                <a:schemeClr val="bg2">
                  <a:lumMod val="50000"/>
                </a:schemeClr>
              </a:solidFill>
            </a:endParaRPr>
          </a:p>
        </p:txBody>
      </p:sp>
      <p:sp>
        <p:nvSpPr>
          <p:cNvPr id="11" name="Subtitle 10"/>
          <p:cNvSpPr>
            <a:spLocks noGrp="1"/>
          </p:cNvSpPr>
          <p:nvPr>
            <p:ph type="subTitle" idx="1"/>
          </p:nvPr>
        </p:nvSpPr>
        <p:spPr>
          <a:xfrm>
            <a:off x="304800" y="1219200"/>
            <a:ext cx="8915400" cy="3810000"/>
          </a:xfrm>
        </p:spPr>
        <p:txBody>
          <a:bodyPr>
            <a:normAutofit/>
          </a:bodyPr>
          <a:lstStyle/>
          <a:p>
            <a:pPr algn="l"/>
            <a:r>
              <a:rPr lang="en-US" sz="2400" dirty="0" smtClean="0"/>
              <a:t>Create an RNN (Recurrent Neural Network) based system for weather prediction. The project aims to leverage the sequential nature of weather data to forecast future weather patterns accurately. By training the RNN on historical weather data, the model will learn to capture temporal dependencies and predict upcoming weather conditions, providing valuable insights for various applications such as agriculture, disaster management, and transportation</a:t>
            </a:r>
            <a:endParaRPr lang="en-US" sz="2400" dirty="0"/>
          </a:p>
        </p:txBody>
      </p:sp>
      <p:sp>
        <p:nvSpPr>
          <p:cNvPr id="10" name="object 10"/>
          <p:cNvSpPr txBox="1">
            <a:spLocks noGrp="1"/>
          </p:cNvSpPr>
          <p:nvPr>
            <p:ph type="sldNum" sz="quarter" idx="12"/>
          </p:nvPr>
        </p:nvSpPr>
        <p:spPr>
          <a:xfrm>
            <a:off x="11529696" y="6407947"/>
            <a:ext cx="487680" cy="160941"/>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95401"/>
            <a:ext cx="10972800" cy="3352799"/>
          </a:xfrm>
        </p:spPr>
        <p:txBody>
          <a:bodyPr/>
          <a:lstStyle/>
          <a:p>
            <a:pPr>
              <a:buNone/>
            </a:pPr>
            <a:r>
              <a:rPr lang="en-US" sz="2400" dirty="0" smtClean="0"/>
              <a:t>The end users for predicting weather patterns using RNNs </a:t>
            </a:r>
            <a:r>
              <a:rPr lang="en-US" sz="2400" dirty="0" smtClean="0"/>
              <a:t>include</a:t>
            </a:r>
          </a:p>
          <a:p>
            <a:pPr>
              <a:buNone/>
            </a:pPr>
            <a:r>
              <a:rPr lang="en-US" sz="2400" dirty="0" smtClean="0"/>
              <a:t>meteorologists</a:t>
            </a:r>
            <a:r>
              <a:rPr lang="en-US" sz="2400" dirty="0" smtClean="0"/>
              <a:t>, agriculture professionals, disaster </a:t>
            </a:r>
            <a:r>
              <a:rPr lang="en-US" sz="2400" dirty="0" smtClean="0"/>
              <a:t>management</a:t>
            </a:r>
          </a:p>
          <a:p>
            <a:pPr>
              <a:buNone/>
            </a:pPr>
            <a:r>
              <a:rPr lang="en-US" sz="2400" dirty="0" smtClean="0"/>
              <a:t>agencies</a:t>
            </a:r>
            <a:r>
              <a:rPr lang="en-US" sz="2400" dirty="0" smtClean="0"/>
              <a:t>, transportation planners, and various industries reliant </a:t>
            </a:r>
            <a:r>
              <a:rPr lang="en-US" sz="2400" dirty="0" smtClean="0"/>
              <a:t>on</a:t>
            </a:r>
          </a:p>
          <a:p>
            <a:pPr>
              <a:buNone/>
            </a:pPr>
            <a:r>
              <a:rPr lang="en-US" sz="2400" dirty="0" smtClean="0"/>
              <a:t>weather-sensitive </a:t>
            </a:r>
            <a:r>
              <a:rPr lang="en-US" sz="2400" dirty="0" smtClean="0"/>
              <a:t>operations. These stakeholders can utilize </a:t>
            </a:r>
            <a:r>
              <a:rPr lang="en-US" sz="2400" dirty="0" smtClean="0"/>
              <a:t>the</a:t>
            </a:r>
          </a:p>
          <a:p>
            <a:pPr>
              <a:buNone/>
            </a:pPr>
            <a:r>
              <a:rPr lang="en-US" sz="2400" dirty="0" smtClean="0"/>
              <a:t>accurate </a:t>
            </a:r>
            <a:r>
              <a:rPr lang="en-US" sz="2400" dirty="0" smtClean="0"/>
              <a:t>forecasts generated by RNN models to make </a:t>
            </a:r>
            <a:r>
              <a:rPr lang="en-US" sz="2400" dirty="0" smtClean="0"/>
              <a:t>informed</a:t>
            </a:r>
          </a:p>
          <a:p>
            <a:pPr>
              <a:buNone/>
            </a:pPr>
            <a:r>
              <a:rPr lang="en-US" sz="2400" dirty="0" smtClean="0"/>
              <a:t>decisions</a:t>
            </a:r>
            <a:r>
              <a:rPr lang="en-US" sz="2400" dirty="0" smtClean="0"/>
              <a:t>, mitigate risks, optimize resource allocation, and </a:t>
            </a:r>
            <a:r>
              <a:rPr lang="en-US" sz="2400" dirty="0" smtClean="0"/>
              <a:t>enhance</a:t>
            </a:r>
          </a:p>
          <a:p>
            <a:pPr>
              <a:buNone/>
            </a:pPr>
            <a:r>
              <a:rPr lang="en-US" sz="2400" dirty="0" smtClean="0"/>
              <a:t>overall </a:t>
            </a:r>
            <a:r>
              <a:rPr lang="en-US" sz="2400" dirty="0" smtClean="0"/>
              <a:t>operational efficiency</a:t>
            </a:r>
            <a:r>
              <a:rPr lang="en-US" dirty="0" smtClean="0"/>
              <a:t>.</a:t>
            </a:r>
            <a:endParaRPr lang="en-US" dirty="0"/>
          </a:p>
        </p:txBody>
      </p:sp>
      <p:sp>
        <p:nvSpPr>
          <p:cNvPr id="3" name="Title 2"/>
          <p:cNvSpPr>
            <a:spLocks noGrp="1"/>
          </p:cNvSpPr>
          <p:nvPr>
            <p:ph type="title"/>
          </p:nvPr>
        </p:nvSpPr>
        <p:spPr>
          <a:xfrm>
            <a:off x="609600" y="228600"/>
            <a:ext cx="10972800" cy="1143000"/>
          </a:xfrm>
        </p:spPr>
        <p:txBody>
          <a:bodyPr/>
          <a:lstStyle/>
          <a:p>
            <a:r>
              <a:rPr lang="en-US" dirty="0" smtClean="0">
                <a:solidFill>
                  <a:schemeClr val="bg2">
                    <a:lumMod val="50000"/>
                  </a:schemeClr>
                </a:solidFill>
              </a:rPr>
              <a:t>WHO ARE THE END USERS ?</a:t>
            </a:r>
            <a:endParaRPr lang="en-US" dirty="0">
              <a:solidFill>
                <a:schemeClr val="bg2">
                  <a:lumMod val="5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2400" dirty="0" smtClean="0"/>
              <a:t>Our solution employs RNNs to predict weather </a:t>
            </a:r>
            <a:r>
              <a:rPr lang="en-US" sz="2400" dirty="0" smtClean="0"/>
              <a:t>patterns,</a:t>
            </a:r>
          </a:p>
          <a:p>
            <a:pPr>
              <a:buNone/>
            </a:pPr>
            <a:r>
              <a:rPr lang="en-US" sz="2400" dirty="0" smtClean="0"/>
              <a:t>providing </a:t>
            </a:r>
            <a:r>
              <a:rPr lang="en-US" sz="2400" dirty="0" smtClean="0"/>
              <a:t>accurate forecasts to various end users. By </a:t>
            </a:r>
            <a:r>
              <a:rPr lang="en-US" sz="2400" dirty="0" smtClean="0"/>
              <a:t>analyzing</a:t>
            </a:r>
          </a:p>
          <a:p>
            <a:pPr>
              <a:buNone/>
            </a:pPr>
            <a:r>
              <a:rPr lang="en-US" sz="2400" dirty="0" smtClean="0"/>
              <a:t>historical </a:t>
            </a:r>
            <a:r>
              <a:rPr lang="en-US" sz="2400" dirty="0" smtClean="0"/>
              <a:t>weather data, our model learns </a:t>
            </a:r>
            <a:r>
              <a:rPr lang="en-US" sz="2400" dirty="0" smtClean="0"/>
              <a:t>temporal</a:t>
            </a:r>
          </a:p>
          <a:p>
            <a:pPr>
              <a:buNone/>
            </a:pPr>
            <a:r>
              <a:rPr lang="en-US" sz="2400" dirty="0" smtClean="0"/>
              <a:t>dependencies </a:t>
            </a:r>
            <a:r>
              <a:rPr lang="en-US" sz="2400" dirty="0" smtClean="0"/>
              <a:t>and can anticipate future weather conditions </a:t>
            </a:r>
            <a:r>
              <a:rPr lang="en-US" sz="2400" dirty="0" smtClean="0"/>
              <a:t>with</a:t>
            </a:r>
          </a:p>
          <a:p>
            <a:pPr>
              <a:buNone/>
            </a:pPr>
            <a:r>
              <a:rPr lang="en-US" sz="2400" dirty="0" smtClean="0"/>
              <a:t>precision</a:t>
            </a:r>
            <a:r>
              <a:rPr lang="en-US" sz="2400" dirty="0" smtClean="0"/>
              <a:t>. The value proposition lies in its ability to </a:t>
            </a:r>
            <a:r>
              <a:rPr lang="en-US" sz="2400" dirty="0" smtClean="0"/>
              <a:t>empower</a:t>
            </a:r>
          </a:p>
          <a:p>
            <a:pPr>
              <a:buNone/>
            </a:pPr>
            <a:r>
              <a:rPr lang="en-US" sz="2400" dirty="0" smtClean="0"/>
              <a:t>meteorologists</a:t>
            </a:r>
            <a:r>
              <a:rPr lang="en-US" sz="2400" dirty="0" smtClean="0"/>
              <a:t>, agriculture professionals, disaster </a:t>
            </a:r>
            <a:r>
              <a:rPr lang="en-US" sz="2400" dirty="0" smtClean="0"/>
              <a:t>management</a:t>
            </a:r>
          </a:p>
          <a:p>
            <a:pPr>
              <a:buNone/>
            </a:pPr>
            <a:r>
              <a:rPr lang="en-US" sz="2400" dirty="0" smtClean="0"/>
              <a:t>agencies</a:t>
            </a:r>
            <a:r>
              <a:rPr lang="en-US" sz="2400" dirty="0" smtClean="0"/>
              <a:t>, and others with actionable insights, enabling </a:t>
            </a:r>
            <a:r>
              <a:rPr lang="en-US" sz="2400" dirty="0" smtClean="0"/>
              <a:t>better</a:t>
            </a:r>
          </a:p>
          <a:p>
            <a:pPr>
              <a:buNone/>
            </a:pPr>
            <a:r>
              <a:rPr lang="en-US" sz="2400" dirty="0" smtClean="0"/>
              <a:t>decision-making</a:t>
            </a:r>
            <a:r>
              <a:rPr lang="en-US" sz="2400" dirty="0" smtClean="0"/>
              <a:t>, risk mitigation, and resource optimization </a:t>
            </a:r>
            <a:r>
              <a:rPr lang="en-US" sz="2400" dirty="0" smtClean="0"/>
              <a:t>in</a:t>
            </a:r>
          </a:p>
          <a:p>
            <a:pPr>
              <a:buNone/>
            </a:pPr>
            <a:r>
              <a:rPr lang="en-US" sz="2400" dirty="0" smtClean="0"/>
              <a:t>response </a:t>
            </a:r>
            <a:r>
              <a:rPr lang="en-US" sz="2400" dirty="0" smtClean="0"/>
              <a:t>to changing weather conditions.</a:t>
            </a:r>
            <a:endParaRPr lang="en-US" sz="2400" dirty="0"/>
          </a:p>
        </p:txBody>
      </p:sp>
      <p:sp>
        <p:nvSpPr>
          <p:cNvPr id="3" name="Title 2"/>
          <p:cNvSpPr>
            <a:spLocks noGrp="1"/>
          </p:cNvSpPr>
          <p:nvPr>
            <p:ph type="title"/>
          </p:nvPr>
        </p:nvSpPr>
        <p:spPr/>
        <p:txBody>
          <a:bodyPr>
            <a:normAutofit fontScale="90000"/>
          </a:bodyPr>
          <a:lstStyle/>
          <a:p>
            <a:r>
              <a:rPr lang="en-US" dirty="0" smtClean="0">
                <a:solidFill>
                  <a:schemeClr val="bg2">
                    <a:lumMod val="50000"/>
                  </a:schemeClr>
                </a:solidFill>
              </a:rPr>
              <a:t>YOUR SOLUTION AND ITS VALUE PROPOSITION </a:t>
            </a:r>
            <a:endParaRPr lang="en-US" dirty="0">
              <a:solidFill>
                <a:schemeClr val="bg2">
                  <a:lumMod val="5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6" y="6486038"/>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457200" y="291148"/>
            <a:ext cx="3586479" cy="752129"/>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bg2">
                    <a:lumMod val="50000"/>
                  </a:schemeClr>
                </a:solidFill>
                <a:latin typeface="Trebuchet MS"/>
                <a:cs typeface="Trebuchet MS"/>
              </a:rPr>
              <a:t>M</a:t>
            </a:r>
            <a:r>
              <a:rPr sz="4800" b="1" dirty="0">
                <a:solidFill>
                  <a:schemeClr val="bg2">
                    <a:lumMod val="50000"/>
                  </a:schemeClr>
                </a:solidFill>
                <a:latin typeface="Trebuchet MS"/>
                <a:cs typeface="Trebuchet MS"/>
              </a:rPr>
              <a:t>O</a:t>
            </a:r>
            <a:r>
              <a:rPr sz="4800" b="1" spc="-15" dirty="0">
                <a:solidFill>
                  <a:schemeClr val="bg2">
                    <a:lumMod val="50000"/>
                  </a:schemeClr>
                </a:solidFill>
                <a:latin typeface="Trebuchet MS"/>
                <a:cs typeface="Trebuchet MS"/>
              </a:rPr>
              <a:t>D</a:t>
            </a:r>
            <a:r>
              <a:rPr sz="4800" b="1" spc="-35" dirty="0">
                <a:solidFill>
                  <a:schemeClr val="bg2">
                    <a:lumMod val="50000"/>
                  </a:schemeClr>
                </a:solidFill>
                <a:latin typeface="Trebuchet MS"/>
                <a:cs typeface="Trebuchet MS"/>
              </a:rPr>
              <a:t>E</a:t>
            </a:r>
            <a:r>
              <a:rPr sz="4800" b="1" spc="-30" dirty="0">
                <a:solidFill>
                  <a:schemeClr val="bg2">
                    <a:lumMod val="50000"/>
                  </a:schemeClr>
                </a:solidFill>
                <a:latin typeface="Trebuchet MS"/>
                <a:cs typeface="Trebuchet MS"/>
              </a:rPr>
              <a:t>LL</a:t>
            </a:r>
            <a:r>
              <a:rPr sz="4800" b="1" spc="-5" dirty="0">
                <a:solidFill>
                  <a:schemeClr val="bg2">
                    <a:lumMod val="50000"/>
                  </a:schemeClr>
                </a:solidFill>
                <a:latin typeface="Trebuchet MS"/>
                <a:cs typeface="Trebuchet MS"/>
              </a:rPr>
              <a:t>I</a:t>
            </a:r>
            <a:r>
              <a:rPr sz="4800" b="1" spc="30" dirty="0">
                <a:solidFill>
                  <a:schemeClr val="bg2">
                    <a:lumMod val="50000"/>
                  </a:schemeClr>
                </a:solidFill>
                <a:latin typeface="Trebuchet MS"/>
                <a:cs typeface="Trebuchet MS"/>
              </a:rPr>
              <a:t>N</a:t>
            </a:r>
            <a:r>
              <a:rPr sz="4800" b="1" spc="5" dirty="0">
                <a:solidFill>
                  <a:schemeClr val="bg2">
                    <a:lumMod val="50000"/>
                  </a:schemeClr>
                </a:solidFill>
                <a:latin typeface="Trebuchet MS"/>
                <a:cs typeface="Trebuchet MS"/>
              </a:rPr>
              <a:t>G</a:t>
            </a:r>
            <a:endParaRPr sz="4800">
              <a:solidFill>
                <a:schemeClr val="bg2">
                  <a:lumMod val="50000"/>
                </a:schemeClr>
              </a:solidFill>
              <a:latin typeface="Trebuchet MS"/>
              <a:cs typeface="Trebuchet MS"/>
            </a:endParaRPr>
          </a:p>
        </p:txBody>
      </p:sp>
      <p:sp>
        <p:nvSpPr>
          <p:cNvPr id="15" name="Title 11"/>
          <p:cNvSpPr>
            <a:spLocks noGrp="1"/>
          </p:cNvSpPr>
          <p:nvPr>
            <p:ph type="subTitle" idx="1"/>
          </p:nvPr>
        </p:nvSpPr>
        <p:spPr>
          <a:xfrm>
            <a:off x="457200" y="1066800"/>
            <a:ext cx="10820400" cy="3744913"/>
          </a:xfrm>
        </p:spPr>
        <p:txBody>
          <a:bodyPr>
            <a:noAutofit/>
          </a:bodyPr>
          <a:lstStyle/>
          <a:p>
            <a:pPr algn="l"/>
            <a:r>
              <a:rPr lang="en-US" sz="1800" b="1" dirty="0" smtClean="0"/>
              <a:t>Data Preprocessing</a:t>
            </a:r>
            <a:r>
              <a:rPr lang="en-US" sz="1800" dirty="0" smtClean="0"/>
              <a:t>: Discuss techniques for cleaning, normalizing, and preparing historical weather data for input into the RNN model</a:t>
            </a:r>
            <a:r>
              <a:rPr lang="en-US" sz="1800" dirty="0" smtClean="0"/>
              <a:t>.</a:t>
            </a:r>
          </a:p>
          <a:p>
            <a:pPr algn="l"/>
            <a:r>
              <a:rPr lang="en-US" sz="1800" b="1" dirty="0" smtClean="0"/>
              <a:t>Sequence Modeling</a:t>
            </a:r>
            <a:r>
              <a:rPr lang="en-US" sz="1800" dirty="0" smtClean="0"/>
              <a:t>: Explain how RNNs are well-suited for modeling sequential data such as weather </a:t>
            </a:r>
            <a:r>
              <a:rPr lang="en-US" sz="1800" dirty="0" smtClean="0"/>
              <a:t>patterns</a:t>
            </a:r>
          </a:p>
          <a:p>
            <a:pPr algn="l"/>
            <a:r>
              <a:rPr lang="en-US" sz="1800" b="1" dirty="0" smtClean="0"/>
              <a:t>Model Training</a:t>
            </a:r>
            <a:r>
              <a:rPr lang="en-US" sz="1800" dirty="0" smtClean="0"/>
              <a:t>: Describe the process of training the RNN model using historical weather data</a:t>
            </a:r>
            <a:r>
              <a:rPr lang="en-US" sz="1800" dirty="0" smtClean="0"/>
              <a:t>.</a:t>
            </a:r>
          </a:p>
          <a:p>
            <a:pPr algn="l"/>
            <a:r>
              <a:rPr lang="en-US" sz="1800" b="1" dirty="0" smtClean="0"/>
              <a:t>Hyper parameter </a:t>
            </a:r>
            <a:r>
              <a:rPr lang="en-US" sz="1800" b="1" dirty="0" smtClean="0"/>
              <a:t>Tuning</a:t>
            </a:r>
            <a:r>
              <a:rPr lang="en-US" sz="1800" dirty="0" smtClean="0"/>
              <a:t>: Discuss the importance of </a:t>
            </a:r>
            <a:r>
              <a:rPr lang="en-US" sz="1800" dirty="0" err="1" smtClean="0"/>
              <a:t>hyperparameter</a:t>
            </a:r>
            <a:r>
              <a:rPr lang="en-US" sz="1800" dirty="0" smtClean="0"/>
              <a:t> tuning in optimizing the performance of the RNN model</a:t>
            </a:r>
            <a:r>
              <a:rPr lang="en-US" sz="1800" dirty="0" smtClean="0"/>
              <a:t>.</a:t>
            </a:r>
          </a:p>
          <a:p>
            <a:pPr algn="l"/>
            <a:r>
              <a:rPr lang="en-US" sz="1800" b="1" dirty="0" smtClean="0"/>
              <a:t>Model </a:t>
            </a:r>
            <a:r>
              <a:rPr lang="en-US" sz="1800" b="1" dirty="0" smtClean="0"/>
              <a:t>Evaluation</a:t>
            </a:r>
            <a:r>
              <a:rPr lang="en-US" sz="1800" dirty="0" smtClean="0"/>
              <a:t>: Explain how to evaluate the performance of the RNN model for weather prediction. </a:t>
            </a:r>
            <a:endParaRPr lang="en-US" sz="1800" dirty="0" smtClean="0"/>
          </a:p>
          <a:p>
            <a:pPr algn="l"/>
            <a:r>
              <a:rPr lang="en-US" sz="1800" b="1" dirty="0" smtClean="0"/>
              <a:t>Forecasting</a:t>
            </a:r>
            <a:r>
              <a:rPr lang="en-US" sz="1800" dirty="0" smtClean="0"/>
              <a:t>: Detail how the trained RNN model is utilized to forecast future weather patterns. </a:t>
            </a:r>
            <a:endParaRPr lang="en-US" sz="1800" dirty="0" smtClean="0"/>
          </a:p>
          <a:p>
            <a:pPr algn="l"/>
            <a:r>
              <a:rPr lang="en-US" sz="1800" b="1" dirty="0" smtClean="0"/>
              <a:t>Model Interpretability</a:t>
            </a:r>
            <a:r>
              <a:rPr lang="en-US" sz="1800" dirty="0" smtClean="0"/>
              <a:t>: Explore methods for interpreting the RNN model's predictions and understanding the factors influencing weather patterns. </a:t>
            </a:r>
            <a:endParaRPr lang="en-US" sz="1800" dirty="0" smtClean="0"/>
          </a:p>
          <a:p>
            <a:pPr algn="l"/>
            <a:r>
              <a:rPr lang="en-US" sz="1800" b="1" dirty="0" smtClean="0"/>
              <a:t>Deployment Considerations</a:t>
            </a:r>
            <a:r>
              <a:rPr lang="en-US" sz="1800" dirty="0" smtClean="0"/>
              <a:t>: Address practical considerations for deploying the RNN model in real-world applications. </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a:t>
            </a:r>
            <a:endParaRPr lang="en-US" dirty="0"/>
          </a:p>
        </p:txBody>
      </p:sp>
      <p:pic>
        <p:nvPicPr>
          <p:cNvPr id="6" name="Content Placeholder 5" descr="reeesult 1.png"/>
          <p:cNvPicPr>
            <a:picLocks noGrp="1" noChangeAspect="1"/>
          </p:cNvPicPr>
          <p:nvPr>
            <p:ph idx="1"/>
          </p:nvPr>
        </p:nvPicPr>
        <p:blipFill>
          <a:blip r:embed="rId2"/>
          <a:stretch>
            <a:fillRect/>
          </a:stretch>
        </p:blipFill>
        <p:spPr>
          <a:xfrm>
            <a:off x="623123" y="1143000"/>
            <a:ext cx="5168077" cy="4267200"/>
          </a:xfrm>
        </p:spPr>
      </p:pic>
      <p:pic>
        <p:nvPicPr>
          <p:cNvPr id="7" name="Picture 6" descr="reeesult 2.png"/>
          <p:cNvPicPr>
            <a:picLocks noChangeAspect="1"/>
          </p:cNvPicPr>
          <p:nvPr/>
        </p:nvPicPr>
        <p:blipFill>
          <a:blip r:embed="rId3"/>
          <a:stretch>
            <a:fillRect/>
          </a:stretch>
        </p:blipFill>
        <p:spPr>
          <a:xfrm>
            <a:off x="5867400" y="1237944"/>
            <a:ext cx="5591924" cy="3867456"/>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TotalTime>
  <Words>668</Words>
  <Application>Microsoft Office PowerPoint</Application>
  <PresentationFormat>Custom</PresentationFormat>
  <Paragraphs>81</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LAKSHMI PRIYA K au513121104017 BE.CSE </vt:lpstr>
      <vt:lpstr>PROJECT TITLE</vt:lpstr>
      <vt:lpstr>AGENDA</vt:lpstr>
      <vt:lpstr>PROBLEM STATEMENT</vt:lpstr>
      <vt:lpstr>PROJECT OVERVIEW</vt:lpstr>
      <vt:lpstr>WHO ARE THE END USERS ?</vt:lpstr>
      <vt:lpstr>YOUR SOLUTION AND ITS VALUE PROPOSITION </vt:lpstr>
      <vt:lpstr>Slide 8</vt:lpstr>
      <vt:lpstr>RESULT</vt:lpstr>
      <vt:lpstr>EVALUATION </vt:lpstr>
      <vt:lpstr>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LAKSHMI PRIYA K</dc:title>
  <dc:creator>TPGIT CSE 4</dc:creator>
  <cp:lastModifiedBy>TPGIT CSE 4</cp:lastModifiedBy>
  <cp:revision>11</cp:revision>
  <dcterms:created xsi:type="dcterms:W3CDTF">2024-04-02T12:54:10Z</dcterms:created>
  <dcterms:modified xsi:type="dcterms:W3CDTF">2024-04-03T11:01:49Z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