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5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4/27/19</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4/27/19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4/27/19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4/27/19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4/27/19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4/27/19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4/27/19</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4/27/19</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4/27/19</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4/27/19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4/27/19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4/27/19</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List_of_municipalities_in_Georgia_(U.S._state" TargetMode="External"/><Relationship Id="rId3" Type="http://schemas.openxmlformats.org/officeDocument/2006/relationships/hyperlink" Target="https://api.foursquare.com/v2/venues/explo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Georgia Restaurants</a:t>
            </a:r>
            <a:endParaRPr lang="en-US" dirty="0"/>
          </a:p>
        </p:txBody>
      </p:sp>
      <p:sp>
        <p:nvSpPr>
          <p:cNvPr id="3" name="Subtitle 2"/>
          <p:cNvSpPr>
            <a:spLocks noGrp="1"/>
          </p:cNvSpPr>
          <p:nvPr>
            <p:ph type="subTitle" idx="1"/>
          </p:nvPr>
        </p:nvSpPr>
        <p:spPr/>
        <p:txBody>
          <a:bodyPr/>
          <a:lstStyle/>
          <a:p>
            <a:r>
              <a:rPr lang="en-US" dirty="0" smtClean="0"/>
              <a:t>An Analysis</a:t>
            </a:r>
            <a:endParaRPr lang="en-US" dirty="0"/>
          </a:p>
        </p:txBody>
      </p:sp>
    </p:spTree>
    <p:extLst>
      <p:ext uri="{BB962C8B-B14F-4D97-AF65-F5344CB8AC3E}">
        <p14:creationId xmlns:p14="http://schemas.microsoft.com/office/powerpoint/2010/main" val="4106543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clusters</a:t>
            </a:r>
            <a:endParaRPr lang="en-US" dirty="0"/>
          </a:p>
        </p:txBody>
      </p:sp>
      <p:pic>
        <p:nvPicPr>
          <p:cNvPr id="4" name="Content Placeholder 3" descr="Macintosh HD:Users:lakshmi:Desktop:ClusterMap.png"/>
          <p:cNvPicPr>
            <a:picLocks noGrp="1"/>
          </p:cNvPicPr>
          <p:nvPr>
            <p:ph idx="1"/>
          </p:nvPr>
        </p:nvPicPr>
        <p:blipFill>
          <a:blip r:embed="rId2">
            <a:extLst>
              <a:ext uri="{28A0092B-C50C-407E-A947-70E740481C1C}">
                <a14:useLocalDpi xmlns:a14="http://schemas.microsoft.com/office/drawing/2010/main" val="0"/>
              </a:ext>
            </a:extLst>
          </a:blip>
          <a:srcRect t="4265" b="4265"/>
          <a:stretch>
            <a:fillRect/>
          </a:stretch>
        </p:blipFill>
        <p:spPr bwMode="auto">
          <a:prstGeom prst="rect">
            <a:avLst/>
          </a:prstGeom>
          <a:noFill/>
          <a:ln>
            <a:noFill/>
          </a:ln>
        </p:spPr>
      </p:pic>
    </p:spTree>
    <p:extLst>
      <p:ext uri="{BB962C8B-B14F-4D97-AF65-F5344CB8AC3E}">
        <p14:creationId xmlns:p14="http://schemas.microsoft.com/office/powerpoint/2010/main" val="400014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1</a:t>
            </a:r>
            <a:endParaRPr lang="en-US" dirty="0"/>
          </a:p>
        </p:txBody>
      </p:sp>
      <p:sp>
        <p:nvSpPr>
          <p:cNvPr id="3" name="Content Placeholder 2"/>
          <p:cNvSpPr>
            <a:spLocks noGrp="1"/>
          </p:cNvSpPr>
          <p:nvPr>
            <p:ph idx="1"/>
          </p:nvPr>
        </p:nvSpPr>
        <p:spPr/>
        <p:txBody>
          <a:bodyPr/>
          <a:lstStyle/>
          <a:p>
            <a:r>
              <a:rPr lang="en-US" dirty="0"/>
              <a:t>The most popular restaurant categories include American, fast food and Pizza place. They are distributed in clusters 1,2,3, and 9. </a:t>
            </a:r>
            <a:endParaRPr lang="en-US" dirty="0"/>
          </a:p>
        </p:txBody>
      </p:sp>
      <p:pic>
        <p:nvPicPr>
          <p:cNvPr id="4" name="Picture 3" descr="Macintosh HD:Users:lakshmi:Desktop:Cluster info.png"/>
          <p:cNvPicPr/>
          <p:nvPr/>
        </p:nvPicPr>
        <p:blipFill>
          <a:blip r:embed="rId2">
            <a:extLst>
              <a:ext uri="{28A0092B-C50C-407E-A947-70E740481C1C}">
                <a14:useLocalDpi xmlns:a14="http://schemas.microsoft.com/office/drawing/2010/main" val="0"/>
              </a:ext>
            </a:extLst>
          </a:blip>
          <a:srcRect/>
          <a:stretch>
            <a:fillRect/>
          </a:stretch>
        </p:blipFill>
        <p:spPr bwMode="auto">
          <a:xfrm>
            <a:off x="1552859" y="2921621"/>
            <a:ext cx="6339936" cy="3548975"/>
          </a:xfrm>
          <a:prstGeom prst="rect">
            <a:avLst/>
          </a:prstGeom>
          <a:noFill/>
          <a:ln>
            <a:noFill/>
          </a:ln>
        </p:spPr>
      </p:pic>
    </p:spTree>
    <p:extLst>
      <p:ext uri="{BB962C8B-B14F-4D97-AF65-F5344CB8AC3E}">
        <p14:creationId xmlns:p14="http://schemas.microsoft.com/office/powerpoint/2010/main" val="1449950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2</a:t>
            </a:r>
            <a:endParaRPr lang="en-US" dirty="0"/>
          </a:p>
        </p:txBody>
      </p:sp>
      <p:sp>
        <p:nvSpPr>
          <p:cNvPr id="3" name="Content Placeholder 2"/>
          <p:cNvSpPr>
            <a:spLocks noGrp="1"/>
          </p:cNvSpPr>
          <p:nvPr>
            <p:ph idx="1"/>
          </p:nvPr>
        </p:nvSpPr>
        <p:spPr/>
        <p:txBody>
          <a:bodyPr/>
          <a:lstStyle/>
          <a:p>
            <a:r>
              <a:rPr lang="en-US" dirty="0" smtClean="0"/>
              <a:t>Total </a:t>
            </a:r>
            <a:r>
              <a:rPr lang="en-US" dirty="0"/>
              <a:t>of only 31 vegetarian/vegan restaurants </a:t>
            </a:r>
            <a:r>
              <a:rPr lang="en-US" dirty="0" smtClean="0"/>
              <a:t>out </a:t>
            </a:r>
            <a:r>
              <a:rPr lang="en-US" dirty="0"/>
              <a:t>of 13118 </a:t>
            </a:r>
            <a:r>
              <a:rPr lang="en-US" dirty="0" smtClean="0"/>
              <a:t>venues, Georgia </a:t>
            </a:r>
            <a:r>
              <a:rPr lang="en-US" dirty="0"/>
              <a:t>is not a </a:t>
            </a:r>
            <a:r>
              <a:rPr lang="en-US" dirty="0" smtClean="0"/>
              <a:t>vegan friendly state</a:t>
            </a:r>
          </a:p>
          <a:p>
            <a:r>
              <a:rPr lang="en-US" dirty="0" smtClean="0"/>
              <a:t>Options </a:t>
            </a:r>
            <a:r>
              <a:rPr lang="en-US" dirty="0"/>
              <a:t>are centered around a few cities including Atlanta, Macon, Athens, </a:t>
            </a:r>
            <a:r>
              <a:rPr lang="en-US" dirty="0" err="1"/>
              <a:t>Savanah</a:t>
            </a:r>
            <a:r>
              <a:rPr lang="en-US" dirty="0"/>
              <a:t>, and Columbus.</a:t>
            </a:r>
            <a:r>
              <a:rPr lang="en-US" dirty="0"/>
              <a:t> </a:t>
            </a:r>
          </a:p>
        </p:txBody>
      </p:sp>
      <p:pic>
        <p:nvPicPr>
          <p:cNvPr id="4" name="Picture 3" descr="Macintosh HD:Users:lakshmi:Desktop:VegVegan.png"/>
          <p:cNvPicPr/>
          <p:nvPr/>
        </p:nvPicPr>
        <p:blipFill>
          <a:blip r:embed="rId2">
            <a:extLst>
              <a:ext uri="{28A0092B-C50C-407E-A947-70E740481C1C}">
                <a14:useLocalDpi xmlns:a14="http://schemas.microsoft.com/office/drawing/2010/main" val="0"/>
              </a:ext>
            </a:extLst>
          </a:blip>
          <a:srcRect/>
          <a:stretch>
            <a:fillRect/>
          </a:stretch>
        </p:blipFill>
        <p:spPr bwMode="auto">
          <a:xfrm>
            <a:off x="1393485" y="3230078"/>
            <a:ext cx="6378348" cy="3512645"/>
          </a:xfrm>
          <a:prstGeom prst="rect">
            <a:avLst/>
          </a:prstGeom>
          <a:noFill/>
          <a:ln>
            <a:noFill/>
          </a:ln>
        </p:spPr>
      </p:pic>
    </p:spTree>
    <p:extLst>
      <p:ext uri="{BB962C8B-B14F-4D97-AF65-F5344CB8AC3E}">
        <p14:creationId xmlns:p14="http://schemas.microsoft.com/office/powerpoint/2010/main" val="653205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3</a:t>
            </a:r>
            <a:endParaRPr lang="en-US" dirty="0"/>
          </a:p>
        </p:txBody>
      </p:sp>
      <p:sp>
        <p:nvSpPr>
          <p:cNvPr id="3" name="Content Placeholder 2"/>
          <p:cNvSpPr>
            <a:spLocks noGrp="1"/>
          </p:cNvSpPr>
          <p:nvPr>
            <p:ph idx="1"/>
          </p:nvPr>
        </p:nvSpPr>
        <p:spPr/>
        <p:txBody>
          <a:bodyPr/>
          <a:lstStyle/>
          <a:p>
            <a:r>
              <a:rPr lang="en-US" dirty="0"/>
              <a:t>Cafe and Sandwich/Quick bite belongs to cluster 7 and are distributed thinly around the entire </a:t>
            </a:r>
            <a:r>
              <a:rPr lang="en-US" dirty="0" smtClean="0"/>
              <a:t>state</a:t>
            </a:r>
            <a:endParaRPr lang="en-US" dirty="0"/>
          </a:p>
        </p:txBody>
      </p:sp>
      <p:pic>
        <p:nvPicPr>
          <p:cNvPr id="4" name="Picture 3" descr="Macintosh HD:Users:lakshmi:Desktop:Cafe.png"/>
          <p:cNvPicPr/>
          <p:nvPr/>
        </p:nvPicPr>
        <p:blipFill>
          <a:blip r:embed="rId2">
            <a:extLst>
              <a:ext uri="{28A0092B-C50C-407E-A947-70E740481C1C}">
                <a14:useLocalDpi xmlns:a14="http://schemas.microsoft.com/office/drawing/2010/main" val="0"/>
              </a:ext>
            </a:extLst>
          </a:blip>
          <a:srcRect/>
          <a:stretch>
            <a:fillRect/>
          </a:stretch>
        </p:blipFill>
        <p:spPr bwMode="auto">
          <a:xfrm>
            <a:off x="1227163" y="2470676"/>
            <a:ext cx="6968038" cy="4105747"/>
          </a:xfrm>
          <a:prstGeom prst="rect">
            <a:avLst/>
          </a:prstGeom>
          <a:noFill/>
          <a:ln>
            <a:noFill/>
          </a:ln>
        </p:spPr>
      </p:pic>
    </p:spTree>
    <p:extLst>
      <p:ext uri="{BB962C8B-B14F-4D97-AF65-F5344CB8AC3E}">
        <p14:creationId xmlns:p14="http://schemas.microsoft.com/office/powerpoint/2010/main" val="653205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4</a:t>
            </a:r>
            <a:endParaRPr lang="en-US" dirty="0"/>
          </a:p>
        </p:txBody>
      </p:sp>
      <p:sp>
        <p:nvSpPr>
          <p:cNvPr id="3" name="Content Placeholder 2"/>
          <p:cNvSpPr>
            <a:spLocks noGrp="1"/>
          </p:cNvSpPr>
          <p:nvPr>
            <p:ph idx="1"/>
          </p:nvPr>
        </p:nvSpPr>
        <p:spPr/>
        <p:txBody>
          <a:bodyPr/>
          <a:lstStyle/>
          <a:p>
            <a:r>
              <a:rPr lang="en-US" dirty="0" smtClean="0"/>
              <a:t>231 </a:t>
            </a:r>
            <a:r>
              <a:rPr lang="en-US" dirty="0"/>
              <a:t>restaurants classified as </a:t>
            </a:r>
            <a:r>
              <a:rPr lang="en-US" dirty="0" smtClean="0"/>
              <a:t>Southern, Georgia </a:t>
            </a:r>
            <a:r>
              <a:rPr lang="en-US" dirty="0"/>
              <a:t>is a typical southern state with many American and southern restaurants well distributed across the entire state.</a:t>
            </a:r>
          </a:p>
          <a:p>
            <a:endParaRPr lang="en-US" dirty="0"/>
          </a:p>
        </p:txBody>
      </p:sp>
      <p:pic>
        <p:nvPicPr>
          <p:cNvPr id="4" name="Picture 3" descr="Macintosh HD:Users:lakshmi:Desktop:Southern.png"/>
          <p:cNvPicPr/>
          <p:nvPr/>
        </p:nvPicPr>
        <p:blipFill>
          <a:blip r:embed="rId2">
            <a:extLst>
              <a:ext uri="{28A0092B-C50C-407E-A947-70E740481C1C}">
                <a14:useLocalDpi xmlns:a14="http://schemas.microsoft.com/office/drawing/2010/main" val="0"/>
              </a:ext>
            </a:extLst>
          </a:blip>
          <a:srcRect/>
          <a:stretch>
            <a:fillRect/>
          </a:stretch>
        </p:blipFill>
        <p:spPr bwMode="auto">
          <a:xfrm>
            <a:off x="1344951" y="3116898"/>
            <a:ext cx="6744408" cy="3580471"/>
          </a:xfrm>
          <a:prstGeom prst="rect">
            <a:avLst/>
          </a:prstGeom>
          <a:noFill/>
          <a:ln>
            <a:noFill/>
          </a:ln>
        </p:spPr>
      </p:pic>
    </p:spTree>
    <p:extLst>
      <p:ext uri="{BB962C8B-B14F-4D97-AF65-F5344CB8AC3E}">
        <p14:creationId xmlns:p14="http://schemas.microsoft.com/office/powerpoint/2010/main" val="653205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5</a:t>
            </a:r>
            <a:endParaRPr lang="en-US" dirty="0"/>
          </a:p>
        </p:txBody>
      </p:sp>
      <p:sp>
        <p:nvSpPr>
          <p:cNvPr id="3" name="Content Placeholder 2"/>
          <p:cNvSpPr>
            <a:spLocks noGrp="1"/>
          </p:cNvSpPr>
          <p:nvPr>
            <p:ph idx="1"/>
          </p:nvPr>
        </p:nvSpPr>
        <p:spPr/>
        <p:txBody>
          <a:bodyPr/>
          <a:lstStyle/>
          <a:p>
            <a:r>
              <a:rPr lang="en-US" dirty="0" smtClean="0"/>
              <a:t>68 </a:t>
            </a:r>
            <a:r>
              <a:rPr lang="en-US" dirty="0"/>
              <a:t>towns/cities </a:t>
            </a:r>
            <a:r>
              <a:rPr lang="en-US" dirty="0" smtClean="0"/>
              <a:t>where no restaurants checked-in </a:t>
            </a:r>
            <a:r>
              <a:rPr lang="en-US" dirty="0"/>
              <a:t>Perhaps, these are cities to </a:t>
            </a:r>
            <a:r>
              <a:rPr lang="en-US" dirty="0" smtClean="0"/>
              <a:t>avoid for </a:t>
            </a:r>
            <a:r>
              <a:rPr lang="en-US" dirty="0"/>
              <a:t>dine-in plans.</a:t>
            </a:r>
          </a:p>
          <a:p>
            <a:endParaRPr lang="en-US" dirty="0"/>
          </a:p>
        </p:txBody>
      </p:sp>
      <p:pic>
        <p:nvPicPr>
          <p:cNvPr id="4" name="Picture 3" descr="Macintosh HD:Users:lakshmi:Desktop:None.png"/>
          <p:cNvPicPr/>
          <p:nvPr/>
        </p:nvPicPr>
        <p:blipFill>
          <a:blip r:embed="rId2">
            <a:extLst>
              <a:ext uri="{28A0092B-C50C-407E-A947-70E740481C1C}">
                <a14:useLocalDpi xmlns:a14="http://schemas.microsoft.com/office/drawing/2010/main" val="0"/>
              </a:ext>
            </a:extLst>
          </a:blip>
          <a:srcRect/>
          <a:stretch>
            <a:fillRect/>
          </a:stretch>
        </p:blipFill>
        <p:spPr bwMode="auto">
          <a:xfrm>
            <a:off x="1091080" y="2458071"/>
            <a:ext cx="7134362" cy="4209062"/>
          </a:xfrm>
          <a:prstGeom prst="rect">
            <a:avLst/>
          </a:prstGeom>
          <a:noFill/>
          <a:ln>
            <a:noFill/>
          </a:ln>
        </p:spPr>
      </p:pic>
    </p:spTree>
    <p:extLst>
      <p:ext uri="{BB962C8B-B14F-4D97-AF65-F5344CB8AC3E}">
        <p14:creationId xmlns:p14="http://schemas.microsoft.com/office/powerpoint/2010/main" val="653205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While traveling in the southern states of the US in general, and in the state of Georgia in specific, it is usually not easy to find the right kind of restaurants to one’s need and </a:t>
            </a:r>
            <a:r>
              <a:rPr lang="en-US" dirty="0" smtClean="0"/>
              <a:t>taste.</a:t>
            </a:r>
          </a:p>
          <a:p>
            <a:r>
              <a:rPr lang="en-US" dirty="0" smtClean="0"/>
              <a:t>This </a:t>
            </a:r>
            <a:r>
              <a:rPr lang="en-US" dirty="0"/>
              <a:t>capstone project will focus on the state of Georgia in USA, analyzing the various categories of restaurants and food options available for travelers and localities in different towns and cities.</a:t>
            </a:r>
            <a:r>
              <a:rPr lang="en-US" dirty="0"/>
              <a:t> </a:t>
            </a:r>
          </a:p>
        </p:txBody>
      </p:sp>
    </p:spTree>
    <p:extLst>
      <p:ext uri="{BB962C8B-B14F-4D97-AF65-F5344CB8AC3E}">
        <p14:creationId xmlns:p14="http://schemas.microsoft.com/office/powerpoint/2010/main" val="373840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Statements</a:t>
            </a:r>
            <a:endParaRPr lang="en-US" dirty="0"/>
          </a:p>
        </p:txBody>
      </p:sp>
      <p:sp>
        <p:nvSpPr>
          <p:cNvPr id="3" name="Content Placeholder 2"/>
          <p:cNvSpPr>
            <a:spLocks noGrp="1"/>
          </p:cNvSpPr>
          <p:nvPr>
            <p:ph idx="1"/>
          </p:nvPr>
        </p:nvSpPr>
        <p:spPr/>
        <p:txBody>
          <a:bodyPr/>
          <a:lstStyle/>
          <a:p>
            <a:pPr lvl="0"/>
            <a:r>
              <a:rPr lang="en-US" dirty="0"/>
              <a:t>What categories of restaurants are popular in different parts of the state?</a:t>
            </a:r>
          </a:p>
          <a:p>
            <a:pPr lvl="0"/>
            <a:r>
              <a:rPr lang="en-US" dirty="0"/>
              <a:t>Are vegan/vegetarian options available in the state? Where are they located?</a:t>
            </a:r>
          </a:p>
          <a:p>
            <a:pPr lvl="0"/>
            <a:r>
              <a:rPr lang="en-US" dirty="0"/>
              <a:t>Where can one find a cafe or quick bite?</a:t>
            </a:r>
          </a:p>
          <a:p>
            <a:pPr lvl="0"/>
            <a:r>
              <a:rPr lang="en-US" dirty="0"/>
              <a:t>Are there specialty southern restaurants in the state? Where are they located?</a:t>
            </a:r>
          </a:p>
          <a:p>
            <a:pPr lvl="0"/>
            <a:r>
              <a:rPr lang="en-US" dirty="0"/>
              <a:t>Which towns do not have dine-in restaurants? (potentially not traveler friendly to stop for dine-ins</a:t>
            </a:r>
            <a:r>
              <a:rPr lang="en-US" dirty="0" smtClean="0"/>
              <a:t>)</a:t>
            </a:r>
            <a:endParaRPr lang="en-US" dirty="0"/>
          </a:p>
        </p:txBody>
      </p:sp>
    </p:spTree>
    <p:extLst>
      <p:ext uri="{BB962C8B-B14F-4D97-AF65-F5344CB8AC3E}">
        <p14:creationId xmlns:p14="http://schemas.microsoft.com/office/powerpoint/2010/main" val="13508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normAutofit lnSpcReduction="10000"/>
          </a:bodyPr>
          <a:lstStyle/>
          <a:p>
            <a:r>
              <a:rPr lang="en-US" b="1" dirty="0"/>
              <a:t>List of all towns and cities in Georgia, USA</a:t>
            </a:r>
            <a:r>
              <a:rPr lang="en-US" dirty="0"/>
              <a:t/>
            </a:r>
            <a:br>
              <a:rPr lang="en-US" dirty="0"/>
            </a:br>
            <a:r>
              <a:rPr lang="en-US" dirty="0"/>
              <a:t>Source: </a:t>
            </a:r>
            <a:r>
              <a:rPr lang="en-US" dirty="0">
                <a:hlinkClick r:id="rId2"/>
              </a:rPr>
              <a:t>https://en.wikipedia.org/wiki/List_of_municipalities_in_Georgia_(U.S._state</a:t>
            </a:r>
            <a:r>
              <a:rPr lang="en-US" dirty="0"/>
              <a:t>)</a:t>
            </a:r>
            <a:r>
              <a:rPr lang="en-US" dirty="0"/>
              <a:t> </a:t>
            </a:r>
            <a:endParaRPr lang="en-US" dirty="0" smtClean="0"/>
          </a:p>
          <a:p>
            <a:r>
              <a:rPr lang="en-US" b="1" dirty="0" err="1"/>
              <a:t>Geolocation</a:t>
            </a:r>
            <a:r>
              <a:rPr lang="en-US" b="1" dirty="0"/>
              <a:t> (latitude and longitude) of each town and city - Using </a:t>
            </a:r>
            <a:r>
              <a:rPr lang="en-US" b="1" dirty="0" err="1"/>
              <a:t>Geocoder</a:t>
            </a:r>
            <a:r>
              <a:rPr lang="en-US" b="1" dirty="0"/>
              <a:t> </a:t>
            </a:r>
            <a:r>
              <a:rPr lang="en-US" b="1" dirty="0" err="1"/>
              <a:t>Nominatim</a:t>
            </a:r>
            <a:r>
              <a:rPr lang="en-US" b="1" dirty="0"/>
              <a:t> OSM API</a:t>
            </a:r>
            <a:r>
              <a:rPr lang="en-US" dirty="0"/>
              <a:t/>
            </a:r>
            <a:br>
              <a:rPr lang="en-US" dirty="0"/>
            </a:br>
            <a:r>
              <a:rPr lang="en-US" dirty="0"/>
              <a:t>Package: </a:t>
            </a:r>
            <a:r>
              <a:rPr lang="en-US" dirty="0" err="1"/>
              <a:t>geocoder</a:t>
            </a:r>
            <a:r>
              <a:rPr lang="en-US" dirty="0"/>
              <a:t> </a:t>
            </a:r>
            <a:r>
              <a:rPr lang="en-US" dirty="0" err="1"/>
              <a:t>Nominatim</a:t>
            </a:r>
            <a:r>
              <a:rPr lang="en-US" dirty="0"/>
              <a:t> </a:t>
            </a:r>
            <a:endParaRPr lang="en-US" dirty="0" smtClean="0"/>
          </a:p>
          <a:p>
            <a:r>
              <a:rPr lang="en-US" b="1" dirty="0"/>
              <a:t>Restaurants and food venues - From Foursquare </a:t>
            </a:r>
            <a:r>
              <a:rPr lang="en-US" b="1" dirty="0" err="1"/>
              <a:t>crowdsource</a:t>
            </a:r>
            <a:r>
              <a:rPr lang="en-US" b="1" dirty="0"/>
              <a:t> data, using ‘Venues’ endpoint</a:t>
            </a:r>
            <a:r>
              <a:rPr lang="en-US" dirty="0"/>
              <a:t/>
            </a:r>
            <a:br>
              <a:rPr lang="en-US" dirty="0"/>
            </a:br>
            <a:r>
              <a:rPr lang="en-US" dirty="0"/>
              <a:t>Endpoint: Foursquare venue explore endpoint </a:t>
            </a:r>
            <a:r>
              <a:rPr lang="en-US" dirty="0">
                <a:hlinkClick r:id="rId3"/>
              </a:rPr>
              <a:t>https://api.foursquare.com/v2/venues/explore</a:t>
            </a:r>
            <a:r>
              <a:rPr lang="en-US" dirty="0"/>
              <a:t> </a:t>
            </a:r>
          </a:p>
        </p:txBody>
      </p:sp>
    </p:spTree>
    <p:extLst>
      <p:ext uri="{BB962C8B-B14F-4D97-AF65-F5344CB8AC3E}">
        <p14:creationId xmlns:p14="http://schemas.microsoft.com/office/powerpoint/2010/main" val="31514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lstStyle/>
          <a:p>
            <a:r>
              <a:rPr lang="en-US" dirty="0"/>
              <a:t>visualize all the towns/cities in the state of Georgia</a:t>
            </a:r>
            <a:r>
              <a:rPr lang="en-US" dirty="0"/>
              <a:t> </a:t>
            </a:r>
          </a:p>
        </p:txBody>
      </p:sp>
      <p:pic>
        <p:nvPicPr>
          <p:cNvPr id="4" name="Picture 3" descr="Macintosh HD:Users:lakshmi:Desktop:GA-CitiesPlotted.png"/>
          <p:cNvPicPr/>
          <p:nvPr/>
        </p:nvPicPr>
        <p:blipFill>
          <a:blip r:embed="rId2">
            <a:extLst>
              <a:ext uri="{28A0092B-C50C-407E-A947-70E740481C1C}">
                <a14:useLocalDpi xmlns:a14="http://schemas.microsoft.com/office/drawing/2010/main" val="0"/>
              </a:ext>
            </a:extLst>
          </a:blip>
          <a:srcRect/>
          <a:stretch>
            <a:fillRect/>
          </a:stretch>
        </p:blipFill>
        <p:spPr bwMode="auto">
          <a:xfrm>
            <a:off x="1048895" y="2156590"/>
            <a:ext cx="7131186" cy="4298888"/>
          </a:xfrm>
          <a:prstGeom prst="rect">
            <a:avLst/>
          </a:prstGeom>
          <a:noFill/>
          <a:ln>
            <a:noFill/>
          </a:ln>
        </p:spPr>
      </p:pic>
    </p:spTree>
    <p:extLst>
      <p:ext uri="{BB962C8B-B14F-4D97-AF65-F5344CB8AC3E}">
        <p14:creationId xmlns:p14="http://schemas.microsoft.com/office/powerpoint/2010/main" val="391548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Categories</a:t>
            </a:r>
            <a:endParaRPr lang="en-US" dirty="0"/>
          </a:p>
        </p:txBody>
      </p:sp>
      <p:pic>
        <p:nvPicPr>
          <p:cNvPr id="4" name="Picture 3" descr="Macintosh HD:Users:lakshmi:Desktop:Top10-VenueCategories.png"/>
          <p:cNvPicPr/>
          <p:nvPr/>
        </p:nvPicPr>
        <p:blipFill>
          <a:blip r:embed="rId2">
            <a:extLst>
              <a:ext uri="{28A0092B-C50C-407E-A947-70E740481C1C}">
                <a14:useLocalDpi xmlns:a14="http://schemas.microsoft.com/office/drawing/2010/main" val="0"/>
              </a:ext>
            </a:extLst>
          </a:blip>
          <a:srcRect/>
          <a:stretch>
            <a:fillRect/>
          </a:stretch>
        </p:blipFill>
        <p:spPr bwMode="auto">
          <a:xfrm>
            <a:off x="713072" y="1600200"/>
            <a:ext cx="7973727" cy="4658741"/>
          </a:xfrm>
          <a:prstGeom prst="rect">
            <a:avLst/>
          </a:prstGeom>
          <a:noFill/>
          <a:ln>
            <a:noFill/>
          </a:ln>
        </p:spPr>
      </p:pic>
    </p:spTree>
    <p:extLst>
      <p:ext uri="{BB962C8B-B14F-4D97-AF65-F5344CB8AC3E}">
        <p14:creationId xmlns:p14="http://schemas.microsoft.com/office/powerpoint/2010/main" val="40223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set Selection</a:t>
            </a:r>
            <a:endParaRPr lang="en-US" dirty="0"/>
          </a:p>
        </p:txBody>
      </p:sp>
      <p:pic>
        <p:nvPicPr>
          <p:cNvPr id="4" name="Content Placeholder 3" descr="Macintosh HD:Users:lakshmi:Desktop:FeatureSet.png"/>
          <p:cNvPicPr>
            <a:picLocks noGrp="1"/>
          </p:cNvPicPr>
          <p:nvPr>
            <p:ph idx="1"/>
          </p:nvPr>
        </p:nvPicPr>
        <p:blipFill>
          <a:blip r:embed="rId2">
            <a:extLst>
              <a:ext uri="{28A0092B-C50C-407E-A947-70E740481C1C}">
                <a14:useLocalDpi xmlns:a14="http://schemas.microsoft.com/office/drawing/2010/main" val="0"/>
              </a:ext>
            </a:extLst>
          </a:blip>
          <a:srcRect l="435" r="435"/>
          <a:stretch>
            <a:fillRect/>
          </a:stretch>
        </p:blipFill>
        <p:spPr bwMode="auto">
          <a:xfrm>
            <a:off x="457200" y="1872328"/>
            <a:ext cx="8229600" cy="4525963"/>
          </a:xfrm>
          <a:prstGeom prst="rect">
            <a:avLst/>
          </a:prstGeom>
          <a:noFill/>
          <a:ln>
            <a:noFill/>
          </a:ln>
        </p:spPr>
      </p:pic>
    </p:spTree>
    <p:extLst>
      <p:ext uri="{BB962C8B-B14F-4D97-AF65-F5344CB8AC3E}">
        <p14:creationId xmlns:p14="http://schemas.microsoft.com/office/powerpoint/2010/main" val="1617124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b="1" dirty="0"/>
              <a:t>K-means clustering for unsupervised </a:t>
            </a:r>
            <a:r>
              <a:rPr lang="en-US" b="1" dirty="0" smtClean="0"/>
              <a:t>dataset</a:t>
            </a:r>
            <a:endParaRPr lang="en-US" b="1" dirty="0"/>
          </a:p>
          <a:p>
            <a:r>
              <a:rPr lang="en-US" b="1" dirty="0" smtClean="0"/>
              <a:t>Total clusters = 10</a:t>
            </a:r>
          </a:p>
          <a:p>
            <a:pPr marL="0" indent="0">
              <a:buNone/>
            </a:pPr>
            <a:r>
              <a:rPr lang="en-US" b="1" dirty="0" smtClean="0"/>
              <a:t>Cluster 6</a:t>
            </a:r>
          </a:p>
          <a:p>
            <a:pPr marL="0" indent="0">
              <a:buNone/>
            </a:pPr>
            <a:endParaRPr lang="en-US" b="1" dirty="0"/>
          </a:p>
          <a:p>
            <a:pPr marL="0" indent="0">
              <a:buNone/>
            </a:pPr>
            <a:endParaRPr lang="en-US" b="1" dirty="0" smtClean="0"/>
          </a:p>
          <a:p>
            <a:pPr marL="0" indent="0">
              <a:buNone/>
            </a:pPr>
            <a:endParaRPr lang="en-US" b="1" dirty="0"/>
          </a:p>
          <a:p>
            <a:pPr marL="0" indent="0">
              <a:buNone/>
            </a:pPr>
            <a:r>
              <a:rPr lang="en-US" b="1" dirty="0" smtClean="0"/>
              <a:t>Cluster 10</a:t>
            </a:r>
            <a:br>
              <a:rPr lang="en-US" b="1" dirty="0" smtClean="0"/>
            </a:br>
            <a:endParaRPr lang="en-US" dirty="0"/>
          </a:p>
        </p:txBody>
      </p:sp>
      <p:pic>
        <p:nvPicPr>
          <p:cNvPr id="4" name="Picture 3" descr="Macintosh HD:Users:lakshmi:Desktop:Cluster6.png"/>
          <p:cNvPicPr/>
          <p:nvPr/>
        </p:nvPicPr>
        <p:blipFill>
          <a:blip r:embed="rId2">
            <a:extLst>
              <a:ext uri="{28A0092B-C50C-407E-A947-70E740481C1C}">
                <a14:useLocalDpi xmlns:a14="http://schemas.microsoft.com/office/drawing/2010/main" val="0"/>
              </a:ext>
            </a:extLst>
          </a:blip>
          <a:srcRect/>
          <a:stretch>
            <a:fillRect/>
          </a:stretch>
        </p:blipFill>
        <p:spPr bwMode="auto">
          <a:xfrm>
            <a:off x="1831975" y="2741612"/>
            <a:ext cx="5480050" cy="1374775"/>
          </a:xfrm>
          <a:prstGeom prst="rect">
            <a:avLst/>
          </a:prstGeom>
          <a:noFill/>
          <a:ln>
            <a:noFill/>
          </a:ln>
        </p:spPr>
      </p:pic>
      <p:pic>
        <p:nvPicPr>
          <p:cNvPr id="5" name="Picture 4" descr="Macintosh HD:Users:lakshmi:Desktop:Cluster10.png"/>
          <p:cNvPicPr/>
          <p:nvPr/>
        </p:nvPicPr>
        <p:blipFill>
          <a:blip r:embed="rId3">
            <a:extLst>
              <a:ext uri="{28A0092B-C50C-407E-A947-70E740481C1C}">
                <a14:useLocalDpi xmlns:a14="http://schemas.microsoft.com/office/drawing/2010/main" val="0"/>
              </a:ext>
            </a:extLst>
          </a:blip>
          <a:srcRect/>
          <a:stretch>
            <a:fillRect/>
          </a:stretch>
        </p:blipFill>
        <p:spPr bwMode="auto">
          <a:xfrm>
            <a:off x="1831975" y="4644407"/>
            <a:ext cx="5486400" cy="1348740"/>
          </a:xfrm>
          <a:prstGeom prst="rect">
            <a:avLst/>
          </a:prstGeom>
          <a:noFill/>
          <a:ln>
            <a:noFill/>
          </a:ln>
        </p:spPr>
      </p:pic>
    </p:spTree>
    <p:extLst>
      <p:ext uri="{BB962C8B-B14F-4D97-AF65-F5344CB8AC3E}">
        <p14:creationId xmlns:p14="http://schemas.microsoft.com/office/powerpoint/2010/main" val="3887972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en-US" dirty="0"/>
          </a:p>
        </p:txBody>
      </p:sp>
      <p:sp>
        <p:nvSpPr>
          <p:cNvPr id="3" name="Content Placeholder 2"/>
          <p:cNvSpPr>
            <a:spLocks noGrp="1"/>
          </p:cNvSpPr>
          <p:nvPr>
            <p:ph idx="1"/>
          </p:nvPr>
        </p:nvSpPr>
        <p:spPr/>
        <p:txBody>
          <a:bodyPr/>
          <a:lstStyle/>
          <a:p>
            <a:r>
              <a:rPr lang="en-US" dirty="0" smtClean="0"/>
              <a:t>2D scatter plot of the 10 clusters</a:t>
            </a:r>
            <a:endParaRPr lang="en-US" dirty="0"/>
          </a:p>
        </p:txBody>
      </p:sp>
      <p:pic>
        <p:nvPicPr>
          <p:cNvPr id="4" name="Picture 3" descr="Macintosh HD:Users:lakshmi:Desktop:Cluster2D.png"/>
          <p:cNvPicPr/>
          <p:nvPr/>
        </p:nvPicPr>
        <p:blipFill>
          <a:blip r:embed="rId2">
            <a:extLst>
              <a:ext uri="{28A0092B-C50C-407E-A947-70E740481C1C}">
                <a14:useLocalDpi xmlns:a14="http://schemas.microsoft.com/office/drawing/2010/main" val="0"/>
              </a:ext>
            </a:extLst>
          </a:blip>
          <a:srcRect/>
          <a:stretch>
            <a:fillRect/>
          </a:stretch>
        </p:blipFill>
        <p:spPr bwMode="auto">
          <a:xfrm>
            <a:off x="922338" y="2237312"/>
            <a:ext cx="7393825" cy="4233283"/>
          </a:xfrm>
          <a:prstGeom prst="rect">
            <a:avLst/>
          </a:prstGeom>
          <a:noFill/>
          <a:ln>
            <a:noFill/>
          </a:ln>
        </p:spPr>
      </p:pic>
    </p:spTree>
    <p:extLst>
      <p:ext uri="{BB962C8B-B14F-4D97-AF65-F5344CB8AC3E}">
        <p14:creationId xmlns:p14="http://schemas.microsoft.com/office/powerpoint/2010/main" val="4981453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14</TotalTime>
  <Words>355</Words>
  <Application>Microsoft Macintosh PowerPoint</Application>
  <PresentationFormat>On-screen Show (4:3)</PresentationFormat>
  <Paragraphs>41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Executive</vt:lpstr>
      <vt:lpstr>Georgia Restaurants</vt:lpstr>
      <vt:lpstr>Introduction</vt:lpstr>
      <vt:lpstr>Problem Statements</vt:lpstr>
      <vt:lpstr>Data Sources</vt:lpstr>
      <vt:lpstr>Data Analysis</vt:lpstr>
      <vt:lpstr>Top 10 Categories</vt:lpstr>
      <vt:lpstr>Feature set Selection</vt:lpstr>
      <vt:lpstr>Methodology</vt:lpstr>
      <vt:lpstr>Result Analysis</vt:lpstr>
      <vt:lpstr>Visualize clusters</vt:lpstr>
      <vt:lpstr>Problem statement 1</vt:lpstr>
      <vt:lpstr>Problem statement 2</vt:lpstr>
      <vt:lpstr>Problem statement 3</vt:lpstr>
      <vt:lpstr>Problem statement 4</vt:lpstr>
      <vt:lpstr>Problem statement 5</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Georgia Restaurants</dc:title>
  <dc:creator>Lakshmi Viswanathan</dc:creator>
  <cp:lastModifiedBy>Lakshmi Viswanathan</cp:lastModifiedBy>
  <cp:revision>3</cp:revision>
  <dcterms:created xsi:type="dcterms:W3CDTF">2019-04-27T14:26:40Z</dcterms:created>
  <dcterms:modified xsi:type="dcterms:W3CDTF">2019-04-27T14:41:11Z</dcterms:modified>
</cp:coreProperties>
</file>