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042491-FA4A-424B-B2EC-006389D9DB8A}"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9FF978-CC7E-4BBB-AF4B-0982B0BBA1F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9199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042491-FA4A-424B-B2EC-006389D9DB8A}"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9FF978-CC7E-4BBB-AF4B-0982B0BBA1FB}" type="slidenum">
              <a:rPr lang="en-US" smtClean="0"/>
              <a:t>‹#›</a:t>
            </a:fld>
            <a:endParaRPr lang="en-US"/>
          </a:p>
        </p:txBody>
      </p:sp>
    </p:spTree>
    <p:extLst>
      <p:ext uri="{BB962C8B-B14F-4D97-AF65-F5344CB8AC3E}">
        <p14:creationId xmlns:p14="http://schemas.microsoft.com/office/powerpoint/2010/main" val="1411011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042491-FA4A-424B-B2EC-006389D9DB8A}"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9FF978-CC7E-4BBB-AF4B-0982B0BBA1FB}" type="slidenum">
              <a:rPr lang="en-US" smtClean="0"/>
              <a:t>‹#›</a:t>
            </a:fld>
            <a:endParaRPr lang="en-US"/>
          </a:p>
        </p:txBody>
      </p:sp>
    </p:spTree>
    <p:extLst>
      <p:ext uri="{BB962C8B-B14F-4D97-AF65-F5344CB8AC3E}">
        <p14:creationId xmlns:p14="http://schemas.microsoft.com/office/powerpoint/2010/main" val="2271914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042491-FA4A-424B-B2EC-006389D9DB8A}"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9FF978-CC7E-4BBB-AF4B-0982B0BBA1FB}" type="slidenum">
              <a:rPr lang="en-US" smtClean="0"/>
              <a:t>‹#›</a:t>
            </a:fld>
            <a:endParaRPr lang="en-US"/>
          </a:p>
        </p:txBody>
      </p:sp>
    </p:spTree>
    <p:extLst>
      <p:ext uri="{BB962C8B-B14F-4D97-AF65-F5344CB8AC3E}">
        <p14:creationId xmlns:p14="http://schemas.microsoft.com/office/powerpoint/2010/main" val="3300570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042491-FA4A-424B-B2EC-006389D9DB8A}"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9FF978-CC7E-4BBB-AF4B-0982B0BBA1F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58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042491-FA4A-424B-B2EC-006389D9DB8A}" type="datetimeFigureOut">
              <a:rPr lang="en-US" smtClean="0"/>
              <a:t>12/12/2021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9FF978-CC7E-4BBB-AF4B-0982B0BBA1FB}" type="slidenum">
              <a:rPr lang="en-US" smtClean="0"/>
              <a:t>‹#›</a:t>
            </a:fld>
            <a:endParaRPr lang="en-US"/>
          </a:p>
        </p:txBody>
      </p:sp>
    </p:spTree>
    <p:extLst>
      <p:ext uri="{BB962C8B-B14F-4D97-AF65-F5344CB8AC3E}">
        <p14:creationId xmlns:p14="http://schemas.microsoft.com/office/powerpoint/2010/main" val="405204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042491-FA4A-424B-B2EC-006389D9DB8A}" type="datetimeFigureOut">
              <a:rPr lang="en-US" smtClean="0"/>
              <a:t>12/12/2021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9FF978-CC7E-4BBB-AF4B-0982B0BBA1FB}" type="slidenum">
              <a:rPr lang="en-US" smtClean="0"/>
              <a:t>‹#›</a:t>
            </a:fld>
            <a:endParaRPr lang="en-US"/>
          </a:p>
        </p:txBody>
      </p:sp>
    </p:spTree>
    <p:extLst>
      <p:ext uri="{BB962C8B-B14F-4D97-AF65-F5344CB8AC3E}">
        <p14:creationId xmlns:p14="http://schemas.microsoft.com/office/powerpoint/2010/main" val="3875520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042491-FA4A-424B-B2EC-006389D9DB8A}" type="datetimeFigureOut">
              <a:rPr lang="en-US" smtClean="0"/>
              <a:t>12/12/2021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9FF978-CC7E-4BBB-AF4B-0982B0BBA1FB}" type="slidenum">
              <a:rPr lang="en-US" smtClean="0"/>
              <a:t>‹#›</a:t>
            </a:fld>
            <a:endParaRPr lang="en-US"/>
          </a:p>
        </p:txBody>
      </p:sp>
    </p:spTree>
    <p:extLst>
      <p:ext uri="{BB962C8B-B14F-4D97-AF65-F5344CB8AC3E}">
        <p14:creationId xmlns:p14="http://schemas.microsoft.com/office/powerpoint/2010/main" val="2077939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C042491-FA4A-424B-B2EC-006389D9DB8A}" type="datetimeFigureOut">
              <a:rPr lang="en-US" smtClean="0"/>
              <a:t>12/12/2021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A9FF978-CC7E-4BBB-AF4B-0982B0BBA1FB}" type="slidenum">
              <a:rPr lang="en-US" smtClean="0"/>
              <a:t>‹#›</a:t>
            </a:fld>
            <a:endParaRPr lang="en-US"/>
          </a:p>
        </p:txBody>
      </p:sp>
    </p:spTree>
    <p:extLst>
      <p:ext uri="{BB962C8B-B14F-4D97-AF65-F5344CB8AC3E}">
        <p14:creationId xmlns:p14="http://schemas.microsoft.com/office/powerpoint/2010/main" val="2313730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C042491-FA4A-424B-B2EC-006389D9DB8A}" type="datetimeFigureOut">
              <a:rPr lang="en-US" smtClean="0"/>
              <a:t>12/12/2021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A9FF978-CC7E-4BBB-AF4B-0982B0BBA1FB}" type="slidenum">
              <a:rPr lang="en-US" smtClean="0"/>
              <a:t>‹#›</a:t>
            </a:fld>
            <a:endParaRPr lang="en-US"/>
          </a:p>
        </p:txBody>
      </p:sp>
    </p:spTree>
    <p:extLst>
      <p:ext uri="{BB962C8B-B14F-4D97-AF65-F5344CB8AC3E}">
        <p14:creationId xmlns:p14="http://schemas.microsoft.com/office/powerpoint/2010/main" val="110632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042491-FA4A-424B-B2EC-006389D9DB8A}" type="datetimeFigureOut">
              <a:rPr lang="en-US" smtClean="0"/>
              <a:t>12/12/2021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9FF978-CC7E-4BBB-AF4B-0982B0BBA1FB}" type="slidenum">
              <a:rPr lang="en-US" smtClean="0"/>
              <a:t>‹#›</a:t>
            </a:fld>
            <a:endParaRPr lang="en-US"/>
          </a:p>
        </p:txBody>
      </p:sp>
    </p:spTree>
    <p:extLst>
      <p:ext uri="{BB962C8B-B14F-4D97-AF65-F5344CB8AC3E}">
        <p14:creationId xmlns:p14="http://schemas.microsoft.com/office/powerpoint/2010/main" val="1775967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C042491-FA4A-424B-B2EC-006389D9DB8A}" type="datetimeFigureOut">
              <a:rPr lang="en-US" smtClean="0"/>
              <a:t>12/12/2021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A9FF978-CC7E-4BBB-AF4B-0982B0BBA1F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87655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A2AAE-1948-4104-B90A-C3D18D29ED07}"/>
              </a:ext>
            </a:extLst>
          </p:cNvPr>
          <p:cNvSpPr>
            <a:spLocks noGrp="1"/>
          </p:cNvSpPr>
          <p:nvPr>
            <p:ph type="ctrTitle"/>
          </p:nvPr>
        </p:nvSpPr>
        <p:spPr/>
        <p:txBody>
          <a:bodyPr/>
          <a:lstStyle/>
          <a:p>
            <a:r>
              <a:rPr lang="ru-RU" dirty="0"/>
              <a:t>Аналіз атак на асиметричні системи та їх реалізація</a:t>
            </a:r>
            <a:endParaRPr lang="en-US" dirty="0"/>
          </a:p>
        </p:txBody>
      </p:sp>
      <p:sp>
        <p:nvSpPr>
          <p:cNvPr id="3" name="Subtitle 2">
            <a:extLst>
              <a:ext uri="{FF2B5EF4-FFF2-40B4-BE49-F238E27FC236}">
                <a16:creationId xmlns:a16="http://schemas.microsoft.com/office/drawing/2014/main" id="{8272B978-5762-4E82-BCF6-49447F86E315}"/>
              </a:ext>
            </a:extLst>
          </p:cNvPr>
          <p:cNvSpPr>
            <a:spLocks noGrp="1"/>
          </p:cNvSpPr>
          <p:nvPr>
            <p:ph type="subTitle" idx="1"/>
          </p:nvPr>
        </p:nvSpPr>
        <p:spPr/>
        <p:txBody>
          <a:bodyPr/>
          <a:lstStyle/>
          <a:p>
            <a:pPr algn="r"/>
            <a:r>
              <a:rPr lang="ru-RU" dirty="0"/>
              <a:t>Підготував</a:t>
            </a:r>
            <a:r>
              <a:rPr lang="en-US" dirty="0"/>
              <a:t>:</a:t>
            </a:r>
          </a:p>
          <a:p>
            <a:pPr algn="r"/>
            <a:r>
              <a:rPr lang="ru-RU" dirty="0"/>
              <a:t>Муравльов Андр</a:t>
            </a:r>
            <a:r>
              <a:rPr lang="uk-UA" dirty="0"/>
              <a:t>ій</a:t>
            </a:r>
            <a:endParaRPr lang="en-US" dirty="0"/>
          </a:p>
        </p:txBody>
      </p:sp>
    </p:spTree>
    <p:extLst>
      <p:ext uri="{BB962C8B-B14F-4D97-AF65-F5344CB8AC3E}">
        <p14:creationId xmlns:p14="http://schemas.microsoft.com/office/powerpoint/2010/main" val="122276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54FC5-541A-4E04-8998-A7728E761FE4}"/>
              </a:ext>
            </a:extLst>
          </p:cNvPr>
          <p:cNvSpPr>
            <a:spLocks noGrp="1"/>
          </p:cNvSpPr>
          <p:nvPr>
            <p:ph type="title"/>
          </p:nvPr>
        </p:nvSpPr>
        <p:spPr/>
        <p:txBody>
          <a:bodyPr/>
          <a:lstStyle/>
          <a:p>
            <a:r>
              <a:rPr lang="ru-RU" dirty="0"/>
              <a:t>Алгоритм </a:t>
            </a:r>
            <a:r>
              <a:rPr lang="en-US" dirty="0"/>
              <a:t>RSA</a:t>
            </a:r>
          </a:p>
        </p:txBody>
      </p:sp>
      <p:pic>
        <p:nvPicPr>
          <p:cNvPr id="2050" name="Picture 2" descr="How does RSA work?. Hey guys , I wanted to write a little… | by Short Tech  Stories | HackerNoon.com | Medium">
            <a:extLst>
              <a:ext uri="{FF2B5EF4-FFF2-40B4-BE49-F238E27FC236}">
                <a16:creationId xmlns:a16="http://schemas.microsoft.com/office/drawing/2014/main" id="{2F05C939-043B-473C-B4DA-A1EBF56AE1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38257" y="1846263"/>
            <a:ext cx="6375812"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33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0D618-3DA8-467F-AD18-06F48C822AA8}"/>
              </a:ext>
            </a:extLst>
          </p:cNvPr>
          <p:cNvSpPr>
            <a:spLocks noGrp="1"/>
          </p:cNvSpPr>
          <p:nvPr>
            <p:ph type="title"/>
          </p:nvPr>
        </p:nvSpPr>
        <p:spPr/>
        <p:txBody>
          <a:bodyPr/>
          <a:lstStyle/>
          <a:p>
            <a:r>
              <a:rPr lang="ru-RU" dirty="0"/>
              <a:t>Визначення основної обчислювальної задачі</a:t>
            </a:r>
            <a:endParaRPr lang="en-US" dirty="0"/>
          </a:p>
        </p:txBody>
      </p:sp>
      <p:sp>
        <p:nvSpPr>
          <p:cNvPr id="3" name="Content Placeholder 2">
            <a:extLst>
              <a:ext uri="{FF2B5EF4-FFF2-40B4-BE49-F238E27FC236}">
                <a16:creationId xmlns:a16="http://schemas.microsoft.com/office/drawing/2014/main" id="{973C71CE-9D03-4F3B-B3DC-143C7AFBACDE}"/>
              </a:ext>
            </a:extLst>
          </p:cNvPr>
          <p:cNvSpPr>
            <a:spLocks noGrp="1"/>
          </p:cNvSpPr>
          <p:nvPr>
            <p:ph idx="1"/>
          </p:nvPr>
        </p:nvSpPr>
        <p:spPr/>
        <p:txBody>
          <a:bodyPr/>
          <a:lstStyle/>
          <a:p>
            <a:r>
              <a:rPr lang="ru-RU" dirty="0"/>
              <a:t>З визначення алгоритму Діффі-Хелмана очевидно, що зловмисник, який має доступ до каналу зв’язку при спробі втрутитись в обмін даними може себе видати. Таким чином, перед ним постає обчислювально складна задача визначення чисел x та y маючи доступ лише до значень L та M, інакшими словами – проблема дискретного логарифмування. Така ж задача стоїть перед зловмисником, який намається зламати інші асиметричні криптосистеми – такі, як RSA. Ця задача належить до класу складності NP та не може бути вирішена шляхом простого перебору через свою обчислювальну складність за умови, що числа p, q, x та y є досить великими. </a:t>
            </a:r>
            <a:endParaRPr lang="en-US" dirty="0"/>
          </a:p>
        </p:txBody>
      </p:sp>
    </p:spTree>
    <p:extLst>
      <p:ext uri="{BB962C8B-B14F-4D97-AF65-F5344CB8AC3E}">
        <p14:creationId xmlns:p14="http://schemas.microsoft.com/office/powerpoint/2010/main" val="1485741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959AC-2312-43B8-B4D3-779AD5333C04}"/>
              </a:ext>
            </a:extLst>
          </p:cNvPr>
          <p:cNvSpPr>
            <a:spLocks noGrp="1"/>
          </p:cNvSpPr>
          <p:nvPr>
            <p:ph type="title"/>
          </p:nvPr>
        </p:nvSpPr>
        <p:spPr/>
        <p:txBody>
          <a:bodyPr/>
          <a:lstStyle/>
          <a:p>
            <a:r>
              <a:rPr lang="uk-UA" dirty="0"/>
              <a:t>Алгоритф Гельфорда-Шенкса</a:t>
            </a:r>
            <a:endParaRPr lang="en-US" dirty="0"/>
          </a:p>
        </p:txBody>
      </p:sp>
      <p:pic>
        <p:nvPicPr>
          <p:cNvPr id="4" name="Picture 3">
            <a:extLst>
              <a:ext uri="{FF2B5EF4-FFF2-40B4-BE49-F238E27FC236}">
                <a16:creationId xmlns:a16="http://schemas.microsoft.com/office/drawing/2014/main" id="{4C1DAAF2-2565-4811-A08A-26C929FBCB36}"/>
              </a:ext>
            </a:extLst>
          </p:cNvPr>
          <p:cNvPicPr>
            <a:picLocks noChangeAspect="1"/>
          </p:cNvPicPr>
          <p:nvPr/>
        </p:nvPicPr>
        <p:blipFill>
          <a:blip r:embed="rId2"/>
          <a:stretch>
            <a:fillRect/>
          </a:stretch>
        </p:blipFill>
        <p:spPr>
          <a:xfrm>
            <a:off x="3562739" y="2593339"/>
            <a:ext cx="6142990" cy="1113155"/>
          </a:xfrm>
          <a:prstGeom prst="rect">
            <a:avLst/>
          </a:prstGeom>
        </p:spPr>
      </p:pic>
      <p:pic>
        <p:nvPicPr>
          <p:cNvPr id="5" name="Picture 4">
            <a:extLst>
              <a:ext uri="{FF2B5EF4-FFF2-40B4-BE49-F238E27FC236}">
                <a16:creationId xmlns:a16="http://schemas.microsoft.com/office/drawing/2014/main" id="{E175DE10-05CA-4AD4-82D4-BD51095DE095}"/>
              </a:ext>
            </a:extLst>
          </p:cNvPr>
          <p:cNvPicPr>
            <a:picLocks noChangeAspect="1"/>
          </p:cNvPicPr>
          <p:nvPr/>
        </p:nvPicPr>
        <p:blipFill>
          <a:blip r:embed="rId3"/>
          <a:stretch>
            <a:fillRect/>
          </a:stretch>
        </p:blipFill>
        <p:spPr>
          <a:xfrm>
            <a:off x="3562739" y="4688981"/>
            <a:ext cx="6040120" cy="1152525"/>
          </a:xfrm>
          <a:prstGeom prst="rect">
            <a:avLst/>
          </a:prstGeom>
        </p:spPr>
      </p:pic>
      <p:sp>
        <p:nvSpPr>
          <p:cNvPr id="6" name="TextBox 5">
            <a:extLst>
              <a:ext uri="{FF2B5EF4-FFF2-40B4-BE49-F238E27FC236}">
                <a16:creationId xmlns:a16="http://schemas.microsoft.com/office/drawing/2014/main" id="{51B91247-FCC8-439C-B3D6-63618E1D4BD5}"/>
              </a:ext>
            </a:extLst>
          </p:cNvPr>
          <p:cNvSpPr txBox="1"/>
          <p:nvPr/>
        </p:nvSpPr>
        <p:spPr>
          <a:xfrm>
            <a:off x="3075940" y="1882066"/>
            <a:ext cx="6578354" cy="1138773"/>
          </a:xfrm>
          <a:prstGeom prst="rect">
            <a:avLst/>
          </a:prstGeom>
          <a:noFill/>
        </p:spPr>
        <p:txBody>
          <a:bodyPr wrap="square" rtlCol="0">
            <a:spAutoFit/>
          </a:bodyPr>
          <a:lstStyle/>
          <a:p>
            <a:pPr marL="0" marR="0" indent="0" algn="l">
              <a:spcBef>
                <a:spcPts val="1200"/>
              </a:spcBef>
              <a:spcAft>
                <a:spcPts val="1200"/>
              </a:spcAft>
            </a:pPr>
            <a:r>
              <a:rPr lang="uk-UA" sz="2000" dirty="0">
                <a:solidFill>
                  <a:srgbClr val="000000"/>
                </a:solidFill>
                <a:effectLst/>
                <a:uFill>
                  <a:solidFill>
                    <a:srgbClr val="000000"/>
                  </a:solidFill>
                </a:uFill>
                <a:ea typeface="Arial Unicode MS"/>
                <a:cs typeface="Arial Unicode MS"/>
              </a:rPr>
              <a:t>В рамках алгоритму спочатку для деякого </a:t>
            </a:r>
            <a:r>
              <a:rPr lang="en-US" sz="2000" dirty="0">
                <a:solidFill>
                  <a:srgbClr val="000000"/>
                </a:solidFill>
                <a:effectLst/>
                <a:uFill>
                  <a:solidFill>
                    <a:srgbClr val="000000"/>
                  </a:solidFill>
                </a:uFill>
                <a:ea typeface="Arial Unicode MS"/>
                <a:cs typeface="Arial Unicode MS"/>
              </a:rPr>
              <a:t>k </a:t>
            </a:r>
            <a:r>
              <a:rPr lang="ru-RU" sz="2000" dirty="0">
                <a:solidFill>
                  <a:srgbClr val="000000"/>
                </a:solidFill>
                <a:effectLst/>
                <a:uFill>
                  <a:solidFill>
                    <a:srgbClr val="000000"/>
                  </a:solidFill>
                </a:uFill>
                <a:ea typeface="Arial Unicode MS"/>
                <a:cs typeface="Arial Unicode MS"/>
              </a:rPr>
              <a:t>визначаються значення </a:t>
            </a:r>
            <a:r>
              <a:rPr lang="en-US" sz="2000" dirty="0" err="1">
                <a:solidFill>
                  <a:srgbClr val="000000"/>
                </a:solidFill>
                <a:effectLst/>
                <a:uFill>
                  <a:solidFill>
                    <a:srgbClr val="000000"/>
                  </a:solidFill>
                </a:uFill>
                <a:ea typeface="Arial Unicode MS"/>
                <a:cs typeface="Arial Unicode MS"/>
              </a:rPr>
              <a:t>a</a:t>
            </a:r>
            <a:r>
              <a:rPr lang="en-US" sz="2000" baseline="30000" dirty="0" err="1">
                <a:solidFill>
                  <a:srgbClr val="000000"/>
                </a:solidFill>
                <a:effectLst/>
                <a:uFill>
                  <a:solidFill>
                    <a:srgbClr val="000000"/>
                  </a:solidFill>
                </a:uFill>
                <a:ea typeface="Arial Unicode MS"/>
                <a:cs typeface="Arial Unicode MS"/>
              </a:rPr>
              <a:t>k</a:t>
            </a:r>
            <a:r>
              <a:rPr lang="en-US" sz="2000" dirty="0">
                <a:solidFill>
                  <a:srgbClr val="000000"/>
                </a:solidFill>
                <a:effectLst/>
                <a:uFill>
                  <a:solidFill>
                    <a:srgbClr val="000000"/>
                  </a:solidFill>
                </a:uFill>
                <a:ea typeface="Arial Unicode MS"/>
                <a:cs typeface="Arial Unicode MS"/>
              </a:rPr>
              <a:t>, a</a:t>
            </a:r>
            <a:r>
              <a:rPr lang="en-US" sz="2000" baseline="30000" dirty="0">
                <a:solidFill>
                  <a:srgbClr val="000000"/>
                </a:solidFill>
                <a:effectLst/>
                <a:uFill>
                  <a:solidFill>
                    <a:srgbClr val="000000"/>
                  </a:solidFill>
                </a:uFill>
                <a:ea typeface="Arial Unicode MS"/>
                <a:cs typeface="Arial Unicode MS"/>
              </a:rPr>
              <a:t>2k</a:t>
            </a:r>
            <a:r>
              <a:rPr lang="en-US" sz="2000" dirty="0">
                <a:solidFill>
                  <a:srgbClr val="000000"/>
                </a:solidFill>
                <a:effectLst/>
                <a:uFill>
                  <a:solidFill>
                    <a:srgbClr val="000000"/>
                  </a:solidFill>
                </a:uFill>
                <a:ea typeface="Arial Unicode MS"/>
                <a:cs typeface="Arial Unicode MS"/>
              </a:rPr>
              <a:t>, a</a:t>
            </a:r>
            <a:r>
              <a:rPr lang="en-US" sz="2000" baseline="30000" dirty="0">
                <a:solidFill>
                  <a:srgbClr val="000000"/>
                </a:solidFill>
                <a:effectLst/>
                <a:uFill>
                  <a:solidFill>
                    <a:srgbClr val="000000"/>
                  </a:solidFill>
                </a:uFill>
                <a:ea typeface="Arial Unicode MS"/>
                <a:cs typeface="Arial Unicode MS"/>
              </a:rPr>
              <a:t>3k</a:t>
            </a:r>
            <a:r>
              <a:rPr lang="en-US" sz="2000" dirty="0">
                <a:solidFill>
                  <a:srgbClr val="000000"/>
                </a:solidFill>
                <a:effectLst/>
                <a:uFill>
                  <a:solidFill>
                    <a:srgbClr val="000000"/>
                  </a:solidFill>
                </a:uFill>
                <a:ea typeface="Arial Unicode MS"/>
                <a:cs typeface="Arial Unicode MS"/>
              </a:rPr>
              <a:t> </a:t>
            </a:r>
            <a:r>
              <a:rPr lang="uk-UA" sz="2000" dirty="0">
                <a:solidFill>
                  <a:srgbClr val="000000"/>
                </a:solidFill>
                <a:effectLst/>
                <a:uFill>
                  <a:solidFill>
                    <a:srgbClr val="000000"/>
                  </a:solidFill>
                </a:uFill>
                <a:ea typeface="Arial Unicode MS"/>
                <a:cs typeface="Arial Unicode MS"/>
              </a:rPr>
              <a:t>і т.д. Це так звані «великі кроки»</a:t>
            </a:r>
            <a:r>
              <a:rPr lang="en-US" sz="2000" dirty="0">
                <a:solidFill>
                  <a:srgbClr val="000000"/>
                </a:solidFill>
                <a:effectLst/>
                <a:uFill>
                  <a:solidFill>
                    <a:srgbClr val="000000"/>
                  </a:solidFill>
                </a:uFill>
                <a:ea typeface="Arial Unicode MS"/>
                <a:cs typeface="Arial Unicode MS"/>
              </a:rPr>
              <a:t>:</a:t>
            </a:r>
          </a:p>
          <a:p>
            <a:endParaRPr lang="en-US" dirty="0"/>
          </a:p>
        </p:txBody>
      </p:sp>
      <p:sp>
        <p:nvSpPr>
          <p:cNvPr id="7" name="TextBox 6">
            <a:extLst>
              <a:ext uri="{FF2B5EF4-FFF2-40B4-BE49-F238E27FC236}">
                <a16:creationId xmlns:a16="http://schemas.microsoft.com/office/drawing/2014/main" id="{EA834C13-EAEB-4400-AEAE-34AAC9415EFB}"/>
              </a:ext>
            </a:extLst>
          </p:cNvPr>
          <p:cNvSpPr txBox="1"/>
          <p:nvPr/>
        </p:nvSpPr>
        <p:spPr>
          <a:xfrm>
            <a:off x="3075940" y="3837162"/>
            <a:ext cx="7492754" cy="1138773"/>
          </a:xfrm>
          <a:prstGeom prst="rect">
            <a:avLst/>
          </a:prstGeom>
          <a:noFill/>
        </p:spPr>
        <p:txBody>
          <a:bodyPr wrap="square" rtlCol="0">
            <a:spAutoFit/>
          </a:bodyPr>
          <a:lstStyle/>
          <a:p>
            <a:pPr marL="0" marR="0" indent="0" algn="l">
              <a:spcBef>
                <a:spcPts val="1200"/>
              </a:spcBef>
              <a:spcAft>
                <a:spcPts val="1200"/>
              </a:spcAft>
            </a:pPr>
            <a:r>
              <a:rPr lang="uk-UA" sz="2000" dirty="0">
                <a:solidFill>
                  <a:srgbClr val="000000"/>
                </a:solidFill>
                <a:effectLst/>
                <a:uFill>
                  <a:solidFill>
                    <a:srgbClr val="000000"/>
                  </a:solidFill>
                </a:uFill>
                <a:ea typeface="Arial Unicode MS"/>
                <a:cs typeface="Times New Roman" panose="02020603050405020304" pitchFamily="18" charset="0"/>
              </a:rPr>
              <a:t>Потім, на другій стадії алгоритму, визначаються добутки </a:t>
            </a:r>
            <a:r>
              <a:rPr lang="en-US" sz="2000" dirty="0">
                <a:solidFill>
                  <a:srgbClr val="000000"/>
                </a:solidFill>
                <a:effectLst/>
                <a:uFill>
                  <a:solidFill>
                    <a:srgbClr val="000000"/>
                  </a:solidFill>
                </a:uFill>
                <a:ea typeface="Arial Unicode MS"/>
                <a:cs typeface="Times New Roman" panose="02020603050405020304" pitchFamily="18" charset="0"/>
              </a:rPr>
              <a:t>b * a, b * a</a:t>
            </a:r>
            <a:r>
              <a:rPr lang="en-US" sz="2000" baseline="30000" dirty="0">
                <a:solidFill>
                  <a:srgbClr val="000000"/>
                </a:solidFill>
                <a:effectLst/>
                <a:uFill>
                  <a:solidFill>
                    <a:srgbClr val="000000"/>
                  </a:solidFill>
                </a:uFill>
                <a:ea typeface="Arial Unicode MS"/>
                <a:cs typeface="Times New Roman" panose="02020603050405020304" pitchFamily="18" charset="0"/>
              </a:rPr>
              <a:t>2</a:t>
            </a:r>
            <a:r>
              <a:rPr lang="en-US" sz="2000" dirty="0">
                <a:solidFill>
                  <a:srgbClr val="000000"/>
                </a:solidFill>
                <a:effectLst/>
                <a:uFill>
                  <a:solidFill>
                    <a:srgbClr val="000000"/>
                  </a:solidFill>
                </a:uFill>
                <a:ea typeface="Arial Unicode MS"/>
                <a:cs typeface="Times New Roman" panose="02020603050405020304" pitchFamily="18" charset="0"/>
              </a:rPr>
              <a:t>, b * a</a:t>
            </a:r>
            <a:r>
              <a:rPr lang="en-US" sz="2000" baseline="30000" dirty="0">
                <a:solidFill>
                  <a:srgbClr val="000000"/>
                </a:solidFill>
                <a:effectLst/>
                <a:uFill>
                  <a:solidFill>
                    <a:srgbClr val="000000"/>
                  </a:solidFill>
                </a:uFill>
                <a:ea typeface="Arial Unicode MS"/>
                <a:cs typeface="Times New Roman" panose="02020603050405020304" pitchFamily="18" charset="0"/>
              </a:rPr>
              <a:t>3</a:t>
            </a:r>
            <a:r>
              <a:rPr lang="en-US" sz="2000" dirty="0">
                <a:solidFill>
                  <a:srgbClr val="000000"/>
                </a:solidFill>
                <a:effectLst/>
                <a:uFill>
                  <a:solidFill>
                    <a:srgbClr val="000000"/>
                  </a:solidFill>
                </a:uFill>
                <a:ea typeface="Arial Unicode MS"/>
                <a:cs typeface="Times New Roman" panose="02020603050405020304" pitchFamily="18" charset="0"/>
              </a:rPr>
              <a:t> </a:t>
            </a:r>
            <a:r>
              <a:rPr lang="uk-UA" sz="2000" dirty="0">
                <a:solidFill>
                  <a:srgbClr val="000000"/>
                </a:solidFill>
                <a:effectLst/>
                <a:uFill>
                  <a:solidFill>
                    <a:srgbClr val="000000"/>
                  </a:solidFill>
                </a:uFill>
                <a:ea typeface="Arial Unicode MS"/>
                <a:cs typeface="Times New Roman" panose="02020603050405020304" pitchFamily="18" charset="0"/>
              </a:rPr>
              <a:t>і т.д. Це так звані «малі кроки»</a:t>
            </a:r>
            <a:r>
              <a:rPr lang="en-US" sz="2000" dirty="0">
                <a:solidFill>
                  <a:srgbClr val="000000"/>
                </a:solidFill>
                <a:effectLst/>
                <a:uFill>
                  <a:solidFill>
                    <a:srgbClr val="000000"/>
                  </a:solidFill>
                </a:uFill>
                <a:ea typeface="Arial Unicode MS"/>
                <a:cs typeface="Times New Roman" panose="02020603050405020304" pitchFamily="18" charset="0"/>
              </a:rPr>
              <a:t>:</a:t>
            </a:r>
          </a:p>
          <a:p>
            <a:endParaRPr lang="en-US" dirty="0"/>
          </a:p>
        </p:txBody>
      </p:sp>
    </p:spTree>
    <p:extLst>
      <p:ext uri="{BB962C8B-B14F-4D97-AF65-F5344CB8AC3E}">
        <p14:creationId xmlns:p14="http://schemas.microsoft.com/office/powerpoint/2010/main" val="1913888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98F15-0841-47B0-A118-47229F274061}"/>
              </a:ext>
            </a:extLst>
          </p:cNvPr>
          <p:cNvSpPr>
            <a:spLocks noGrp="1"/>
          </p:cNvSpPr>
          <p:nvPr>
            <p:ph type="title"/>
          </p:nvPr>
        </p:nvSpPr>
        <p:spPr/>
        <p:txBody>
          <a:bodyPr/>
          <a:lstStyle/>
          <a:p>
            <a:r>
              <a:rPr lang="ru-RU" dirty="0"/>
              <a:t>Алгоритм Полларда</a:t>
            </a:r>
            <a:endParaRPr lang="en-US" dirty="0"/>
          </a:p>
        </p:txBody>
      </p:sp>
      <p:pic>
        <p:nvPicPr>
          <p:cNvPr id="4" name="Picture 3">
            <a:extLst>
              <a:ext uri="{FF2B5EF4-FFF2-40B4-BE49-F238E27FC236}">
                <a16:creationId xmlns:a16="http://schemas.microsoft.com/office/drawing/2014/main" id="{F65C539F-AC7B-4E64-9ECD-FF8232DA729E}"/>
              </a:ext>
            </a:extLst>
          </p:cNvPr>
          <p:cNvPicPr>
            <a:picLocks noChangeAspect="1"/>
          </p:cNvPicPr>
          <p:nvPr/>
        </p:nvPicPr>
        <p:blipFill>
          <a:blip r:embed="rId2"/>
          <a:stretch>
            <a:fillRect/>
          </a:stretch>
        </p:blipFill>
        <p:spPr>
          <a:xfrm>
            <a:off x="7466121" y="3028780"/>
            <a:ext cx="3298893" cy="2916424"/>
          </a:xfrm>
          <a:prstGeom prst="rect">
            <a:avLst/>
          </a:prstGeom>
        </p:spPr>
      </p:pic>
      <p:sp>
        <p:nvSpPr>
          <p:cNvPr id="5" name="TextBox 4">
            <a:extLst>
              <a:ext uri="{FF2B5EF4-FFF2-40B4-BE49-F238E27FC236}">
                <a16:creationId xmlns:a16="http://schemas.microsoft.com/office/drawing/2014/main" id="{F7DA6345-B64B-417D-B454-49F7433E2578}"/>
              </a:ext>
            </a:extLst>
          </p:cNvPr>
          <p:cNvSpPr txBox="1"/>
          <p:nvPr/>
        </p:nvSpPr>
        <p:spPr>
          <a:xfrm>
            <a:off x="1189608" y="1926454"/>
            <a:ext cx="5930283" cy="2308324"/>
          </a:xfrm>
          <a:prstGeom prst="rect">
            <a:avLst/>
          </a:prstGeom>
          <a:noFill/>
        </p:spPr>
        <p:txBody>
          <a:bodyPr wrap="square" rtlCol="0">
            <a:spAutoFit/>
          </a:bodyPr>
          <a:lstStyle/>
          <a:p>
            <a:r>
              <a:rPr lang="el-GR" dirty="0"/>
              <a:t>ρ-</a:t>
            </a:r>
            <a:r>
              <a:rPr lang="ru-RU" dirty="0"/>
              <a:t>алгоритм Джона Поларда, запропонований ним в 1975 році, служить для факторизації цілих чисел. Він ґрунтується на алгоритмі Флойда пошуку довжини циклу в послідовності і деяких наслідках з парадоксу днів народжень. Алгоритм найбільш ефективний при факторизації складених чисел з досить малими множниками в розкладанні. Складність алгоритму оцінюється як </a:t>
            </a:r>
            <a:r>
              <a:rPr lang="en-US" dirty="0"/>
              <a:t>O(N</a:t>
            </a:r>
            <a:r>
              <a:rPr lang="ru-RU" baseline="30000" dirty="0"/>
              <a:t>1</a:t>
            </a:r>
            <a:r>
              <a:rPr lang="en-US" baseline="30000" dirty="0"/>
              <a:t>/4</a:t>
            </a:r>
            <a:r>
              <a:rPr lang="en-US" dirty="0"/>
              <a:t>).</a:t>
            </a:r>
          </a:p>
        </p:txBody>
      </p:sp>
    </p:spTree>
    <p:extLst>
      <p:ext uri="{BB962C8B-B14F-4D97-AF65-F5344CB8AC3E}">
        <p14:creationId xmlns:p14="http://schemas.microsoft.com/office/powerpoint/2010/main" val="3226618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AC150-C3E6-4E58-BB0E-987028C8FB9C}"/>
              </a:ext>
            </a:extLst>
          </p:cNvPr>
          <p:cNvSpPr>
            <a:spLocks noGrp="1"/>
          </p:cNvSpPr>
          <p:nvPr>
            <p:ph type="title"/>
          </p:nvPr>
        </p:nvSpPr>
        <p:spPr/>
        <p:txBody>
          <a:bodyPr/>
          <a:lstStyle/>
          <a:p>
            <a:r>
              <a:rPr lang="ru-RU" dirty="0"/>
              <a:t>Атака </a:t>
            </a:r>
            <a:r>
              <a:rPr lang="uk-UA" dirty="0"/>
              <a:t>Вінера</a:t>
            </a:r>
            <a:endParaRPr lang="en-US" dirty="0"/>
          </a:p>
        </p:txBody>
      </p:sp>
      <p:sp>
        <p:nvSpPr>
          <p:cNvPr id="3" name="Content Placeholder 2">
            <a:extLst>
              <a:ext uri="{FF2B5EF4-FFF2-40B4-BE49-F238E27FC236}">
                <a16:creationId xmlns:a16="http://schemas.microsoft.com/office/drawing/2014/main" id="{0DF1A3E5-B812-48CD-943B-D26DA4F95BCF}"/>
              </a:ext>
            </a:extLst>
          </p:cNvPr>
          <p:cNvSpPr>
            <a:spLocks noGrp="1"/>
          </p:cNvSpPr>
          <p:nvPr>
            <p:ph idx="1"/>
          </p:nvPr>
        </p:nvSpPr>
        <p:spPr/>
        <p:txBody>
          <a:bodyPr/>
          <a:lstStyle/>
          <a:p>
            <a:r>
              <a:rPr lang="ru-RU" dirty="0"/>
              <a:t>Атака Вінера, названа так в честь криптолога Майкла Дж. Вінера являє собою тип криптографічної атаки на алгоритм </a:t>
            </a:r>
            <a:r>
              <a:rPr lang="en-US" dirty="0"/>
              <a:t>RSA. </a:t>
            </a:r>
            <a:r>
              <a:rPr lang="ru-RU" dirty="0"/>
              <a:t>Алгоритм використовує метод неперервного дробу для злому системи при малому значенні експоненти </a:t>
            </a:r>
            <a:r>
              <a:rPr lang="en-US" dirty="0"/>
              <a:t>d.</a:t>
            </a:r>
          </a:p>
          <a:p>
            <a:r>
              <a:rPr lang="ru-RU" dirty="0"/>
              <a:t>Маючи відкритий ключ </a:t>
            </a:r>
            <a:r>
              <a:rPr lang="en-US" dirty="0"/>
              <a:t>RSA (e, N) </a:t>
            </a:r>
            <a:r>
              <a:rPr lang="ru-RU" dirty="0"/>
              <a:t>необхідно визначити закриту експоненту </a:t>
            </a:r>
            <a:r>
              <a:rPr lang="en-US" dirty="0"/>
              <a:t>d. </a:t>
            </a:r>
            <a:r>
              <a:rPr lang="ru-RU" dirty="0"/>
              <a:t>Якщо відомо, що </a:t>
            </a:r>
            <a:r>
              <a:rPr lang="en-US" dirty="0"/>
              <a:t>d &lt; 1/3N</a:t>
            </a:r>
            <a:r>
              <a:rPr lang="uk-UA" baseline="30000" dirty="0"/>
              <a:t>1</a:t>
            </a:r>
            <a:r>
              <a:rPr lang="en-US" baseline="30000" dirty="0"/>
              <a:t>/4</a:t>
            </a:r>
            <a:r>
              <a:rPr lang="en-US" dirty="0"/>
              <a:t>, </a:t>
            </a:r>
            <a:r>
              <a:rPr lang="ru-RU" dirty="0"/>
              <a:t>то цього можливо досягти за допомогою даного алгоритму</a:t>
            </a:r>
            <a:r>
              <a:rPr lang="en-US" dirty="0"/>
              <a:t>.</a:t>
            </a:r>
            <a:endParaRPr lang="ru-RU" dirty="0"/>
          </a:p>
          <a:p>
            <a:endParaRPr lang="en-US" dirty="0"/>
          </a:p>
        </p:txBody>
      </p:sp>
    </p:spTree>
    <p:extLst>
      <p:ext uri="{BB962C8B-B14F-4D97-AF65-F5344CB8AC3E}">
        <p14:creationId xmlns:p14="http://schemas.microsoft.com/office/powerpoint/2010/main" val="3908097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8F85D-C0C7-4E5D-A6FE-A82B50F2497A}"/>
              </a:ext>
            </a:extLst>
          </p:cNvPr>
          <p:cNvSpPr>
            <a:spLocks noGrp="1"/>
          </p:cNvSpPr>
          <p:nvPr>
            <p:ph type="title"/>
          </p:nvPr>
        </p:nvSpPr>
        <p:spPr>
          <a:xfrm>
            <a:off x="1066800" y="2497143"/>
            <a:ext cx="10058400" cy="1450757"/>
          </a:xfrm>
        </p:spPr>
        <p:txBody>
          <a:bodyPr/>
          <a:lstStyle/>
          <a:p>
            <a:pPr algn="ctr"/>
            <a:r>
              <a:rPr lang="uk-UA" dirty="0"/>
              <a:t>ДЯКУЮ ЗА УВАГУ!</a:t>
            </a:r>
            <a:endParaRPr lang="en-US" dirty="0"/>
          </a:p>
        </p:txBody>
      </p:sp>
    </p:spTree>
    <p:extLst>
      <p:ext uri="{BB962C8B-B14F-4D97-AF65-F5344CB8AC3E}">
        <p14:creationId xmlns:p14="http://schemas.microsoft.com/office/powerpoint/2010/main" val="3453489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E002-4F15-4DEA-8E7E-25DE915B47BF}"/>
              </a:ext>
            </a:extLst>
          </p:cNvPr>
          <p:cNvSpPr>
            <a:spLocks noGrp="1"/>
          </p:cNvSpPr>
          <p:nvPr>
            <p:ph type="title"/>
          </p:nvPr>
        </p:nvSpPr>
        <p:spPr/>
        <p:txBody>
          <a:bodyPr/>
          <a:lstStyle/>
          <a:p>
            <a:r>
              <a:rPr lang="uk-UA" dirty="0"/>
              <a:t>Модель криптографічної системи</a:t>
            </a:r>
            <a:endParaRPr lang="en-US" dirty="0"/>
          </a:p>
        </p:txBody>
      </p:sp>
      <p:pic>
        <p:nvPicPr>
          <p:cNvPr id="4" name="Picture 3">
            <a:extLst>
              <a:ext uri="{FF2B5EF4-FFF2-40B4-BE49-F238E27FC236}">
                <a16:creationId xmlns:a16="http://schemas.microsoft.com/office/drawing/2014/main" id="{B861301D-6BC0-49D8-BDA9-CE3CA93726CC}"/>
              </a:ext>
            </a:extLst>
          </p:cNvPr>
          <p:cNvPicPr>
            <a:picLocks noChangeAspect="1"/>
          </p:cNvPicPr>
          <p:nvPr/>
        </p:nvPicPr>
        <p:blipFill>
          <a:blip r:embed="rId2"/>
          <a:stretch>
            <a:fillRect/>
          </a:stretch>
        </p:blipFill>
        <p:spPr>
          <a:xfrm>
            <a:off x="3056255" y="2103983"/>
            <a:ext cx="6140450" cy="3235960"/>
          </a:xfrm>
          <a:prstGeom prst="rect">
            <a:avLst/>
          </a:prstGeom>
        </p:spPr>
      </p:pic>
    </p:spTree>
    <p:extLst>
      <p:ext uri="{BB962C8B-B14F-4D97-AF65-F5344CB8AC3E}">
        <p14:creationId xmlns:p14="http://schemas.microsoft.com/office/powerpoint/2010/main" val="1293008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34DCA-600C-454A-85B1-E479F4D6D8EF}"/>
              </a:ext>
            </a:extLst>
          </p:cNvPr>
          <p:cNvSpPr>
            <a:spLocks noGrp="1"/>
          </p:cNvSpPr>
          <p:nvPr>
            <p:ph type="title"/>
          </p:nvPr>
        </p:nvSpPr>
        <p:spPr/>
        <p:txBody>
          <a:bodyPr/>
          <a:lstStyle/>
          <a:p>
            <a:r>
              <a:rPr lang="uk-UA" dirty="0"/>
              <a:t>Поняття про основні визначення криптографії</a:t>
            </a:r>
            <a:endParaRPr lang="en-US" dirty="0"/>
          </a:p>
        </p:txBody>
      </p:sp>
      <p:sp>
        <p:nvSpPr>
          <p:cNvPr id="4" name="TextBox 3">
            <a:extLst>
              <a:ext uri="{FF2B5EF4-FFF2-40B4-BE49-F238E27FC236}">
                <a16:creationId xmlns:a16="http://schemas.microsoft.com/office/drawing/2014/main" id="{78346724-8BEC-4678-814A-771478F1B305}"/>
              </a:ext>
            </a:extLst>
          </p:cNvPr>
          <p:cNvSpPr txBox="1"/>
          <p:nvPr/>
        </p:nvSpPr>
        <p:spPr>
          <a:xfrm>
            <a:off x="1189608" y="1944210"/>
            <a:ext cx="9966072" cy="2031325"/>
          </a:xfrm>
          <a:prstGeom prst="rect">
            <a:avLst/>
          </a:prstGeom>
          <a:noFill/>
        </p:spPr>
        <p:txBody>
          <a:bodyPr wrap="square" rtlCol="0">
            <a:spAutoFit/>
          </a:bodyPr>
          <a:lstStyle/>
          <a:p>
            <a:pPr marL="285750" indent="-285750">
              <a:buFont typeface="Arial" panose="020B0604020202020204" pitchFamily="34" charset="0"/>
              <a:buChar char="•"/>
            </a:pPr>
            <a:r>
              <a:rPr lang="ru-RU" dirty="0"/>
              <a:t>Криптографічна стійкість (або крипостійкість) - здатність криптографічного алгоритму протистояти можливим атакам на нього. </a:t>
            </a:r>
          </a:p>
          <a:p>
            <a:pPr marL="285750" indent="-285750">
              <a:buFont typeface="Arial" panose="020B0604020202020204" pitchFamily="34" charset="0"/>
              <a:buChar char="•"/>
            </a:pPr>
            <a:r>
              <a:rPr lang="ru-RU" dirty="0"/>
              <a:t>Рівень криптостійкості - показник криптостійкості алгоритму, пов'язаний з обчислювальною складністю виконання успішної атаки на криптосистему. Зазвичай рівень криптостійкості вимірюється в бітах. </a:t>
            </a:r>
          </a:p>
          <a:p>
            <a:pPr marL="285750" indent="-285750">
              <a:buFont typeface="Arial" panose="020B0604020202020204" pitchFamily="34" charset="0"/>
              <a:buChar char="•"/>
            </a:pPr>
            <a:r>
              <a:rPr lang="ru-RU" dirty="0"/>
              <a:t>Принцип Керкхоффса</a:t>
            </a:r>
            <a:r>
              <a:rPr lang="en-US" dirty="0"/>
              <a:t> - </a:t>
            </a:r>
            <a:r>
              <a:rPr lang="ru-RU" dirty="0"/>
              <a:t>в криптографічній системі єдиним секретом має залишатися ключ, сам же алгоритм не повинен бути засекречений. </a:t>
            </a:r>
            <a:endParaRPr lang="en-US" dirty="0"/>
          </a:p>
        </p:txBody>
      </p:sp>
    </p:spTree>
    <p:extLst>
      <p:ext uri="{BB962C8B-B14F-4D97-AF65-F5344CB8AC3E}">
        <p14:creationId xmlns:p14="http://schemas.microsoft.com/office/powerpoint/2010/main" val="440464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A2F77-AE9E-484E-9873-6E9BC1062892}"/>
              </a:ext>
            </a:extLst>
          </p:cNvPr>
          <p:cNvSpPr>
            <a:spLocks noGrp="1"/>
          </p:cNvSpPr>
          <p:nvPr>
            <p:ph type="title"/>
          </p:nvPr>
        </p:nvSpPr>
        <p:spPr/>
        <p:txBody>
          <a:bodyPr/>
          <a:lstStyle/>
          <a:p>
            <a:r>
              <a:rPr lang="ru-RU" dirty="0"/>
              <a:t>Застосування метод</a:t>
            </a:r>
            <a:r>
              <a:rPr lang="uk-UA" dirty="0"/>
              <a:t>ів грубої сили</a:t>
            </a:r>
            <a:endParaRPr lang="en-US" dirty="0"/>
          </a:p>
        </p:txBody>
      </p:sp>
      <p:sp>
        <p:nvSpPr>
          <p:cNvPr id="4" name="TextBox 3">
            <a:extLst>
              <a:ext uri="{FF2B5EF4-FFF2-40B4-BE49-F238E27FC236}">
                <a16:creationId xmlns:a16="http://schemas.microsoft.com/office/drawing/2014/main" id="{CD7F42FF-6374-4A41-8907-07214A503EAE}"/>
              </a:ext>
            </a:extLst>
          </p:cNvPr>
          <p:cNvSpPr txBox="1"/>
          <p:nvPr/>
        </p:nvSpPr>
        <p:spPr>
          <a:xfrm>
            <a:off x="1180730" y="1899821"/>
            <a:ext cx="9974950" cy="2585323"/>
          </a:xfrm>
          <a:prstGeom prst="rect">
            <a:avLst/>
          </a:prstGeom>
          <a:noFill/>
        </p:spPr>
        <p:txBody>
          <a:bodyPr wrap="square" rtlCol="0">
            <a:spAutoFit/>
          </a:bodyPr>
          <a:lstStyle/>
          <a:p>
            <a:r>
              <a:rPr lang="ru-RU" dirty="0"/>
              <a:t>Повний перебір (англ. </a:t>
            </a:r>
            <a:r>
              <a:rPr lang="en-US" dirty="0"/>
              <a:t>brute force) - </a:t>
            </a:r>
            <a:r>
              <a:rPr lang="ru-RU" dirty="0"/>
              <a:t>загальний метод вирішення завдань шляхом перебору всіх можливих потенційних рішень. </a:t>
            </a:r>
          </a:p>
          <a:p>
            <a:r>
              <a:rPr lang="ru-RU" dirty="0"/>
              <a:t>У криптографії на обчислювальній складності повного перебору ґрунтується оцінка криптостойкости шифрів. Зокрема, шифр вважається крипостійким, якщо не існує методу «злому» істотно більш швидкого, ніж повний перебір всіх ключів. Криптографічні атаки, засновані на методі повного перебору, є найбільш універсальними, але і найдовшими.</a:t>
            </a:r>
          </a:p>
          <a:p>
            <a:r>
              <a:rPr lang="ru-RU" dirty="0"/>
              <a:t>Виходячи з фізичних міркувань можна показати, що існує можливість вибрати таку довжину ключа, що таку атаку методом «грубої сили» неможливо буде виконати в принципі, безвідносно до потужностей наявної обчислювальної техніки. </a:t>
            </a:r>
            <a:endParaRPr lang="en-US" dirty="0"/>
          </a:p>
        </p:txBody>
      </p:sp>
    </p:spTree>
    <p:extLst>
      <p:ext uri="{BB962C8B-B14F-4D97-AF65-F5344CB8AC3E}">
        <p14:creationId xmlns:p14="http://schemas.microsoft.com/office/powerpoint/2010/main" val="1013119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6091C-30DD-4CC5-B063-35B69CCA9D7D}"/>
              </a:ext>
            </a:extLst>
          </p:cNvPr>
          <p:cNvSpPr>
            <a:spLocks noGrp="1"/>
          </p:cNvSpPr>
          <p:nvPr>
            <p:ph type="title"/>
          </p:nvPr>
        </p:nvSpPr>
        <p:spPr/>
        <p:txBody>
          <a:bodyPr/>
          <a:lstStyle/>
          <a:p>
            <a:r>
              <a:rPr lang="uk-UA" dirty="0"/>
              <a:t>Абсолютно криптостійкі шифри</a:t>
            </a:r>
            <a:endParaRPr lang="en-US" dirty="0"/>
          </a:p>
        </p:txBody>
      </p:sp>
      <p:sp>
        <p:nvSpPr>
          <p:cNvPr id="4" name="TextBox 3">
            <a:extLst>
              <a:ext uri="{FF2B5EF4-FFF2-40B4-BE49-F238E27FC236}">
                <a16:creationId xmlns:a16="http://schemas.microsoft.com/office/drawing/2014/main" id="{EF750FED-8B7C-4814-8286-053E97925FD6}"/>
              </a:ext>
            </a:extLst>
          </p:cNvPr>
          <p:cNvSpPr txBox="1"/>
          <p:nvPr/>
        </p:nvSpPr>
        <p:spPr>
          <a:xfrm>
            <a:off x="1171852" y="1908699"/>
            <a:ext cx="9983828" cy="2585323"/>
          </a:xfrm>
          <a:prstGeom prst="rect">
            <a:avLst/>
          </a:prstGeom>
          <a:noFill/>
        </p:spPr>
        <p:txBody>
          <a:bodyPr wrap="square" rtlCol="0">
            <a:spAutoFit/>
          </a:bodyPr>
          <a:lstStyle/>
          <a:p>
            <a:r>
              <a:rPr lang="ru-RU" dirty="0"/>
              <a:t>Абсолютна крипостійкість означає, що:</a:t>
            </a:r>
          </a:p>
          <a:p>
            <a:r>
              <a:rPr lang="ru-RU" dirty="0"/>
              <a:t>•	результатом розшифрування може бути будь-який текст, </a:t>
            </a:r>
          </a:p>
          <a:p>
            <a:r>
              <a:rPr lang="ru-RU" dirty="0"/>
              <a:t>•	не існує ніякого способу перевірки, що розшифрування виконане правильно. </a:t>
            </a:r>
          </a:p>
          <a:p>
            <a:r>
              <a:rPr lang="ru-RU" dirty="0"/>
              <a:t>Доведення існування абсолютно стійких алгоритмів шифрування було виконано Клодом Шенноном та опубліковано в роботі «Теорія зв'язку в секретних системах» (1946 рік).</a:t>
            </a:r>
          </a:p>
          <a:p>
            <a:r>
              <a:rPr lang="ru-RU" dirty="0"/>
              <a:t>Єдиним відомим шифром, який задовольняє вимогам абсолютної криптостійкості, є шифр Вернама. Шифр Вернама (інша назва: англ. </a:t>
            </a:r>
            <a:r>
              <a:rPr lang="en-US" dirty="0"/>
              <a:t>One-time pad - </a:t>
            </a:r>
            <a:r>
              <a:rPr lang="ru-RU" dirty="0"/>
              <a:t>схема одноразових блокнотів) названий на честь телеграфіста </a:t>
            </a:r>
            <a:r>
              <a:rPr lang="en-US" dirty="0"/>
              <a:t>AT &amp; T </a:t>
            </a:r>
            <a:r>
              <a:rPr lang="ru-RU" dirty="0"/>
              <a:t>Гільберта Вернама, який в 1917 році побудував телеграфний апарат, що виконував цю операцію автоматично - треба було тільки подати на нього стрічку з ключем. </a:t>
            </a:r>
            <a:endParaRPr lang="en-US" dirty="0"/>
          </a:p>
        </p:txBody>
      </p:sp>
    </p:spTree>
    <p:extLst>
      <p:ext uri="{BB962C8B-B14F-4D97-AF65-F5344CB8AC3E}">
        <p14:creationId xmlns:p14="http://schemas.microsoft.com/office/powerpoint/2010/main" val="853498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967D6-3E54-4113-92C4-533ECCA39948}"/>
              </a:ext>
            </a:extLst>
          </p:cNvPr>
          <p:cNvSpPr>
            <a:spLocks noGrp="1"/>
          </p:cNvSpPr>
          <p:nvPr>
            <p:ph type="title"/>
          </p:nvPr>
        </p:nvSpPr>
        <p:spPr/>
        <p:txBody>
          <a:bodyPr/>
          <a:lstStyle/>
          <a:p>
            <a:r>
              <a:rPr lang="uk-UA" dirty="0"/>
              <a:t>Модель асиметричної криптосистеми</a:t>
            </a:r>
            <a:endParaRPr lang="en-US" dirty="0"/>
          </a:p>
        </p:txBody>
      </p:sp>
      <p:sp>
        <p:nvSpPr>
          <p:cNvPr id="4" name="TextBox 3">
            <a:extLst>
              <a:ext uri="{FF2B5EF4-FFF2-40B4-BE49-F238E27FC236}">
                <a16:creationId xmlns:a16="http://schemas.microsoft.com/office/drawing/2014/main" id="{EF1C91A8-838E-42B5-A185-ED0A0AA6C48F}"/>
              </a:ext>
            </a:extLst>
          </p:cNvPr>
          <p:cNvSpPr txBox="1"/>
          <p:nvPr/>
        </p:nvSpPr>
        <p:spPr>
          <a:xfrm>
            <a:off x="1189608" y="1944210"/>
            <a:ext cx="9966072" cy="2862322"/>
          </a:xfrm>
          <a:prstGeom prst="rect">
            <a:avLst/>
          </a:prstGeom>
          <a:noFill/>
        </p:spPr>
        <p:txBody>
          <a:bodyPr wrap="square" rtlCol="0">
            <a:spAutoFit/>
          </a:bodyPr>
          <a:lstStyle/>
          <a:p>
            <a:r>
              <a:rPr lang="ru-RU" dirty="0"/>
              <a:t>Традиційні криптографічні системи мають два суттєвих недоліки:</a:t>
            </a:r>
          </a:p>
          <a:p>
            <a:pPr marL="285750" indent="-285750">
              <a:buFont typeface="Arial" panose="020B0604020202020204" pitchFamily="34" charset="0"/>
              <a:buChar char="•"/>
            </a:pPr>
            <a:r>
              <a:rPr lang="ru-RU" dirty="0"/>
              <a:t>	Проблема розподілення ключів в управління ними. Система з </a:t>
            </a:r>
            <a:r>
              <a:rPr lang="en-US" dirty="0"/>
              <a:t>n </a:t>
            </a:r>
            <a:r>
              <a:rPr lang="ru-RU" dirty="0"/>
              <a:t>учасниками вимагає використання </a:t>
            </a:r>
            <a:r>
              <a:rPr lang="en-US" dirty="0"/>
              <a:t>n/2 </a:t>
            </a:r>
            <a:r>
              <a:rPr lang="ru-RU" dirty="0"/>
              <a:t>ключів і стільки ж безпечних каналів для їх розповсюдження. При зміні ключа одним з учасників доводиться генерувати і розподіляти (</a:t>
            </a:r>
            <a:r>
              <a:rPr lang="en-US" dirty="0"/>
              <a:t>n-1) </a:t>
            </a:r>
            <a:r>
              <a:rPr lang="ru-RU" dirty="0"/>
              <a:t>ключ. А додавання нового учасника вимагає генерування і розподілення </a:t>
            </a:r>
            <a:r>
              <a:rPr lang="en-US" dirty="0"/>
              <a:t>n </a:t>
            </a:r>
            <a:r>
              <a:rPr lang="ru-RU" dirty="0"/>
              <a:t>нових ключів.</a:t>
            </a:r>
          </a:p>
          <a:p>
            <a:pPr marL="285750" indent="-285750">
              <a:buFont typeface="Arial" panose="020B0604020202020204" pitchFamily="34" charset="0"/>
              <a:buChar char="•"/>
            </a:pPr>
            <a:r>
              <a:rPr lang="ru-RU" dirty="0"/>
              <a:t>Проблема автентифікації. Традиційні криптосистеми не забезпечують потребу користувачів у використанні електронного еквіваленту підпису: будь-яке повідомлення, що відправлене одним з них, може бути відправлене і іншим.</a:t>
            </a:r>
          </a:p>
          <a:p>
            <a:r>
              <a:rPr lang="ru-RU" dirty="0"/>
              <a:t>Намагання усунути ці недоліки спонукало дослідників до пошуку криптографічних систем нового типу</a:t>
            </a:r>
            <a:endParaRPr lang="en-US" dirty="0"/>
          </a:p>
        </p:txBody>
      </p:sp>
    </p:spTree>
    <p:extLst>
      <p:ext uri="{BB962C8B-B14F-4D97-AF65-F5344CB8AC3E}">
        <p14:creationId xmlns:p14="http://schemas.microsoft.com/office/powerpoint/2010/main" val="2885665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B53F9-2F6A-498F-B1C8-400F296F2CBA}"/>
              </a:ext>
            </a:extLst>
          </p:cNvPr>
          <p:cNvSpPr>
            <a:spLocks noGrp="1"/>
          </p:cNvSpPr>
          <p:nvPr>
            <p:ph type="title"/>
          </p:nvPr>
        </p:nvSpPr>
        <p:spPr/>
        <p:txBody>
          <a:bodyPr/>
          <a:lstStyle/>
          <a:p>
            <a:r>
              <a:rPr lang="uk-UA" dirty="0"/>
              <a:t>Модель криптосистеми з публічними ключами</a:t>
            </a:r>
            <a:endParaRPr lang="en-US" dirty="0"/>
          </a:p>
        </p:txBody>
      </p:sp>
      <p:pic>
        <p:nvPicPr>
          <p:cNvPr id="4" name="Picture 3">
            <a:extLst>
              <a:ext uri="{FF2B5EF4-FFF2-40B4-BE49-F238E27FC236}">
                <a16:creationId xmlns:a16="http://schemas.microsoft.com/office/drawing/2014/main" id="{2F9AECF0-2ED1-45AE-921E-60DA8F19E9DC}"/>
              </a:ext>
            </a:extLst>
          </p:cNvPr>
          <p:cNvPicPr>
            <a:picLocks noChangeAspect="1"/>
          </p:cNvPicPr>
          <p:nvPr/>
        </p:nvPicPr>
        <p:blipFill>
          <a:blip r:embed="rId2"/>
          <a:stretch>
            <a:fillRect/>
          </a:stretch>
        </p:blipFill>
        <p:spPr>
          <a:xfrm>
            <a:off x="3125787" y="1966173"/>
            <a:ext cx="5940425" cy="3990975"/>
          </a:xfrm>
          <a:prstGeom prst="rect">
            <a:avLst/>
          </a:prstGeom>
        </p:spPr>
      </p:pic>
    </p:spTree>
    <p:extLst>
      <p:ext uri="{BB962C8B-B14F-4D97-AF65-F5344CB8AC3E}">
        <p14:creationId xmlns:p14="http://schemas.microsoft.com/office/powerpoint/2010/main" val="3043430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3BF39-654C-48C1-B9C3-CBEE27A039DA}"/>
              </a:ext>
            </a:extLst>
          </p:cNvPr>
          <p:cNvSpPr>
            <a:spLocks noGrp="1"/>
          </p:cNvSpPr>
          <p:nvPr>
            <p:ph type="title"/>
          </p:nvPr>
        </p:nvSpPr>
        <p:spPr/>
        <p:txBody>
          <a:bodyPr/>
          <a:lstStyle/>
          <a:p>
            <a:r>
              <a:rPr lang="uk-UA" dirty="0"/>
              <a:t>Умови для системи з публічними ключами</a:t>
            </a:r>
            <a:endParaRPr lang="en-US" dirty="0"/>
          </a:p>
        </p:txBody>
      </p:sp>
      <p:sp>
        <p:nvSpPr>
          <p:cNvPr id="3" name="Content Placeholder 2">
            <a:extLst>
              <a:ext uri="{FF2B5EF4-FFF2-40B4-BE49-F238E27FC236}">
                <a16:creationId xmlns:a16="http://schemas.microsoft.com/office/drawing/2014/main" id="{EB838A8D-D273-4F82-B3DC-6E432D15F11C}"/>
              </a:ext>
            </a:extLst>
          </p:cNvPr>
          <p:cNvSpPr>
            <a:spLocks noGrp="1"/>
          </p:cNvSpPr>
          <p:nvPr>
            <p:ph idx="1"/>
          </p:nvPr>
        </p:nvSpPr>
        <p:spPr/>
        <p:txBody>
          <a:bodyPr/>
          <a:lstStyle/>
          <a:p>
            <a:r>
              <a:rPr lang="ru-RU" dirty="0"/>
              <a:t>1.Алгоритми </a:t>
            </a:r>
            <a:r>
              <a:rPr lang="en-US" dirty="0"/>
              <a:t>Pu </a:t>
            </a:r>
            <a:r>
              <a:rPr lang="ru-RU" dirty="0"/>
              <a:t>і </a:t>
            </a:r>
            <a:r>
              <a:rPr lang="en-US" dirty="0" err="1"/>
              <a:t>Su</a:t>
            </a:r>
            <a:r>
              <a:rPr lang="en-US" dirty="0"/>
              <a:t> </a:t>
            </a:r>
            <a:r>
              <a:rPr lang="ru-RU" dirty="0"/>
              <a:t>ефективні, тобто не вимагають занадто великого часу обчислень і великих обсягів пам’яті.</a:t>
            </a:r>
          </a:p>
          <a:p>
            <a:r>
              <a:rPr lang="ru-RU" dirty="0"/>
              <a:t>2.</a:t>
            </a:r>
            <a:r>
              <a:rPr lang="en-US" dirty="0" err="1"/>
              <a:t>Su</a:t>
            </a:r>
            <a:r>
              <a:rPr lang="en-US" dirty="0"/>
              <a:t>(Pu(m))=m </a:t>
            </a:r>
            <a:r>
              <a:rPr lang="ru-RU" dirty="0"/>
              <a:t>для будь-якого користувача </a:t>
            </a:r>
            <a:r>
              <a:rPr lang="en-US" dirty="0"/>
              <a:t>U </a:t>
            </a:r>
            <a:r>
              <a:rPr lang="ru-RU" dirty="0"/>
              <a:t>і будь-якого повідомлення </a:t>
            </a:r>
            <a:r>
              <a:rPr lang="en-US" dirty="0"/>
              <a:t>m.</a:t>
            </a:r>
          </a:p>
          <a:p>
            <a:r>
              <a:rPr lang="en-US" dirty="0"/>
              <a:t>3.</a:t>
            </a:r>
            <a:r>
              <a:rPr lang="ru-RU" dirty="0"/>
              <a:t>Неможливо виходячи з алгоритму </a:t>
            </a:r>
            <a:r>
              <a:rPr lang="en-US" dirty="0"/>
              <a:t>Pu </a:t>
            </a:r>
            <a:r>
              <a:rPr lang="ru-RU" dirty="0"/>
              <a:t>знайти такий алгоритм </a:t>
            </a:r>
            <a:r>
              <a:rPr lang="en-US" dirty="0" err="1"/>
              <a:t>Su</a:t>
            </a:r>
            <a:r>
              <a:rPr lang="en-US" dirty="0"/>
              <a:t>* , </a:t>
            </a:r>
            <a:r>
              <a:rPr lang="ru-RU" dirty="0"/>
              <a:t>що </a:t>
            </a:r>
            <a:r>
              <a:rPr lang="en-US" dirty="0" err="1"/>
              <a:t>Su</a:t>
            </a:r>
            <a:r>
              <a:rPr lang="en-US" dirty="0"/>
              <a:t> * (Pu(m))=m </a:t>
            </a:r>
            <a:r>
              <a:rPr lang="ru-RU" dirty="0"/>
              <a:t>для всіх </a:t>
            </a:r>
            <a:r>
              <a:rPr lang="en-US" dirty="0"/>
              <a:t>m.</a:t>
            </a:r>
          </a:p>
          <a:p>
            <a:r>
              <a:rPr lang="en-US" dirty="0"/>
              <a:t>4.Pu(</a:t>
            </a:r>
            <a:r>
              <a:rPr lang="en-US" dirty="0" err="1"/>
              <a:t>Su</a:t>
            </a:r>
            <a:r>
              <a:rPr lang="en-US" dirty="0"/>
              <a:t>(m))=m </a:t>
            </a:r>
            <a:r>
              <a:rPr lang="ru-RU" dirty="0"/>
              <a:t>для будь-якого користувача </a:t>
            </a:r>
            <a:r>
              <a:rPr lang="en-US" dirty="0"/>
              <a:t>U </a:t>
            </a:r>
            <a:r>
              <a:rPr lang="ru-RU" dirty="0"/>
              <a:t>і будь-якого повідомлення </a:t>
            </a:r>
            <a:r>
              <a:rPr lang="en-US" dirty="0"/>
              <a:t>m.</a:t>
            </a:r>
          </a:p>
          <a:p>
            <a:r>
              <a:rPr lang="en-US" dirty="0"/>
              <a:t>5.</a:t>
            </a:r>
            <a:r>
              <a:rPr lang="ru-RU" dirty="0"/>
              <a:t>Неможливо виходячи з алгоритму </a:t>
            </a:r>
            <a:r>
              <a:rPr lang="en-US" dirty="0"/>
              <a:t>Pu </a:t>
            </a:r>
            <a:r>
              <a:rPr lang="ru-RU" dirty="0"/>
              <a:t>знайти такий алгоритм </a:t>
            </a:r>
            <a:r>
              <a:rPr lang="en-US" dirty="0" err="1"/>
              <a:t>Su</a:t>
            </a:r>
            <a:r>
              <a:rPr lang="en-US" dirty="0"/>
              <a:t>* , </a:t>
            </a:r>
            <a:r>
              <a:rPr lang="ru-RU" dirty="0"/>
              <a:t>що </a:t>
            </a:r>
            <a:r>
              <a:rPr lang="en-US" dirty="0"/>
              <a:t>Pu(</a:t>
            </a:r>
            <a:r>
              <a:rPr lang="en-US" dirty="0" err="1"/>
              <a:t>Su</a:t>
            </a:r>
            <a:r>
              <a:rPr lang="en-US" dirty="0"/>
              <a:t>*(m))=m </a:t>
            </a:r>
            <a:r>
              <a:rPr lang="ru-RU" dirty="0"/>
              <a:t>для всіх </a:t>
            </a:r>
            <a:r>
              <a:rPr lang="en-US" dirty="0"/>
              <a:t>m.</a:t>
            </a:r>
          </a:p>
          <a:p>
            <a:endParaRPr lang="en-US" dirty="0"/>
          </a:p>
        </p:txBody>
      </p:sp>
    </p:spTree>
    <p:extLst>
      <p:ext uri="{BB962C8B-B14F-4D97-AF65-F5344CB8AC3E}">
        <p14:creationId xmlns:p14="http://schemas.microsoft.com/office/powerpoint/2010/main" val="1107019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637E9-875D-4AF0-BE6B-2959D4CDF3D4}"/>
              </a:ext>
            </a:extLst>
          </p:cNvPr>
          <p:cNvSpPr>
            <a:spLocks noGrp="1"/>
          </p:cNvSpPr>
          <p:nvPr>
            <p:ph type="title"/>
          </p:nvPr>
        </p:nvSpPr>
        <p:spPr/>
        <p:txBody>
          <a:bodyPr/>
          <a:lstStyle/>
          <a:p>
            <a:r>
              <a:rPr lang="uk-UA" dirty="0"/>
              <a:t>Алгоритм Діффі-Хелмана</a:t>
            </a:r>
            <a:endParaRPr lang="en-US" dirty="0"/>
          </a:p>
        </p:txBody>
      </p:sp>
      <p:pic>
        <p:nvPicPr>
          <p:cNvPr id="1026" name="Picture 2">
            <a:extLst>
              <a:ext uri="{FF2B5EF4-FFF2-40B4-BE49-F238E27FC236}">
                <a16:creationId xmlns:a16="http://schemas.microsoft.com/office/drawing/2014/main" id="{FEE1396E-BA94-4558-9F90-600F625223A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55836" y="1917285"/>
            <a:ext cx="2680327"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53299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16</TotalTime>
  <Words>853</Words>
  <Application>Microsoft Office PowerPoint</Application>
  <PresentationFormat>Widescreen</PresentationFormat>
  <Paragraphs>43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Retrospect</vt:lpstr>
      <vt:lpstr>Аналіз атак на асиметричні системи та їх реалізація</vt:lpstr>
      <vt:lpstr>Модель криптографічної системи</vt:lpstr>
      <vt:lpstr>Поняття про основні визначення криптографії</vt:lpstr>
      <vt:lpstr>Застосування методів грубої сили</vt:lpstr>
      <vt:lpstr>Абсолютно криптостійкі шифри</vt:lpstr>
      <vt:lpstr>Модель асиметричної криптосистеми</vt:lpstr>
      <vt:lpstr>Модель криптосистеми з публічними ключами</vt:lpstr>
      <vt:lpstr>Умови для системи з публічними ключами</vt:lpstr>
      <vt:lpstr>Алгоритм Діффі-Хелмана</vt:lpstr>
      <vt:lpstr>Алгоритм RSA</vt:lpstr>
      <vt:lpstr>Визначення основної обчислювальної задачі</vt:lpstr>
      <vt:lpstr>Алгоритф Гельфорда-Шенкса</vt:lpstr>
      <vt:lpstr>Алгоритм Полларда</vt:lpstr>
      <vt:lpstr>Атака Вінера</vt:lpstr>
      <vt:lpstr>ДЯКУЮ ЗА УВАГУ!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Аналіз атак на асиметричні системи та їх реалізація</dc:title>
  <dc:creator>David Rudenko</dc:creator>
  <cp:lastModifiedBy>David Rudenko</cp:lastModifiedBy>
  <cp:revision>1</cp:revision>
  <dcterms:created xsi:type="dcterms:W3CDTF">2021-12-12T06:38:24Z</dcterms:created>
  <dcterms:modified xsi:type="dcterms:W3CDTF">2021-12-12T06:54:52Z</dcterms:modified>
</cp:coreProperties>
</file>