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9144000" cy="5143500" type="screen16x9"/>
  <p:notesSz cx="6858000" cy="9144000"/>
  <p:embeddedFontLst>
    <p:embeddedFont>
      <p:font typeface="Open Sans" panose="020B0606030504020204" pitchFamily="34" charset="0"/>
      <p:regular r:id="rId16"/>
      <p:bold r:id="rId17"/>
      <p:italic r:id="rId18"/>
      <p:boldItalic r:id="rId19"/>
    </p:embeddedFont>
    <p:embeddedFont>
      <p:font typeface="PT Sans Narrow" panose="020B050602020302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75fc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ae4c4cc5c7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ae4c4cc5c7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ae4c4cc5c7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ae4c4cc5c7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ae4c4cc5c7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ae4c4cc5c7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ae4c4cc5c7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ae4c4cc5c7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ae4c4cc5c7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ae4c4cc5c7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75fce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ae4c4cc5c7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ae4c4cc5c7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842225"/>
            <a:ext cx="7136700" cy="987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SzPct val="27499"/>
              <a:buNone/>
            </a:pPr>
            <a:r>
              <a:rPr lang="en" sz="3600"/>
              <a:t>FLOWER CLASSIFICATION USING SVM AND SGD</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404225" y="432100"/>
            <a:ext cx="8028900" cy="87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4500" b="1">
                <a:solidFill>
                  <a:srgbClr val="FF9900"/>
                </a:solidFill>
                <a:latin typeface="PT Sans Narrow"/>
                <a:ea typeface="PT Sans Narrow"/>
                <a:cs typeface="PT Sans Narrow"/>
                <a:sym typeface="PT Sans Narrow"/>
              </a:rPr>
              <a:t>Results</a:t>
            </a:r>
            <a:endParaRPr sz="4500" b="1">
              <a:solidFill>
                <a:srgbClr val="F6B26B"/>
              </a:solidFill>
              <a:latin typeface="PT Sans Narrow"/>
              <a:ea typeface="PT Sans Narrow"/>
              <a:cs typeface="PT Sans Narrow"/>
              <a:sym typeface="PT Sans Narrow"/>
            </a:endParaRPr>
          </a:p>
        </p:txBody>
      </p:sp>
      <p:sp>
        <p:nvSpPr>
          <p:cNvPr id="127" name="Google Shape;127;p22"/>
          <p:cNvSpPr txBox="1"/>
          <p:nvPr/>
        </p:nvSpPr>
        <p:spPr>
          <a:xfrm>
            <a:off x="487875" y="1561175"/>
            <a:ext cx="7945200" cy="2985402"/>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Font typeface="Open Sans"/>
              <a:buAutoNum type="arabicParenR"/>
            </a:pPr>
            <a:r>
              <a:rPr lang="en" b="1" dirty="0">
                <a:solidFill>
                  <a:schemeClr val="dk2"/>
                </a:solidFill>
                <a:latin typeface="Open Sans"/>
                <a:ea typeface="Open Sans"/>
                <a:cs typeface="Open Sans"/>
                <a:sym typeface="Open Sans"/>
              </a:rPr>
              <a:t>For the validation we are going to use the precision and the recall.</a:t>
            </a:r>
            <a:endParaRPr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 b="1" dirty="0">
                <a:solidFill>
                  <a:schemeClr val="dk2"/>
                </a:solidFill>
                <a:latin typeface="Open Sans"/>
                <a:ea typeface="Open Sans"/>
                <a:cs typeface="Open Sans"/>
                <a:sym typeface="Open Sans"/>
              </a:rPr>
              <a:t>          Precision=TP/(TP+FP), </a:t>
            </a:r>
            <a:endParaRPr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 b="1" dirty="0">
                <a:solidFill>
                  <a:schemeClr val="dk2"/>
                </a:solidFill>
                <a:latin typeface="Open Sans"/>
                <a:ea typeface="Open Sans"/>
                <a:cs typeface="Open Sans"/>
                <a:sym typeface="Open Sans"/>
              </a:rPr>
              <a:t>          Recall=TP/(TP+FN)</a:t>
            </a:r>
          </a:p>
          <a:p>
            <a:pPr marL="0" lvl="0" indent="0" algn="l" rtl="0">
              <a:spcBef>
                <a:spcPts val="0"/>
              </a:spcBef>
              <a:spcAft>
                <a:spcPts val="0"/>
              </a:spcAft>
              <a:buNone/>
            </a:pPr>
            <a:endParaRPr lang="en"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US" b="1" dirty="0">
                <a:solidFill>
                  <a:schemeClr val="dk2"/>
                </a:solidFill>
                <a:latin typeface="Open Sans"/>
                <a:ea typeface="Open Sans"/>
                <a:cs typeface="Open Sans"/>
                <a:sym typeface="Open Sans"/>
              </a:rPr>
              <a:t>  2</a:t>
            </a:r>
            <a:r>
              <a:rPr lang="en-US" sz="1400" b="1" dirty="0">
                <a:solidFill>
                  <a:schemeClr val="dk2"/>
                </a:solidFill>
                <a:latin typeface="Open Sans"/>
                <a:ea typeface="Open Sans"/>
                <a:cs typeface="Open Sans"/>
                <a:sym typeface="Open Sans"/>
              </a:rPr>
              <a:t>)    Scores of the SGD model are:</a:t>
            </a:r>
          </a:p>
          <a:p>
            <a:pPr marL="0" lvl="0" indent="0" algn="l" rtl="0">
              <a:spcBef>
                <a:spcPts val="0"/>
              </a:spcBef>
              <a:spcAft>
                <a:spcPts val="0"/>
              </a:spcAft>
              <a:buNone/>
            </a:pPr>
            <a:r>
              <a:rPr lang="en-US" sz="1400" b="1" dirty="0">
                <a:solidFill>
                  <a:schemeClr val="dk2"/>
                </a:solidFill>
                <a:latin typeface="Open Sans"/>
                <a:ea typeface="Open Sans"/>
                <a:cs typeface="Open Sans"/>
                <a:sym typeface="Open Sans"/>
              </a:rPr>
              <a:t>         Accuracy score= 0.25</a:t>
            </a:r>
          </a:p>
          <a:p>
            <a:pPr marL="0" lvl="0" indent="0" algn="l" rtl="0">
              <a:spcBef>
                <a:spcPts val="0"/>
              </a:spcBef>
              <a:spcAft>
                <a:spcPts val="0"/>
              </a:spcAft>
              <a:buNone/>
            </a:pPr>
            <a:r>
              <a:rPr lang="en-US" sz="1400" b="1" dirty="0">
                <a:solidFill>
                  <a:schemeClr val="dk2"/>
                </a:solidFill>
                <a:latin typeface="Open Sans"/>
                <a:ea typeface="Open Sans"/>
                <a:cs typeface="Open Sans"/>
                <a:sym typeface="Open Sans"/>
              </a:rPr>
              <a:t>         Recall score=0.25</a:t>
            </a:r>
          </a:p>
          <a:p>
            <a:pPr marL="0" lvl="0" indent="0" algn="l" rtl="0">
              <a:spcBef>
                <a:spcPts val="0"/>
              </a:spcBef>
              <a:spcAft>
                <a:spcPts val="0"/>
              </a:spcAft>
              <a:buNone/>
            </a:pPr>
            <a:r>
              <a:rPr lang="en-US" sz="1400" b="1" dirty="0">
                <a:solidFill>
                  <a:schemeClr val="dk2"/>
                </a:solidFill>
                <a:latin typeface="Open Sans"/>
                <a:ea typeface="Open Sans"/>
                <a:cs typeface="Open Sans"/>
                <a:sym typeface="Open Sans"/>
              </a:rPr>
              <a:t>         Precision score= 0.33        </a:t>
            </a:r>
          </a:p>
          <a:p>
            <a:pPr marL="0" lvl="0" indent="0" algn="l" rtl="0">
              <a:spcBef>
                <a:spcPts val="0"/>
              </a:spcBef>
              <a:spcAft>
                <a:spcPts val="0"/>
              </a:spcAft>
              <a:buNone/>
            </a:pPr>
            <a:endParaRPr b="1" dirty="0">
              <a:solidFill>
                <a:schemeClr val="dk2"/>
              </a:solidFill>
              <a:latin typeface="Open Sans"/>
              <a:ea typeface="Open Sans"/>
              <a:cs typeface="Open Sans"/>
              <a:sym typeface="Open Sans"/>
            </a:endParaRPr>
          </a:p>
          <a:p>
            <a:pPr marL="0" lvl="0" indent="0" algn="l" rtl="0">
              <a:spcBef>
                <a:spcPts val="0"/>
              </a:spcBef>
              <a:spcAft>
                <a:spcPts val="0"/>
              </a:spcAft>
              <a:buNone/>
            </a:pPr>
            <a:endParaRPr dirty="0">
              <a:solidFill>
                <a:schemeClr val="dk2"/>
              </a:solidFill>
              <a:latin typeface="Open Sans"/>
              <a:ea typeface="Open Sans"/>
              <a:cs typeface="Open Sans"/>
              <a:sym typeface="Open Sans"/>
            </a:endParaRPr>
          </a:p>
          <a:p>
            <a:pPr marL="0" lvl="0" indent="0" algn="l" rtl="0">
              <a:spcBef>
                <a:spcPts val="0"/>
              </a:spcBef>
              <a:spcAft>
                <a:spcPts val="0"/>
              </a:spcAft>
              <a:buNone/>
            </a:pPr>
            <a:endParaRPr dirty="0">
              <a:solidFill>
                <a:schemeClr val="dk2"/>
              </a:solidFill>
              <a:latin typeface="Open Sans"/>
              <a:ea typeface="Open Sans"/>
              <a:cs typeface="Open Sans"/>
              <a:sym typeface="Open Sans"/>
            </a:endParaRPr>
          </a:p>
          <a:p>
            <a:pPr marL="0" lvl="0" indent="0" algn="l" rtl="0">
              <a:spcBef>
                <a:spcPts val="0"/>
              </a:spcBef>
              <a:spcAft>
                <a:spcPts val="0"/>
              </a:spcAft>
              <a:buNone/>
            </a:pPr>
            <a:endParaRPr dirty="0">
              <a:solidFill>
                <a:schemeClr val="dk2"/>
              </a:solidFill>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167275" y="195150"/>
            <a:ext cx="87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34" name="Google Shape;134;p23"/>
          <p:cNvSpPr txBox="1"/>
          <p:nvPr/>
        </p:nvSpPr>
        <p:spPr>
          <a:xfrm>
            <a:off x="4655625" y="557550"/>
            <a:ext cx="430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35" name="Google Shape;135;p23"/>
          <p:cNvSpPr txBox="1"/>
          <p:nvPr/>
        </p:nvSpPr>
        <p:spPr>
          <a:xfrm>
            <a:off x="82700" y="3122350"/>
            <a:ext cx="825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136" name="Google Shape;136;p23"/>
          <p:cNvSpPr txBox="1"/>
          <p:nvPr/>
        </p:nvSpPr>
        <p:spPr>
          <a:xfrm>
            <a:off x="585450" y="292019"/>
            <a:ext cx="8028900"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dirty="0">
                <a:solidFill>
                  <a:schemeClr val="dk2"/>
                </a:solidFill>
                <a:latin typeface="Open Sans"/>
                <a:ea typeface="Open Sans"/>
                <a:cs typeface="Open Sans"/>
                <a:sym typeface="Open Sans"/>
              </a:rPr>
              <a:t>3) Scores of the SVM model are:</a:t>
            </a:r>
            <a:endParaRPr sz="1100"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1100" b="1" dirty="0">
                <a:solidFill>
                  <a:schemeClr val="dk2"/>
                </a:solidFill>
                <a:latin typeface="Open Sans"/>
                <a:ea typeface="Open Sans"/>
                <a:cs typeface="Open Sans"/>
                <a:sym typeface="Open Sans"/>
              </a:rPr>
              <a:t>    Accuracy score= 0.42</a:t>
            </a:r>
            <a:endParaRPr sz="1100"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US" sz="1100" b="1" dirty="0">
                <a:solidFill>
                  <a:schemeClr val="dk2"/>
                </a:solidFill>
                <a:latin typeface="Open Sans"/>
                <a:ea typeface="Open Sans"/>
                <a:cs typeface="Open Sans"/>
                <a:sym typeface="Open Sans"/>
              </a:rPr>
              <a:t>    Recall score=0.42</a:t>
            </a:r>
          </a:p>
          <a:p>
            <a:pPr marL="0" lvl="0" indent="0" algn="l" rtl="0">
              <a:spcBef>
                <a:spcPts val="0"/>
              </a:spcBef>
              <a:spcAft>
                <a:spcPts val="0"/>
              </a:spcAft>
              <a:buNone/>
            </a:pPr>
            <a:r>
              <a:rPr lang="en-US" sz="1100" b="1" dirty="0">
                <a:solidFill>
                  <a:schemeClr val="dk2"/>
                </a:solidFill>
                <a:latin typeface="Open Sans"/>
                <a:ea typeface="Open Sans"/>
                <a:cs typeface="Open Sans"/>
                <a:sym typeface="Open Sans"/>
              </a:rPr>
              <a:t>    Precision score= 0.50   </a:t>
            </a:r>
          </a:p>
          <a:p>
            <a:pPr marL="0" lvl="0" indent="0" algn="l" rtl="0">
              <a:spcBef>
                <a:spcPts val="0"/>
              </a:spcBef>
              <a:spcAft>
                <a:spcPts val="0"/>
              </a:spcAft>
              <a:buNone/>
            </a:pPr>
            <a:r>
              <a:rPr lang="en-US" sz="1600" b="1" dirty="0">
                <a:solidFill>
                  <a:schemeClr val="dk2"/>
                </a:solidFill>
                <a:latin typeface="Open Sans"/>
                <a:ea typeface="Open Sans"/>
                <a:cs typeface="Open Sans"/>
                <a:sym typeface="Open Sans"/>
              </a:rPr>
              <a:t> </a:t>
            </a:r>
          </a:p>
          <a:p>
            <a:pPr marL="0" lvl="0" indent="0" algn="l" rtl="0">
              <a:spcBef>
                <a:spcPts val="0"/>
              </a:spcBef>
              <a:spcAft>
                <a:spcPts val="0"/>
              </a:spcAft>
              <a:buNone/>
            </a:pPr>
            <a:r>
              <a:rPr lang="en-US" sz="1600" b="1" dirty="0">
                <a:solidFill>
                  <a:schemeClr val="dk2"/>
                </a:solidFill>
                <a:latin typeface="Open Sans"/>
                <a:ea typeface="Open Sans"/>
                <a:cs typeface="Open Sans"/>
                <a:sym typeface="Open Sans"/>
              </a:rPr>
              <a:t>                                 </a:t>
            </a:r>
          </a:p>
          <a:p>
            <a:pPr marL="0" lvl="0" indent="0" algn="l" rtl="0">
              <a:spcBef>
                <a:spcPts val="0"/>
              </a:spcBef>
              <a:spcAft>
                <a:spcPts val="0"/>
              </a:spcAft>
              <a:buNone/>
            </a:pPr>
            <a:r>
              <a:rPr lang="en-US" dirty="0">
                <a:latin typeface="Open Sans"/>
                <a:ea typeface="Open Sans"/>
                <a:cs typeface="Open Sans"/>
                <a:sym typeface="Open Sans"/>
              </a:rPr>
              <a:t> </a:t>
            </a:r>
            <a:endParaRPr dirty="0">
              <a:latin typeface="Open Sans"/>
              <a:ea typeface="Open Sans"/>
              <a:cs typeface="Open Sans"/>
              <a:sym typeface="Open Sans"/>
            </a:endParaRPr>
          </a:p>
        </p:txBody>
      </p:sp>
      <p:sp>
        <p:nvSpPr>
          <p:cNvPr id="138" name="Google Shape;138;p23"/>
          <p:cNvSpPr txBox="1"/>
          <p:nvPr/>
        </p:nvSpPr>
        <p:spPr>
          <a:xfrm>
            <a:off x="1700550" y="4488375"/>
            <a:ext cx="747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2"/>
                </a:solidFill>
                <a:latin typeface="Open Sans"/>
                <a:ea typeface="Open Sans"/>
                <a:cs typeface="Open Sans"/>
                <a:sym typeface="Open Sans"/>
              </a:rPr>
              <a:t>Predicted flower is daisy according to SVM training results</a:t>
            </a:r>
            <a:endParaRPr b="1" dirty="0">
              <a:solidFill>
                <a:schemeClr val="dk2"/>
              </a:solidFill>
              <a:latin typeface="Open Sans"/>
              <a:ea typeface="Open Sans"/>
              <a:cs typeface="Open Sans"/>
              <a:sym typeface="Open Sans"/>
            </a:endParaRPr>
          </a:p>
        </p:txBody>
      </p:sp>
      <p:pic>
        <p:nvPicPr>
          <p:cNvPr id="3" name="Picture 2" descr="A close up of a flower&#10;&#10;Description automatically generated with medium confidence">
            <a:extLst>
              <a:ext uri="{FF2B5EF4-FFF2-40B4-BE49-F238E27FC236}">
                <a16:creationId xmlns:a16="http://schemas.microsoft.com/office/drawing/2014/main" id="{D2832CFC-A598-2A55-75F3-E876C9E6BA1E}"/>
              </a:ext>
            </a:extLst>
          </p:cNvPr>
          <p:cNvPicPr>
            <a:picLocks noChangeAspect="1"/>
          </p:cNvPicPr>
          <p:nvPr/>
        </p:nvPicPr>
        <p:blipFill>
          <a:blip r:embed="rId3"/>
          <a:stretch>
            <a:fillRect/>
          </a:stretch>
        </p:blipFill>
        <p:spPr>
          <a:xfrm>
            <a:off x="2154440" y="1305687"/>
            <a:ext cx="3971925" cy="28347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324225" y="442125"/>
            <a:ext cx="5939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latin typeface="Open Sans"/>
              <a:ea typeface="Open Sans"/>
              <a:cs typeface="Open Sans"/>
              <a:sym typeface="Open Sans"/>
            </a:endParaRPr>
          </a:p>
        </p:txBody>
      </p:sp>
      <p:sp>
        <p:nvSpPr>
          <p:cNvPr id="154" name="Google Shape;154;p25"/>
          <p:cNvSpPr txBox="1"/>
          <p:nvPr/>
        </p:nvSpPr>
        <p:spPr>
          <a:xfrm>
            <a:off x="221075" y="368450"/>
            <a:ext cx="4350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b="1">
                <a:solidFill>
                  <a:schemeClr val="accent1"/>
                </a:solidFill>
                <a:latin typeface="PT Sans Narrow"/>
                <a:ea typeface="PT Sans Narrow"/>
                <a:cs typeface="PT Sans Narrow"/>
                <a:sym typeface="PT Sans Narrow"/>
              </a:rPr>
              <a:t>References</a:t>
            </a:r>
            <a:endParaRPr sz="3300" b="1">
              <a:solidFill>
                <a:schemeClr val="accent1"/>
              </a:solidFill>
              <a:latin typeface="PT Sans Narrow"/>
              <a:ea typeface="PT Sans Narrow"/>
              <a:cs typeface="PT Sans Narrow"/>
              <a:sym typeface="PT Sans Narrow"/>
            </a:endParaRPr>
          </a:p>
        </p:txBody>
      </p:sp>
      <p:sp>
        <p:nvSpPr>
          <p:cNvPr id="155" name="Google Shape;155;p25"/>
          <p:cNvSpPr txBox="1"/>
          <p:nvPr/>
        </p:nvSpPr>
        <p:spPr>
          <a:xfrm>
            <a:off x="412650" y="1326400"/>
            <a:ext cx="8091000" cy="3076966"/>
          </a:xfrm>
          <a:prstGeom prst="rect">
            <a:avLst/>
          </a:prstGeom>
          <a:noFill/>
          <a:ln>
            <a:noFill/>
          </a:ln>
        </p:spPr>
        <p:txBody>
          <a:bodyPr spcFirstLastPara="1" wrap="square" lIns="91425" tIns="91425" rIns="91425" bIns="91425" anchor="t" anchorCtr="0">
            <a:spAutoFit/>
          </a:bodyPr>
          <a:lstStyle/>
          <a:p>
            <a:pPr marL="342900" marR="0" lvl="0" indent="-342900" algn="just" fontAlgn="base">
              <a:lnSpc>
                <a:spcPct val="115000"/>
              </a:lnSpc>
              <a:spcBef>
                <a:spcPts val="0"/>
              </a:spcBef>
              <a:spcAft>
                <a:spcPts val="250"/>
              </a:spcAft>
              <a:buSzPts val="800"/>
              <a:buFont typeface="+mj-lt"/>
              <a:buAutoNum type="arabicPeriod"/>
            </a:pP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Patel,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Sanskruti</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&amp; Patel,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Isha</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(2019). Flower Identification and Classification using Computer Vision and Machine Learning Techniques. International Journal of Engineering and Advanced Technology. 8. 277-285. 10.35940/ijeat.E7555.088619. </a:t>
            </a:r>
          </a:p>
          <a:p>
            <a:pPr marL="342900" marR="0" lvl="0" indent="-342900" algn="just" fontAlgn="base">
              <a:lnSpc>
                <a:spcPct val="115000"/>
              </a:lnSpc>
              <a:spcBef>
                <a:spcPts val="0"/>
              </a:spcBef>
              <a:spcAft>
                <a:spcPts val="250"/>
              </a:spcAft>
              <a:buSzPts val="800"/>
              <a:buFont typeface="+mj-lt"/>
              <a:buAutoNum type="arabicPeriod"/>
            </a:pP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Jana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Wäldchen</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Michael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Rzanny</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Marco Seeland, Patrick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Mäder</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“Automated plant species identification—Trends and future directions”, Pols, Computational Biology, April 5, 2018.</a:t>
            </a:r>
          </a:p>
          <a:p>
            <a:pPr marL="342900" marR="0" lvl="0" indent="-342900" algn="just" fontAlgn="base">
              <a:lnSpc>
                <a:spcPct val="115000"/>
              </a:lnSpc>
              <a:spcBef>
                <a:spcPts val="0"/>
              </a:spcBef>
              <a:spcAft>
                <a:spcPts val="250"/>
              </a:spcAft>
              <a:buSzPts val="800"/>
              <a:buFont typeface="+mj-lt"/>
              <a:buAutoNum type="arabicPeriod"/>
            </a:pP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Isha</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Patel,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Sanskruti</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Patel, Atul Patel, “Analysis of Various Image Preprocessing Techniques for Denoising of Flower Images”, International Journal of Computer Sciences and Engineering, Vol.-6, Issue-5, May 2018, pp. 1012-1018.</a:t>
            </a:r>
          </a:p>
          <a:p>
            <a:pPr marL="342900" marR="0" lvl="0" indent="-342900" algn="just" fontAlgn="base">
              <a:lnSpc>
                <a:spcPct val="115000"/>
              </a:lnSpc>
              <a:spcBef>
                <a:spcPts val="0"/>
              </a:spcBef>
              <a:spcAft>
                <a:spcPts val="250"/>
              </a:spcAft>
              <a:buSzPts val="800"/>
              <a:buFont typeface="+mj-lt"/>
              <a:buAutoNum type="arabicPeriod"/>
            </a:pP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Huthaifa</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Almogdady</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Dr.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Saher</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Manaseer,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Dr.Hazem</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Hiary</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 Flower Recognition System Based On Image Processing and Neural Networks”, International Journal of Scientific &amp; Technology Research Volume 7, Issue 11, November 2018.</a:t>
            </a:r>
          </a:p>
          <a:p>
            <a:pPr marL="342900" marR="0" lvl="0" indent="-342900" algn="just" fontAlgn="base">
              <a:lnSpc>
                <a:spcPct val="115000"/>
              </a:lnSpc>
              <a:spcBef>
                <a:spcPts val="0"/>
              </a:spcBef>
              <a:spcAft>
                <a:spcPts val="250"/>
              </a:spcAft>
              <a:buSzPts val="800"/>
              <a:buFont typeface="+mj-lt"/>
              <a:buAutoNum type="arabicPeriod"/>
            </a:pP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Kukade</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Manoj &amp;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Karve</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Tanay</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&amp; </a:t>
            </a:r>
            <a:r>
              <a:rPr lang="en-US"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Gharpure</a:t>
            </a:r>
            <a:r>
              <a:rPr lang="en-US"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Damayanti. (2019). Identification and Classification of Spices by Machine Learning. 1-13. 10.1109/ICISGT44072.2019.00015. </a:t>
            </a:r>
          </a:p>
          <a:p>
            <a:pPr marL="0" lvl="0" indent="0" algn="l" rtl="0">
              <a:spcBef>
                <a:spcPts val="0"/>
              </a:spcBef>
              <a:spcAft>
                <a:spcPts val="0"/>
              </a:spcAft>
              <a:buNone/>
            </a:pPr>
            <a:endParaRPr sz="1100" dirty="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73B67D-26C0-87CB-1127-04BF39E4154A}"/>
              </a:ext>
            </a:extLst>
          </p:cNvPr>
          <p:cNvSpPr txBox="1"/>
          <p:nvPr/>
        </p:nvSpPr>
        <p:spPr>
          <a:xfrm>
            <a:off x="1272845" y="811987"/>
            <a:ext cx="6525158" cy="1846659"/>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r>
              <a:rPr lang="en-US" sz="4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         THANK YOU</a:t>
            </a:r>
          </a:p>
        </p:txBody>
      </p:sp>
    </p:spTree>
    <p:extLst>
      <p:ext uri="{BB962C8B-B14F-4D97-AF65-F5344CB8AC3E}">
        <p14:creationId xmlns:p14="http://schemas.microsoft.com/office/powerpoint/2010/main" val="387435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body" idx="2"/>
          </p:nvPr>
        </p:nvSpPr>
        <p:spPr>
          <a:xfrm>
            <a:off x="4939500" y="724200"/>
            <a:ext cx="42045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2"/>
              </a:buClr>
              <a:buSzPts val="1100"/>
              <a:buNone/>
            </a:pPr>
            <a:r>
              <a:rPr lang="en" sz="1500"/>
              <a:t>Bhargava Reddy Gangireddy  - 700741262                                   </a:t>
            </a:r>
            <a:endParaRPr sz="1500"/>
          </a:p>
          <a:p>
            <a:pPr marL="0" lvl="0" indent="0" algn="l" rtl="0">
              <a:spcBef>
                <a:spcPts val="1200"/>
              </a:spcBef>
              <a:spcAft>
                <a:spcPts val="0"/>
              </a:spcAft>
              <a:buClr>
                <a:schemeClr val="dk2"/>
              </a:buClr>
              <a:buSzPts val="1100"/>
              <a:buNone/>
            </a:pPr>
            <a:r>
              <a:rPr lang="en" sz="1500"/>
              <a:t>Jahnavi Danda - 700674089</a:t>
            </a:r>
            <a:endParaRPr sz="1500"/>
          </a:p>
          <a:p>
            <a:pPr marL="0" lvl="0" indent="0" algn="l" rtl="0">
              <a:spcBef>
                <a:spcPts val="1200"/>
              </a:spcBef>
              <a:spcAft>
                <a:spcPts val="0"/>
              </a:spcAft>
              <a:buClr>
                <a:schemeClr val="dk2"/>
              </a:buClr>
              <a:buSzPts val="1100"/>
              <a:buNone/>
            </a:pPr>
            <a:r>
              <a:rPr lang="en" sz="1500"/>
              <a:t>Rahul Lakum -700726522 </a:t>
            </a:r>
            <a:endParaRPr sz="1500"/>
          </a:p>
          <a:p>
            <a:pPr marL="0" lvl="0" indent="0" algn="l" rtl="0">
              <a:spcBef>
                <a:spcPts val="1200"/>
              </a:spcBef>
              <a:spcAft>
                <a:spcPts val="1200"/>
              </a:spcAft>
              <a:buClr>
                <a:schemeClr val="dk2"/>
              </a:buClr>
              <a:buSzPts val="1100"/>
              <a:buNone/>
            </a:pPr>
            <a:r>
              <a:rPr lang="en" sz="1500"/>
              <a:t>Venkata Sowmya Tellapragada -700741741 </a:t>
            </a:r>
            <a:endParaRPr sz="1500"/>
          </a:p>
        </p:txBody>
      </p:sp>
      <p:sp>
        <p:nvSpPr>
          <p:cNvPr id="72" name="Google Shape;72;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GROUP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and responsibilities</a:t>
            </a:r>
            <a:endParaRPr/>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b="1" dirty="0"/>
              <a:t>Dataset collection: Rahul Lakum &amp; Jahnavi Danda </a:t>
            </a:r>
            <a:endParaRPr b="1" dirty="0"/>
          </a:p>
          <a:p>
            <a:pPr marL="0" lvl="0" indent="0" rtl="0">
              <a:spcBef>
                <a:spcPts val="1200"/>
              </a:spcBef>
              <a:spcAft>
                <a:spcPts val="0"/>
              </a:spcAft>
              <a:buNone/>
            </a:pPr>
            <a:r>
              <a:rPr lang="en" b="1" dirty="0"/>
              <a:t>Dataset loading and preprocessing coding: Bhargava Reddy &amp; Rahul lakum </a:t>
            </a:r>
            <a:endParaRPr b="1" dirty="0"/>
          </a:p>
          <a:p>
            <a:pPr marL="0" lvl="0" indent="0" rtl="0">
              <a:spcBef>
                <a:spcPts val="1200"/>
              </a:spcBef>
              <a:spcAft>
                <a:spcPts val="0"/>
              </a:spcAft>
              <a:buNone/>
            </a:pPr>
            <a:r>
              <a:rPr lang="en" b="1" dirty="0"/>
              <a:t>Algorithm implementation coding: Bhargava Reddy, Sowmya Tellapragada, Jahnavi Danda</a:t>
            </a:r>
            <a:endParaRPr b="1" dirty="0"/>
          </a:p>
          <a:p>
            <a:pPr marL="0" lvl="0" indent="0" rtl="0">
              <a:spcBef>
                <a:spcPts val="1200"/>
              </a:spcBef>
              <a:spcAft>
                <a:spcPts val="1200"/>
              </a:spcAft>
              <a:buNone/>
            </a:pPr>
            <a:r>
              <a:rPr lang="en" b="1" dirty="0"/>
              <a:t>Documentation: Sowmya Tellapragada</a:t>
            </a:r>
            <a:endParaRPr b="1" dirty="0"/>
          </a:p>
        </p:txBody>
      </p:sp>
      <p:pic>
        <p:nvPicPr>
          <p:cNvPr id="79" name="Google Shape;79;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idx="4294967295"/>
          </p:nvPr>
        </p:nvSpPr>
        <p:spPr>
          <a:xfrm>
            <a:off x="311699" y="357870"/>
            <a:ext cx="8532377" cy="717465"/>
          </a:xfrm>
          <a:prstGeom prst="rect">
            <a:avLst/>
          </a:prstGeom>
          <a:ln w="9525" cap="flat" cmpd="sng">
            <a:solidFill>
              <a:srgbClr val="434343"/>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Motivation</a:t>
            </a:r>
            <a:endParaRPr dirty="0"/>
          </a:p>
        </p:txBody>
      </p:sp>
      <p:cxnSp>
        <p:nvCxnSpPr>
          <p:cNvPr id="85" name="Google Shape;85;p16"/>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86" name="Google Shape;86;p16"/>
          <p:cNvSpPr txBox="1">
            <a:spLocks noGrp="1"/>
          </p:cNvSpPr>
          <p:nvPr>
            <p:ph type="body" idx="4294967295"/>
          </p:nvPr>
        </p:nvSpPr>
        <p:spPr>
          <a:xfrm>
            <a:off x="311700" y="1268450"/>
            <a:ext cx="8623200" cy="34011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SzPts val="1600"/>
              <a:buChar char="●"/>
            </a:pPr>
            <a:r>
              <a:rPr lang="en" sz="1600" b="1" dirty="0"/>
              <a:t>There are approximately 250,000 named species of flowers worldwide, and there are many different types of flowers.</a:t>
            </a:r>
            <a:endParaRPr sz="1600" b="1" dirty="0"/>
          </a:p>
          <a:p>
            <a:pPr marL="457200" lvl="0" indent="-330200" algn="just" rtl="0">
              <a:spcBef>
                <a:spcPts val="0"/>
              </a:spcBef>
              <a:spcAft>
                <a:spcPts val="0"/>
              </a:spcAft>
              <a:buSzPts val="1600"/>
              <a:buChar char="●"/>
            </a:pPr>
            <a:r>
              <a:rPr lang="en" sz="1600" b="1" dirty="0"/>
              <a:t>As this flower images have complex backgrounds, these tasks are time-consuming, and the accuracy of the results is still low, particularly when there are a large number of species to consider</a:t>
            </a:r>
            <a:endParaRPr sz="1600" b="1" dirty="0"/>
          </a:p>
          <a:p>
            <a:pPr marL="457200" lvl="0" indent="-330200" algn="just" rtl="0">
              <a:spcBef>
                <a:spcPts val="0"/>
              </a:spcBef>
              <a:spcAft>
                <a:spcPts val="0"/>
              </a:spcAft>
              <a:buSzPts val="1600"/>
              <a:buChar char="●"/>
            </a:pPr>
            <a:r>
              <a:rPr lang="en" sz="1600" b="1" dirty="0"/>
              <a:t>There are many proposed models for the classification of flowers to get higher accuracy.</a:t>
            </a:r>
            <a:endParaRPr sz="1600" b="1" dirty="0"/>
          </a:p>
          <a:p>
            <a:pPr marL="457200" lvl="0" indent="-330200" algn="just" rtl="0">
              <a:spcBef>
                <a:spcPts val="0"/>
              </a:spcBef>
              <a:spcAft>
                <a:spcPts val="0"/>
              </a:spcAft>
              <a:buSzPts val="1600"/>
              <a:buChar char="●"/>
            </a:pPr>
            <a:r>
              <a:rPr lang="en" sz="1600" b="1" dirty="0"/>
              <a:t>Our motivation is to create a flower classification system with at most accuracy &amp; with less computational and time-consuming method.</a:t>
            </a:r>
            <a:endParaRPr sz="1600" b="1" dirty="0"/>
          </a:p>
        </p:txBody>
      </p:sp>
      <p:cxnSp>
        <p:nvCxnSpPr>
          <p:cNvPr id="87" name="Google Shape;87;p16"/>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Objective</a:t>
            </a:r>
            <a:endParaRPr/>
          </a:p>
        </p:txBody>
      </p:sp>
      <p:sp>
        <p:nvSpPr>
          <p:cNvPr id="93" name="Google Shape;93;p17"/>
          <p:cNvSpPr txBox="1">
            <a:spLocks noGrp="1"/>
          </p:cNvSpPr>
          <p:nvPr>
            <p:ph type="body" idx="2"/>
          </p:nvPr>
        </p:nvSpPr>
        <p:spPr>
          <a:xfrm>
            <a:off x="4572000" y="0"/>
            <a:ext cx="4293300" cy="5046000"/>
          </a:xfrm>
          <a:prstGeom prst="rect">
            <a:avLst/>
          </a:prstGeom>
        </p:spPr>
        <p:txBody>
          <a:bodyPr spcFirstLastPara="1" wrap="square" lIns="91425" tIns="91425" rIns="91425" bIns="91425" anchor="ctr" anchorCtr="0">
            <a:normAutofit/>
          </a:bodyPr>
          <a:lstStyle/>
          <a:p>
            <a:pPr marL="457200" lvl="0" indent="-311150" algn="just" rtl="0">
              <a:spcBef>
                <a:spcPts val="0"/>
              </a:spcBef>
              <a:spcAft>
                <a:spcPts val="0"/>
              </a:spcAft>
              <a:buSzPts val="1300"/>
              <a:buChar char="●"/>
            </a:pPr>
            <a:r>
              <a:rPr lang="en" sz="1300" b="1" dirty="0"/>
              <a:t>We are going to classify the flowers using SVM and SGD </a:t>
            </a:r>
            <a:endParaRPr sz="1300" b="1" dirty="0"/>
          </a:p>
          <a:p>
            <a:pPr marL="457200" lvl="0" indent="-311150" algn="just" rtl="0">
              <a:spcBef>
                <a:spcPts val="0"/>
              </a:spcBef>
              <a:spcAft>
                <a:spcPts val="0"/>
              </a:spcAft>
              <a:buSzPts val="1300"/>
              <a:buChar char="●"/>
            </a:pPr>
            <a:r>
              <a:rPr lang="en" sz="1300" b="1" dirty="0"/>
              <a:t>First, we used a classification model to improve the performance of flower image classification by using SVM for feature extraction followed by SGD algorithms for classification. </a:t>
            </a:r>
            <a:endParaRPr sz="1300" b="1" dirty="0"/>
          </a:p>
          <a:p>
            <a:pPr marL="457200" lvl="0" indent="-311150" algn="just" rtl="0">
              <a:spcBef>
                <a:spcPts val="0"/>
              </a:spcBef>
              <a:spcAft>
                <a:spcPts val="0"/>
              </a:spcAft>
              <a:buSzPts val="1300"/>
              <a:buChar char="●"/>
            </a:pPr>
            <a:r>
              <a:rPr lang="en" sz="1300" b="1" dirty="0"/>
              <a:t>Second, we demonstrated how image augmentation can be used to improve the performance of a computer simulation. </a:t>
            </a:r>
            <a:endParaRPr sz="1300" b="1" dirty="0"/>
          </a:p>
          <a:p>
            <a:pPr marL="457200" lvl="0" indent="-311150" algn="just" rtl="0">
              <a:spcBef>
                <a:spcPts val="0"/>
              </a:spcBef>
              <a:spcAft>
                <a:spcPts val="0"/>
              </a:spcAft>
              <a:buSzPts val="1300"/>
              <a:buChar char="●"/>
            </a:pPr>
            <a:r>
              <a:rPr lang="en" sz="1300" b="1" dirty="0"/>
              <a:t>Last but not least, we compared the performances of machine-learning classifiers such as support vector machines. </a:t>
            </a:r>
            <a:endParaRPr sz="13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Related work</a:t>
            </a:r>
            <a:endParaRPr dirty="0"/>
          </a:p>
        </p:txBody>
      </p:sp>
      <p:sp>
        <p:nvSpPr>
          <p:cNvPr id="99" name="Google Shape;99;p18"/>
          <p:cNvSpPr txBox="1"/>
          <p:nvPr/>
        </p:nvSpPr>
        <p:spPr>
          <a:xfrm>
            <a:off x="446050" y="1366025"/>
            <a:ext cx="821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 name="TextBox 2">
            <a:extLst>
              <a:ext uri="{FF2B5EF4-FFF2-40B4-BE49-F238E27FC236}">
                <a16:creationId xmlns:a16="http://schemas.microsoft.com/office/drawing/2014/main" id="{830B93BC-C1DF-2D39-7C8A-FC7288F9BEFD}"/>
              </a:ext>
            </a:extLst>
          </p:cNvPr>
          <p:cNvSpPr txBox="1"/>
          <p:nvPr/>
        </p:nvSpPr>
        <p:spPr>
          <a:xfrm>
            <a:off x="446050" y="1366025"/>
            <a:ext cx="8317560" cy="2462213"/>
          </a:xfrm>
          <a:prstGeom prst="rect">
            <a:avLst/>
          </a:prstGeom>
          <a:noFill/>
        </p:spPr>
        <p:txBody>
          <a:bodyPr wrap="square" rtlCol="0">
            <a:spAutoFit/>
          </a:bodyPr>
          <a:lstStyle/>
          <a:p>
            <a:pPr marL="285750" indent="-285750" algn="just">
              <a:buFont typeface="Arial" panose="020B0604020202020204" pitchFamily="34" charset="0"/>
              <a:buChar char="•"/>
            </a:pPr>
            <a:r>
              <a:rPr lang="en-US" b="1" dirty="0" err="1">
                <a:solidFill>
                  <a:schemeClr val="bg2"/>
                </a:solidFill>
                <a:effectLst/>
                <a:latin typeface="Times New Roman" panose="02020603050405020304" pitchFamily="18" charset="0"/>
                <a:ea typeface="Times New Roman" panose="02020603050405020304" pitchFamily="18" charset="0"/>
              </a:rPr>
              <a:t>Nilsback</a:t>
            </a:r>
            <a:r>
              <a:rPr lang="en-US" b="1" dirty="0">
                <a:solidFill>
                  <a:schemeClr val="bg2"/>
                </a:solidFill>
                <a:effectLst/>
                <a:latin typeface="Times New Roman" panose="02020603050405020304" pitchFamily="18" charset="0"/>
                <a:ea typeface="Times New Roman" panose="02020603050405020304" pitchFamily="18" charset="0"/>
              </a:rPr>
              <a:t> et al pointed out that the most important factors to consider when categorizing flowers are </a:t>
            </a:r>
            <a:r>
              <a:rPr lang="en-US" b="1" dirty="0" err="1">
                <a:solidFill>
                  <a:schemeClr val="bg2"/>
                </a:solidFill>
                <a:effectLst/>
                <a:latin typeface="Times New Roman" panose="02020603050405020304" pitchFamily="18" charset="0"/>
                <a:ea typeface="Times New Roman" panose="02020603050405020304" pitchFamily="18" charset="0"/>
              </a:rPr>
              <a:t>colour</a:t>
            </a:r>
            <a:r>
              <a:rPr lang="en-US" b="1" dirty="0">
                <a:solidFill>
                  <a:schemeClr val="bg2"/>
                </a:solidFill>
                <a:effectLst/>
                <a:latin typeface="Times New Roman" panose="02020603050405020304" pitchFamily="18" charset="0"/>
                <a:ea typeface="Times New Roman" panose="02020603050405020304" pitchFamily="18" charset="0"/>
              </a:rPr>
              <a:t> and type unit of measurement. The flower is segmented using a threshold-based method, and texture options are extracted as a result. This includes the </a:t>
            </a:r>
            <a:r>
              <a:rPr lang="en-US" b="1" dirty="0" err="1">
                <a:solidFill>
                  <a:schemeClr val="bg2"/>
                </a:solidFill>
                <a:effectLst/>
                <a:latin typeface="Times New Roman" panose="02020603050405020304" pitchFamily="18" charset="0"/>
                <a:ea typeface="Times New Roman" panose="02020603050405020304" pitchFamily="18" charset="0"/>
              </a:rPr>
              <a:t>colour</a:t>
            </a:r>
            <a:r>
              <a:rPr lang="en-US" b="1" dirty="0">
                <a:solidFill>
                  <a:schemeClr val="bg2"/>
                </a:solidFill>
                <a:effectLst/>
                <a:latin typeface="Times New Roman" panose="02020603050405020304" pitchFamily="18" charset="0"/>
                <a:ea typeface="Times New Roman" panose="02020603050405020304" pitchFamily="18" charset="0"/>
              </a:rPr>
              <a:t> texture moments (CTMs), grey level co-occurrence matrix (GLCM), and scientist responses, unit of measurement.</a:t>
            </a:r>
          </a:p>
          <a:p>
            <a:pPr algn="just"/>
            <a:endParaRPr lang="en-US" b="1" dirty="0">
              <a:solidFill>
                <a:schemeClr val="bg2"/>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b="1" dirty="0">
                <a:solidFill>
                  <a:schemeClr val="bg2"/>
                </a:solidFill>
                <a:effectLst/>
                <a:latin typeface="Times New Roman" panose="02020603050405020304" pitchFamily="18" charset="0"/>
                <a:ea typeface="Times New Roman" panose="02020603050405020304" pitchFamily="18" charset="0"/>
              </a:rPr>
              <a:t>A probabilistic neural network is used to apply the measures of choice for classification. Using principal component analysis, Y. Yoshioka et al. quantified the range of leaf </a:t>
            </a:r>
            <a:r>
              <a:rPr lang="en-US" b="1" dirty="0" err="1">
                <a:solidFill>
                  <a:schemeClr val="bg2"/>
                </a:solidFill>
                <a:effectLst/>
                <a:latin typeface="Times New Roman" panose="02020603050405020304" pitchFamily="18" charset="0"/>
                <a:ea typeface="Times New Roman" panose="02020603050405020304" pitchFamily="18" charset="0"/>
              </a:rPr>
              <a:t>colours</a:t>
            </a:r>
            <a:r>
              <a:rPr lang="en-US" b="1" dirty="0">
                <a:solidFill>
                  <a:schemeClr val="bg2"/>
                </a:solidFill>
                <a:effectLst/>
                <a:latin typeface="Times New Roman" panose="02020603050405020304" pitchFamily="18" charset="0"/>
                <a:ea typeface="Times New Roman" panose="02020603050405020304" pitchFamily="18" charset="0"/>
              </a:rPr>
              <a:t>. On the petals, they considered the first five principal components (PCs) of the largest square. T. </a:t>
            </a:r>
            <a:r>
              <a:rPr lang="en-US" b="1" dirty="0" err="1">
                <a:solidFill>
                  <a:schemeClr val="bg2"/>
                </a:solidFill>
                <a:effectLst/>
                <a:latin typeface="Times New Roman" panose="02020603050405020304" pitchFamily="18" charset="0"/>
                <a:ea typeface="Times New Roman" panose="02020603050405020304" pitchFamily="18" charset="0"/>
              </a:rPr>
              <a:t>Saitoh</a:t>
            </a:r>
            <a:r>
              <a:rPr lang="en-US" b="1" dirty="0">
                <a:solidFill>
                  <a:schemeClr val="bg2"/>
                </a:solidFill>
                <a:effectLst/>
                <a:latin typeface="Times New Roman" panose="02020603050405020304" pitchFamily="18" charset="0"/>
                <a:ea typeface="Times New Roman" panose="02020603050405020304" pitchFamily="18" charset="0"/>
              </a:rPr>
              <a:t> et al detailed an automated method for identifying a flower in bloom, which relied on a method for removing the flower's bottom parts.</a:t>
            </a:r>
            <a:endParaRPr lang="en-US" b="1" dirty="0">
              <a:solidFill>
                <a:schemeClr val="bg2"/>
              </a:solidFill>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endParaRPr lang="en-US"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Problem statement</a:t>
            </a:r>
            <a:endParaRPr/>
          </a:p>
        </p:txBody>
      </p:sp>
      <p:sp>
        <p:nvSpPr>
          <p:cNvPr id="105" name="Google Shape;105;p19"/>
          <p:cNvSpPr txBox="1"/>
          <p:nvPr/>
        </p:nvSpPr>
        <p:spPr>
          <a:xfrm>
            <a:off x="292725" y="2955075"/>
            <a:ext cx="8321700" cy="1692741"/>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dirty="0">
                <a:solidFill>
                  <a:schemeClr val="bg1"/>
                </a:solidFill>
              </a:rPr>
              <a:t>Given that flower images have complex backgrounds, these tasks are time-consuming, and the accuracy of the results is still low, particularly when there are a large number of species to consider. </a:t>
            </a:r>
          </a:p>
          <a:p>
            <a:pPr lvl="0" algn="just" rtl="0">
              <a:spcBef>
                <a:spcPts val="0"/>
              </a:spcBef>
              <a:spcAft>
                <a:spcPts val="0"/>
              </a:spcAft>
            </a:pPr>
            <a:endParaRPr lang="en-US" dirty="0">
              <a:solidFill>
                <a:schemeClr val="bg1"/>
              </a:solidFill>
            </a:endParaRPr>
          </a:p>
          <a:p>
            <a:pPr lvl="0" algn="just" rtl="0">
              <a:spcBef>
                <a:spcPts val="0"/>
              </a:spcBef>
              <a:spcAft>
                <a:spcPts val="0"/>
              </a:spcAft>
            </a:pPr>
            <a:r>
              <a:rPr lang="en-US" dirty="0">
                <a:solidFill>
                  <a:schemeClr val="bg1"/>
                </a:solidFill>
              </a:rPr>
              <a:t>Using machine learning, researchers have recently demonstrated a number of successes in a variety of topics in the field of computer vision, including object detection, image segmentation, and image classification, among others. Our main motivation is to create a flower classification system with at most accuracy &amp; with less computational and time-consuming method.</a:t>
            </a:r>
            <a:endParaRPr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fontScale="32500" lnSpcReduction="20000"/>
          </a:bodyPr>
          <a:lstStyle/>
          <a:p>
            <a:pPr marL="0" lvl="0" indent="0" algn="just" rtl="0">
              <a:spcBef>
                <a:spcPts val="0"/>
              </a:spcBef>
              <a:spcAft>
                <a:spcPts val="0"/>
              </a:spcAft>
              <a:buNone/>
            </a:pPr>
            <a:r>
              <a:rPr lang="en" sz="3865" b="1" dirty="0"/>
              <a:t>1)The images of flowers in this dataset is total 4242 images. The images are categorized into five categories: chamomile, tulip, rose, sunflower, and dandelion, among others.</a:t>
            </a:r>
            <a:endParaRPr sz="3865" b="1" dirty="0"/>
          </a:p>
          <a:p>
            <a:pPr marL="0" lvl="0" indent="0" algn="just" rtl="0">
              <a:spcBef>
                <a:spcPts val="1200"/>
              </a:spcBef>
              <a:spcAft>
                <a:spcPts val="0"/>
              </a:spcAft>
              <a:buNone/>
            </a:pPr>
            <a:endParaRPr sz="3865" b="1" dirty="0"/>
          </a:p>
          <a:p>
            <a:pPr marL="0" lvl="0" indent="0" algn="just" rtl="0">
              <a:spcBef>
                <a:spcPts val="1200"/>
              </a:spcBef>
              <a:spcAft>
                <a:spcPts val="0"/>
              </a:spcAft>
              <a:buNone/>
            </a:pPr>
            <a:r>
              <a:rPr lang="en" sz="3865" b="1" dirty="0"/>
              <a:t>2) Preprocessing data is one of the most crucial processes in the machine learning process.The floral areas of a photograph are typically overlaid on a complex background.To select the ROI (Region-Of-Interest) on flower images, we use saliency-segmentation-based approaches.</a:t>
            </a:r>
            <a:endParaRPr sz="3865" b="1" dirty="0"/>
          </a:p>
          <a:p>
            <a:pPr marL="0" lvl="0" indent="0" algn="just" rtl="0">
              <a:spcBef>
                <a:spcPts val="1200"/>
              </a:spcBef>
              <a:spcAft>
                <a:spcPts val="0"/>
              </a:spcAft>
              <a:buNone/>
            </a:pPr>
            <a:endParaRPr sz="3865" b="1"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Proposed Solution</a:t>
            </a:r>
            <a:endParaRPr/>
          </a:p>
        </p:txBody>
      </p:sp>
      <p:sp>
        <p:nvSpPr>
          <p:cNvPr id="112" name="Google Shape;112;p20"/>
          <p:cNvSpPr txBox="1">
            <a:spLocks noGrp="1"/>
          </p:cNvSpPr>
          <p:nvPr>
            <p:ph type="body" idx="2"/>
          </p:nvPr>
        </p:nvSpPr>
        <p:spPr>
          <a:xfrm>
            <a:off x="4832400" y="1266175"/>
            <a:ext cx="3999900" cy="263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0"/>
          <p:cNvPicPr preferRelativeResize="0"/>
          <p:nvPr/>
        </p:nvPicPr>
        <p:blipFill>
          <a:blip r:embed="rId3">
            <a:alphaModFix/>
          </a:blip>
          <a:stretch>
            <a:fillRect/>
          </a:stretch>
        </p:blipFill>
        <p:spPr>
          <a:xfrm>
            <a:off x="4846375" y="1152425"/>
            <a:ext cx="3971925" cy="2495550"/>
          </a:xfrm>
          <a:prstGeom prst="rect">
            <a:avLst/>
          </a:prstGeom>
          <a:noFill/>
          <a:ln>
            <a:noFill/>
          </a:ln>
        </p:spPr>
      </p:pic>
      <p:sp>
        <p:nvSpPr>
          <p:cNvPr id="114" name="Google Shape;114;p20"/>
          <p:cNvSpPr txBox="1"/>
          <p:nvPr/>
        </p:nvSpPr>
        <p:spPr>
          <a:xfrm>
            <a:off x="5422275" y="4265350"/>
            <a:ext cx="3749700" cy="9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 sz="1200" b="1">
                <a:solidFill>
                  <a:schemeClr val="dk2"/>
                </a:solidFill>
                <a:latin typeface="Open Sans"/>
                <a:ea typeface="Open Sans"/>
                <a:cs typeface="Open Sans"/>
                <a:sym typeface="Open Sans"/>
              </a:rPr>
              <a:t>The proposed pre-processing to select the regions of interest (ROI) of flowers.</a:t>
            </a:r>
            <a:endParaRPr sz="1200" b="1">
              <a:solidFill>
                <a:schemeClr val="dk2"/>
              </a:solidFill>
              <a:latin typeface="Open Sans"/>
              <a:ea typeface="Open Sans"/>
              <a:cs typeface="Open Sans"/>
              <a:sym typeface="Open Sans"/>
            </a:endParaRPr>
          </a:p>
          <a:p>
            <a:pPr marL="0" lvl="0" indent="0" algn="l" rtl="0">
              <a:spcBef>
                <a:spcPts val="1200"/>
              </a:spcBef>
              <a:spcAft>
                <a:spcPts val="0"/>
              </a:spcAft>
              <a:buNone/>
            </a:pP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body" idx="2"/>
          </p:nvPr>
        </p:nvSpPr>
        <p:spPr>
          <a:xfrm>
            <a:off x="4939500" y="278775"/>
            <a:ext cx="3837000" cy="4140600"/>
          </a:xfrm>
          <a:prstGeom prst="rect">
            <a:avLst/>
          </a:prstGeom>
        </p:spPr>
        <p:txBody>
          <a:bodyPr spcFirstLastPara="1" wrap="square" lIns="91425" tIns="91425" rIns="91425" bIns="91425" anchor="ctr" anchorCtr="0">
            <a:normAutofit fontScale="32500" lnSpcReduction="10000"/>
          </a:bodyPr>
          <a:lstStyle/>
          <a:p>
            <a:pPr marL="0" lvl="0" indent="0" algn="just" rtl="0">
              <a:spcBef>
                <a:spcPts val="0"/>
              </a:spcBef>
              <a:spcAft>
                <a:spcPts val="0"/>
              </a:spcAft>
              <a:buNone/>
            </a:pPr>
            <a:endParaRPr sz="3865" b="1"/>
          </a:p>
          <a:p>
            <a:pPr marL="0" lvl="0" indent="0" algn="just" rtl="0">
              <a:spcBef>
                <a:spcPts val="1200"/>
              </a:spcBef>
              <a:spcAft>
                <a:spcPts val="0"/>
              </a:spcAft>
              <a:buNone/>
            </a:pPr>
            <a:endParaRPr sz="3865" b="1"/>
          </a:p>
          <a:p>
            <a:pPr marL="0" lvl="0" indent="0" algn="just" rtl="0">
              <a:spcBef>
                <a:spcPts val="1200"/>
              </a:spcBef>
              <a:spcAft>
                <a:spcPts val="0"/>
              </a:spcAft>
              <a:buNone/>
            </a:pPr>
            <a:r>
              <a:rPr lang="en" sz="3865" b="1"/>
              <a:t>3)Next, Support vector machines with other penalties, such as the L1 penalty and the elastic net, for feature selection and prediction has been proposed to deal with the big omics data problem with a large number of features. These methods, on the other hand, are dealing directly with the primal variables</a:t>
            </a:r>
            <a:endParaRPr sz="3865" b="1"/>
          </a:p>
          <a:p>
            <a:pPr marL="0" lvl="0" indent="0" algn="just" rtl="0">
              <a:spcBef>
                <a:spcPts val="1200"/>
              </a:spcBef>
              <a:spcAft>
                <a:spcPts val="0"/>
              </a:spcAft>
              <a:buNone/>
            </a:pPr>
            <a:endParaRPr sz="3865" b="1"/>
          </a:p>
          <a:p>
            <a:pPr marL="0" lvl="0" indent="0" algn="just" rtl="0">
              <a:spcBef>
                <a:spcPts val="1200"/>
              </a:spcBef>
              <a:spcAft>
                <a:spcPts val="0"/>
              </a:spcAft>
              <a:buNone/>
            </a:pPr>
            <a:r>
              <a:rPr lang="en" sz="3865" b="1"/>
              <a:t>4)Finally, Stochastic Gradient Descent algorithm will try various coefficient values in search of a cheaper price, and then it will update the coefficient using a learning rate value to convert it on the following iteration</a:t>
            </a:r>
            <a:r>
              <a:rPr lang="en" sz="3865"/>
              <a:t>.</a:t>
            </a:r>
            <a:endParaRPr sz="3865"/>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20" name="Google Shape;120;p21"/>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121" name="Google Shape;121;p21"/>
          <p:cNvPicPr preferRelativeResize="0"/>
          <p:nvPr/>
        </p:nvPicPr>
        <p:blipFill>
          <a:blip r:embed="rId3">
            <a:alphaModFix/>
          </a:blip>
          <a:stretch>
            <a:fillRect/>
          </a:stretch>
        </p:blipFill>
        <p:spPr>
          <a:xfrm>
            <a:off x="85725" y="161350"/>
            <a:ext cx="4224975" cy="2626450"/>
          </a:xfrm>
          <a:prstGeom prst="rect">
            <a:avLst/>
          </a:prstGeom>
          <a:noFill/>
          <a:ln>
            <a:noFill/>
          </a:ln>
        </p:spPr>
      </p:pic>
      <p:sp>
        <p:nvSpPr>
          <p:cNvPr id="2" name="TextBox 1">
            <a:extLst>
              <a:ext uri="{FF2B5EF4-FFF2-40B4-BE49-F238E27FC236}">
                <a16:creationId xmlns:a16="http://schemas.microsoft.com/office/drawing/2014/main" id="{6538E401-9B69-D578-B560-0226932EFA6D}"/>
              </a:ext>
            </a:extLst>
          </p:cNvPr>
          <p:cNvSpPr txBox="1"/>
          <p:nvPr/>
        </p:nvSpPr>
        <p:spPr>
          <a:xfrm>
            <a:off x="753466" y="3723437"/>
            <a:ext cx="3255264" cy="307777"/>
          </a:xfrm>
          <a:prstGeom prst="rect">
            <a:avLst/>
          </a:prstGeom>
          <a:noFill/>
        </p:spPr>
        <p:txBody>
          <a:bodyPr wrap="square" rtlCol="0">
            <a:spAutoFit/>
          </a:bodyPr>
          <a:lstStyle/>
          <a:p>
            <a:r>
              <a:rPr lang="en-US" dirty="0"/>
              <a:t>                   WORKFLOW</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963</Words>
  <Application>Microsoft Office PowerPoint</Application>
  <PresentationFormat>On-screen Show (16:9)</PresentationFormat>
  <Paragraphs>73</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PT Sans Narrow</vt:lpstr>
      <vt:lpstr>Times New Roman</vt:lpstr>
      <vt:lpstr>Open Sans</vt:lpstr>
      <vt:lpstr>Arial</vt:lpstr>
      <vt:lpstr>Tropic</vt:lpstr>
      <vt:lpstr>FLOWER CLASSIFICATION USING SVM AND SGD</vt:lpstr>
      <vt:lpstr>GROUP MEMBERS</vt:lpstr>
      <vt:lpstr>Roles and responsibilities</vt:lpstr>
      <vt:lpstr>Motivation</vt:lpstr>
      <vt:lpstr>Objective</vt:lpstr>
      <vt:lpstr>Related work</vt:lpstr>
      <vt:lpstr>Problem statement</vt:lpstr>
      <vt:lpstr>Proposed Solution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FLOWER CLASSIFICATION USING SVM AND SGD</dc:title>
  <cp:lastModifiedBy>Palem, Balraj Reddy</cp:lastModifiedBy>
  <cp:revision>5</cp:revision>
  <dcterms:modified xsi:type="dcterms:W3CDTF">2022-12-06T03:18:23Z</dcterms:modified>
</cp:coreProperties>
</file>