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67" r:id="rId4"/>
    <p:sldId id="268" r:id="rId5"/>
    <p:sldId id="269" r:id="rId6"/>
    <p:sldId id="263" r:id="rId7"/>
    <p:sldId id="270" r:id="rId8"/>
    <p:sldId id="272" r:id="rId9"/>
    <p:sldId id="271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 flipV="1">
            <a:off x="0" y="0"/>
            <a:ext cx="6197599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4" name="그룹 3"/>
          <p:cNvGrpSpPr/>
          <p:nvPr/>
        </p:nvGrpSpPr>
        <p:grpSpPr>
          <a:xfrm rot="20467452" flipV="1">
            <a:off x="1447940" y="26995"/>
            <a:ext cx="5786035" cy="5478937"/>
            <a:chOff x="1214414" y="0"/>
            <a:chExt cx="7289840" cy="6858000"/>
          </a:xfrm>
        </p:grpSpPr>
        <p:sp>
          <p:nvSpPr>
            <p:cNvPr id="31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37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타원 53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타원 58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" y="3429000"/>
            <a:ext cx="9525066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599" y="4500569"/>
            <a:ext cx="8534399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1" name="날짜 개체 틀 40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61" name="바닥글 개체 틀 60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34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0" y="2743200"/>
            <a:ext cx="7117490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73" name="그룹 72"/>
          <p:cNvGrpSpPr/>
          <p:nvPr/>
        </p:nvGrpSpPr>
        <p:grpSpPr>
          <a:xfrm>
            <a:off x="2627756" y="32658"/>
            <a:ext cx="8611754" cy="6705600"/>
            <a:chOff x="2627756" y="32657"/>
            <a:chExt cx="8611754" cy="6705600"/>
          </a:xfrm>
        </p:grpSpPr>
        <p:grpSp>
          <p:nvGrpSpPr>
            <p:cNvPr id="72" name="그룹 71"/>
            <p:cNvGrpSpPr/>
            <p:nvPr/>
          </p:nvGrpSpPr>
          <p:grpSpPr>
            <a:xfrm>
              <a:off x="2627756" y="3734710"/>
              <a:ext cx="3410708" cy="3003547"/>
              <a:chOff x="2627756" y="3734710"/>
              <a:chExt cx="3410708" cy="3003547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3226777" y="4956309"/>
                <a:ext cx="1420760" cy="140634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885882" y="5131720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594205" y="4074646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545119" y="4503066"/>
                <a:ext cx="373218" cy="36943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662112" y="3804560"/>
                <a:ext cx="376351" cy="372533"/>
              </a:xfrm>
              <a:prstGeom prst="ellipse">
                <a:avLst/>
              </a:prstGeom>
              <a:solidFill>
                <a:schemeClr val="accent2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039084" y="4433215"/>
                <a:ext cx="508076" cy="502921"/>
              </a:xfrm>
              <a:prstGeom prst="ellipse">
                <a:avLst/>
              </a:prstGeom>
              <a:solidFill>
                <a:schemeClr val="accent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4885882" y="3734710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238714" y="4223664"/>
                <a:ext cx="668033" cy="661255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603616" y="4782468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533050" y="6109627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627756" y="4992019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698322" y="5900076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839455" y="6157728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778629" y="32657"/>
              <a:ext cx="3460881" cy="3934884"/>
              <a:chOff x="7778630" y="32657"/>
              <a:chExt cx="3460881" cy="393488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8349460" y="3068802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9048826" y="2756803"/>
                <a:ext cx="1179251" cy="1167286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8413728" y="2128149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49196" y="2896504"/>
                <a:ext cx="247767" cy="245254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8837126" y="3595009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131462" y="3595009"/>
                <a:ext cx="376351" cy="3725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778630" y="359500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9542790" y="1918597"/>
                <a:ext cx="668033" cy="661255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0319022" y="1988448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0036755" y="870840"/>
                <a:ext cx="423367" cy="419071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0389588" y="1010541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0460155" y="73113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0036756" y="32657"/>
                <a:ext cx="661687" cy="65497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0787897" y="79200"/>
                <a:ext cx="247767" cy="245254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5331" y="2285992"/>
            <a:ext cx="11361335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8" name="날짜 개체 틀 67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69" name="바닥글 개체 틀 6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0" name="슬라이드 번호 개체 틀 69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8888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2819400"/>
            <a:ext cx="6985686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4810895" y="0"/>
            <a:ext cx="7381102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 rot="20271788" flipH="1" flipV="1">
            <a:off x="7542619" y="674421"/>
            <a:ext cx="5045434" cy="4795550"/>
            <a:chOff x="1214414" y="0"/>
            <a:chExt cx="7289840" cy="6858000"/>
          </a:xfrm>
        </p:grpSpPr>
        <p:sp>
          <p:nvSpPr>
            <p:cNvPr id="9" name="타원 8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타원 9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타원 18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타원 19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타원 20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타원 22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타원 23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타원 24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타원 25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타원 26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타원 27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타원 28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0" name="타원 29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타원 31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3" name="타원 32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타원 34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5999" y="914400"/>
            <a:ext cx="8229599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/>
          </p:nvPr>
        </p:nvSpPr>
        <p:spPr>
          <a:xfrm>
            <a:off x="1015999" y="2133600"/>
            <a:ext cx="8244417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28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8102456" y="2768620"/>
            <a:ext cx="6858000" cy="1320799"/>
            <a:chOff x="0" y="0"/>
            <a:chExt cx="9144000" cy="990600"/>
          </a:xfrm>
        </p:grpSpPr>
        <p:sp>
          <p:nvSpPr>
            <p:cNvPr id="8" name="자유형: 도형 7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0" name="그룹 9"/>
          <p:cNvGrpSpPr/>
          <p:nvPr/>
        </p:nvGrpSpPr>
        <p:grpSpPr>
          <a:xfrm rot="5400000">
            <a:off x="10440342" y="5411142"/>
            <a:ext cx="1080000" cy="1871315"/>
            <a:chOff x="8077200" y="152400"/>
            <a:chExt cx="928516" cy="1664292"/>
          </a:xfrm>
        </p:grpSpPr>
        <p:sp>
          <p:nvSpPr>
            <p:cNvPr id="11" name="타원 10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타원 11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043813" y="274638"/>
            <a:ext cx="116114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98582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33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33474"/>
            <a:ext cx="10972799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0039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692937" y="151200"/>
            <a:ext cx="1368000" cy="2440800"/>
            <a:chOff x="8077200" y="152400"/>
            <a:chExt cx="928516" cy="1664292"/>
          </a:xfrm>
        </p:grpSpPr>
        <p:sp>
          <p:nvSpPr>
            <p:cNvPr id="6" name="타원 5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" name="타원 6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타원 7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타원 8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타원 9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1339676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5865340" y="-1"/>
            <a:ext cx="6326658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4624923"/>
            <a:ext cx="109727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4191000"/>
            <a:ext cx="10972799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날짜 개체 틀 38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40" name="바닥글 개체 틀 39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4" name="그룹 3"/>
          <p:cNvGrpSpPr/>
          <p:nvPr/>
        </p:nvGrpSpPr>
        <p:grpSpPr>
          <a:xfrm rot="1140000" flipH="1" flipV="1">
            <a:off x="5121617" y="-77708"/>
            <a:ext cx="5760000" cy="5457600"/>
            <a:chOff x="1214414" y="0"/>
            <a:chExt cx="7289840" cy="6858000"/>
          </a:xfrm>
        </p:grpSpPr>
        <p:sp>
          <p:nvSpPr>
            <p:cNvPr id="37" name="타원 36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타원 41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타원 42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타원 43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타원 44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타원 45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타원 47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타원 48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타원 49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타원 51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타원 52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타원 53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타원 54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타원 55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타원 56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타원 57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타원 58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타원 59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1" name="타원 60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2" name="타원 61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3" name="타원 62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5" name="타원 64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40696547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095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>
          <a:xfrm>
            <a:off x="62864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3690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6109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5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3555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095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4"/>
          </p:nvPr>
        </p:nvSpPr>
        <p:spPr>
          <a:xfrm>
            <a:off x="62737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5"/>
          </p:nvPr>
        </p:nvSpPr>
        <p:spPr>
          <a:xfrm>
            <a:off x="6095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20" name="내용 개체 틀 19"/>
          <p:cNvSpPr>
            <a:spLocks noGrp="1"/>
          </p:cNvSpPr>
          <p:nvPr>
            <p:ph sz="quarter" idx="16"/>
          </p:nvPr>
        </p:nvSpPr>
        <p:spPr>
          <a:xfrm>
            <a:off x="62737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3484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9" name="자유형: 도형 8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764946" y="180000"/>
            <a:ext cx="1367999" cy="3268800"/>
            <a:chOff x="7681902" y="180972"/>
            <a:chExt cx="1328754" cy="3270256"/>
          </a:xfrm>
        </p:grpSpPr>
        <p:sp>
          <p:nvSpPr>
            <p:cNvPr id="12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타원 18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20" name="그룹 19"/>
          <p:cNvGrpSpPr/>
          <p:nvPr/>
        </p:nvGrpSpPr>
        <p:grpSpPr>
          <a:xfrm flipH="1" flipV="1">
            <a:off x="35432" y="3277456"/>
            <a:ext cx="1367999" cy="3268800"/>
            <a:chOff x="7681902" y="180972"/>
            <a:chExt cx="1328754" cy="3270256"/>
          </a:xfrm>
        </p:grpSpPr>
        <p:sp>
          <p:nvSpPr>
            <p:cNvPr id="21" name="타원 20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타원 22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타원 23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타원 24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타원 25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타원 26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116585"/>
            <a:ext cx="7315199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93371"/>
            <a:ext cx="7315199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4909457"/>
            <a:ext cx="7315199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6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10" name="자유형: 도형 9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124819" y="158400"/>
            <a:ext cx="972000" cy="1663200"/>
            <a:chOff x="8077200" y="152400"/>
            <a:chExt cx="928516" cy="1664292"/>
          </a:xfrm>
        </p:grpSpPr>
        <p:sp>
          <p:nvSpPr>
            <p:cNvPr id="12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133476"/>
            <a:ext cx="10972799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2023-05-14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18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467" y="2891724"/>
            <a:ext cx="9525066" cy="1074551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프론트엔드 프로젝트</a:t>
            </a:r>
          </a:p>
        </p:txBody>
      </p:sp>
      <p:sp>
        <p:nvSpPr>
          <p:cNvPr id="4" name="가로 글상자 3"/>
          <p:cNvSpPr txBox="1"/>
          <p:nvPr/>
        </p:nvSpPr>
        <p:spPr>
          <a:xfrm flipH="1">
            <a:off x="2706285" y="2527467"/>
            <a:ext cx="4926698" cy="366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도서</a:t>
            </a:r>
            <a:r>
              <a:rPr lang="en-US" altLang="ko-KR"/>
              <a:t>&amp;</a:t>
            </a:r>
            <a:r>
              <a:rPr lang="ko-KR" altLang="en-US"/>
              <a:t>문구 전문 인터넷 쇼핑몰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6600"/>
              <a:t>고맙습니다</a:t>
            </a:r>
          </a:p>
        </p:txBody>
      </p:sp>
    </p:spTree>
    <p:extLst>
      <p:ext uri="{BB962C8B-B14F-4D97-AF65-F5344CB8AC3E}">
        <p14:creationId xmlns:p14="http://schemas.microsoft.com/office/powerpoint/2010/main" val="43996084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LIST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/>
          <a:lstStyle/>
          <a:p>
            <a:pPr marL="261620" lvl="0" indent="-261620">
              <a:defRPr/>
            </a:pPr>
            <a:r>
              <a:rPr lang="ko-KR" sz="3400">
                <a:ea typeface="+mn-lt"/>
                <a:cs typeface="+mn-lt"/>
              </a:rPr>
              <a:t>소개</a:t>
            </a:r>
            <a:endParaRPr lang="ko-KR" sz="3400">
              <a:ea typeface="+mn-lt"/>
              <a:cs typeface="+mn-lt"/>
            </a:endParaRPr>
          </a:p>
          <a:p>
            <a:pPr marL="261620" lvl="0" indent="-261620">
              <a:defRPr/>
            </a:pPr>
            <a:endParaRPr lang="ko-KR" altLang="en-US" sz="3400">
              <a:ea typeface="+mn-lt"/>
              <a:cs typeface="+mn-lt"/>
            </a:endParaRPr>
          </a:p>
          <a:p>
            <a:pPr marL="261620" lvl="0" indent="-261620">
              <a:defRPr/>
            </a:pPr>
            <a:r>
              <a:rPr lang="ko-KR" sz="3400">
                <a:ea typeface="+mn-lt"/>
                <a:cs typeface="+mn-lt"/>
              </a:rPr>
              <a:t>기획의도</a:t>
            </a:r>
            <a:endParaRPr lang="ko-KR" sz="3400">
              <a:ea typeface="+mn-lt"/>
              <a:cs typeface="+mn-lt"/>
            </a:endParaRPr>
          </a:p>
          <a:p>
            <a:pPr marL="261620" lvl="0" indent="-261620">
              <a:defRPr/>
            </a:pPr>
            <a:endParaRPr lang="ko-KR" altLang="en-US" sz="3400">
              <a:ea typeface="+mn-lt"/>
              <a:cs typeface="+mn-lt"/>
            </a:endParaRPr>
          </a:p>
          <a:p>
            <a:pPr marL="261620" lvl="0" indent="-2616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/>
              <a:buChar char="£"/>
              <a:defRPr/>
            </a:pPr>
            <a:r>
              <a:rPr lang="ko-KR" altLang="en-US" sz="3400">
                <a:ea typeface="+mn-lt"/>
                <a:cs typeface="+mn-lt"/>
              </a:rPr>
              <a:t>사용기술</a:t>
            </a:r>
            <a:endParaRPr lang="ko-KR" altLang="en-US" sz="3400">
              <a:ea typeface="+mn-lt"/>
              <a:cs typeface="+mn-lt"/>
            </a:endParaRPr>
          </a:p>
          <a:p>
            <a:pPr marL="261620" lvl="0" indent="-2616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/>
              <a:buChar char="£"/>
              <a:defRPr/>
            </a:pPr>
            <a:endParaRPr lang="ko-KR" altLang="en-US" sz="3400">
              <a:ea typeface="+mn-lt"/>
              <a:cs typeface="+mn-lt"/>
            </a:endParaRPr>
          </a:p>
          <a:p>
            <a:pPr marL="261620" lvl="0" indent="-261620">
              <a:defRPr/>
            </a:pPr>
            <a:endParaRPr lang="ko-KR" altLang="en-US" sz="3400">
              <a:ea typeface="+mn-lt"/>
              <a:cs typeface="+mn-lt"/>
            </a:endParaRPr>
          </a:p>
          <a:p>
            <a:pPr marL="261620" lvl="0" indent="-261620">
              <a:defRPr/>
            </a:pPr>
            <a:endParaRPr lang="ko-KR" altLang="en-US">
              <a:cs typeface="Arial"/>
            </a:endParaRPr>
          </a:p>
          <a:p>
            <a:pPr marL="261620" lvl="0" indent="-261620">
              <a:defRPr/>
            </a:pPr>
            <a:endParaRPr lang="ko-KR" altLang="en-US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소개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826835" y="1728898"/>
            <a:ext cx="2438961" cy="340020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738476" y="2503010"/>
          <a:ext cx="8131408" cy="2225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9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/>
                        <a:t>양우성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010-2876-5648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ngxk1210@gmail.com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https://github.com/lakumel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DOTHOME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http://ngxk1210.dothome.co.kr/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532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기획의도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864583" y="1071563"/>
            <a:ext cx="4785931" cy="514350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>
          <a:xfrm>
            <a:off x="6286498" y="1071562"/>
            <a:ext cx="5214835" cy="5275406"/>
          </a:xfrm>
        </p:spPr>
        <p:txBody>
          <a:bodyPr/>
          <a:lstStyle/>
          <a:p>
            <a:pPr lvl="0">
              <a:defRPr/>
            </a:pPr>
            <a:r>
              <a:rPr lang="ko-KR" altLang="en-US" sz="1800"/>
              <a:t>코로나 이후 오프라인으로 책을 구매하는 비율이 줄어들고 온라인으로 주문하는 비율이 늘어나고 있습니다</a:t>
            </a:r>
            <a:r>
              <a:rPr lang="en-US" altLang="ko-KR" sz="1800"/>
              <a:t>.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최근의 서점은 종이책</a:t>
            </a:r>
            <a:r>
              <a:rPr lang="en-US" altLang="ko-KR" sz="1800"/>
              <a:t>,</a:t>
            </a:r>
            <a:r>
              <a:rPr lang="ko-KR" altLang="en-US" sz="1800"/>
              <a:t> 오디오북</a:t>
            </a:r>
            <a:r>
              <a:rPr lang="en-US" altLang="ko-KR" sz="1800"/>
              <a:t>,</a:t>
            </a:r>
            <a:r>
              <a:rPr lang="ko-KR" altLang="en-US" sz="1800"/>
              <a:t> 전자책과 같은 다양한 형태의 책을 소비자들에게 판매를 하고 있습니다</a:t>
            </a:r>
            <a:r>
              <a:rPr lang="en-US" altLang="ko-KR" sz="1800"/>
              <a:t>.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자신이 필요한 책을 찾기 위해 시간을 소비하기 보다는 쉽고 빠르게 책을 구매할 수 있게 되면서 온라인의 비중이 높아지고 있습니다</a:t>
            </a:r>
            <a:r>
              <a:rPr lang="en-US" altLang="ko-KR" sz="1800"/>
              <a:t>.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바이러스의 확산을 피하기 위해 집에 머무르면서 비대면 활동이 늘어나면서 온라인으로 책을 주문하는 비율이 늘어났습니다</a:t>
            </a:r>
            <a:r>
              <a:rPr lang="en-US" altLang="ko-KR" sz="1800"/>
              <a:t>.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오프라인에 비해 온라인 서점은 이벤트나 할인과 같은 프로모션을 통해 원가에 비해 저렴한 가격에 구매를 할 수 있습니다</a:t>
            </a:r>
            <a:r>
              <a:rPr lang="en-US" altLang="ko-KR" sz="1800"/>
              <a:t>.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412311858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843868" y="1225176"/>
            <a:ext cx="5845735" cy="2519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131794"/>
            <a:ext cx="5190192" cy="26234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사용하려는 개발기술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07752"/>
            <a:ext cx="5150970" cy="1625436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278280" y="3242235"/>
            <a:ext cx="4650442" cy="36583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홈페이지를 구성할 언어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1" y="1587500"/>
            <a:ext cx="2558675" cy="11430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7496735" y="3246642"/>
            <a:ext cx="2661397" cy="3647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소스 코드 편집기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60972" y="1326030"/>
            <a:ext cx="2730499" cy="15352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3058" y="4257718"/>
            <a:ext cx="2558676" cy="23532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135661" y="4052795"/>
            <a:ext cx="2973293" cy="2170205"/>
          </a:xfrm>
          <a:prstGeom prst="rect">
            <a:avLst/>
          </a:prstGeom>
        </p:spPr>
      </p:pic>
      <p:sp>
        <p:nvSpPr>
          <p:cNvPr id="16" name="가로 글상자 15"/>
          <p:cNvSpPr txBox="1"/>
          <p:nvPr/>
        </p:nvSpPr>
        <p:spPr>
          <a:xfrm>
            <a:off x="476249" y="6069335"/>
            <a:ext cx="2035736" cy="36695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OS</a:t>
            </a:r>
            <a:endParaRPr lang="en-US" altLang="ko-KR"/>
          </a:p>
        </p:txBody>
      </p:sp>
      <p:sp>
        <p:nvSpPr>
          <p:cNvPr id="17" name="직사각형 16"/>
          <p:cNvSpPr/>
          <p:nvPr/>
        </p:nvSpPr>
        <p:spPr>
          <a:xfrm>
            <a:off x="3210486" y="4250765"/>
            <a:ext cx="2885514" cy="24092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09469" y="4276912"/>
            <a:ext cx="2543735" cy="1777999"/>
          </a:xfrm>
          <a:prstGeom prst="rect">
            <a:avLst/>
          </a:prstGeom>
        </p:spPr>
      </p:pic>
      <p:sp>
        <p:nvSpPr>
          <p:cNvPr id="19" name="세로 글상자 18"/>
          <p:cNvSpPr txBox="1"/>
          <p:nvPr/>
        </p:nvSpPr>
        <p:spPr>
          <a:xfrm>
            <a:off x="5185410" y="6193118"/>
            <a:ext cx="471694" cy="242794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20" name="세로 글상자 19"/>
          <p:cNvSpPr txBox="1"/>
          <p:nvPr/>
        </p:nvSpPr>
        <p:spPr>
          <a:xfrm>
            <a:off x="6623685" y="6099735"/>
            <a:ext cx="471507" cy="373529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21" name="세로 글상자 20"/>
          <p:cNvSpPr txBox="1"/>
          <p:nvPr/>
        </p:nvSpPr>
        <p:spPr>
          <a:xfrm>
            <a:off x="3881457" y="6218465"/>
            <a:ext cx="1339270" cy="361405"/>
          </a:xfrm>
          <a:prstGeom prst="rect">
            <a:avLst/>
          </a:prstGeom>
        </p:spPr>
        <p:txBody>
          <a:bodyPr vert="horz" wrap="square">
            <a:spAutoFit/>
          </a:bodyPr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코드 관리</a:t>
            </a:r>
            <a:endParaRPr lang="ko-KR" altLang="en-US">
              <a:latin typeface="한컴 윤고딕 240"/>
              <a:ea typeface="한컴 윤고딕 240"/>
            </a:endParaRPr>
          </a:p>
        </p:txBody>
      </p:sp>
    </p:spTree>
    <p:extLst>
      <p:ext uri="{BB962C8B-B14F-4D97-AF65-F5344CB8AC3E}">
        <p14:creationId xmlns:p14="http://schemas.microsoft.com/office/powerpoint/2010/main" val="414579615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화면구성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7005741" y="1012558"/>
            <a:ext cx="4383170" cy="5845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●</a:t>
            </a:r>
            <a:r>
              <a:rPr lang="en-US" altLang="ko-KR"/>
              <a:t>Header</a:t>
            </a:r>
            <a:r>
              <a:rPr lang="ko-KR" altLang="en-US"/>
              <a:t> 영역은 기본적인 서비스를 제공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●로고</a:t>
            </a:r>
            <a:r>
              <a:rPr lang="en-US" altLang="ko-KR"/>
              <a:t>,</a:t>
            </a:r>
            <a:r>
              <a:rPr lang="ko-KR" altLang="en-US"/>
              <a:t> 검색</a:t>
            </a:r>
            <a:r>
              <a:rPr lang="en-US" altLang="ko-KR"/>
              <a:t>,</a:t>
            </a:r>
            <a:r>
              <a:rPr lang="ko-KR" altLang="en-US"/>
              <a:t>로그인 기능과 장바구니 기능 그리고 고객센터가 맨위에 있으며 그 아래에는 분야별로 살펴보기를 토대로 목록을 생성이 되어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</a:t>
            </a:r>
            <a:r>
              <a:rPr lang="en-US" altLang="ko-KR"/>
              <a:t>main</a:t>
            </a:r>
            <a:r>
              <a:rPr lang="ko-KR" altLang="en-US"/>
              <a:t> 영역은 추천</a:t>
            </a:r>
            <a:r>
              <a:rPr lang="en-US" altLang="ko-KR"/>
              <a:t>,</a:t>
            </a:r>
            <a:r>
              <a:rPr lang="ko-KR" altLang="en-US"/>
              <a:t> 신간</a:t>
            </a:r>
            <a:r>
              <a:rPr lang="en-US" altLang="ko-KR"/>
              <a:t>,</a:t>
            </a:r>
            <a:r>
              <a:rPr lang="ko-KR" altLang="en-US"/>
              <a:t> 베스트</a:t>
            </a:r>
            <a:r>
              <a:rPr lang="en-US" altLang="ko-KR"/>
              <a:t>,</a:t>
            </a:r>
            <a:r>
              <a:rPr lang="ko-KR" altLang="en-US"/>
              <a:t> 이벤트별로 상품 이미지가 표시가 되며 아래의 상품에는 국내도서와 해외도서의 순위에 따라 상품이미지가 표시가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●사용자의 추천 도서목록이 표시가 되면서 해당 상품들중 한가지가 선택이 되어 소개문이 나타납니다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●맨 마지막은 사업자의 정보 표기와 고객센터 그리고 영업시간을 표기합니다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27472" y="1170827"/>
            <a:ext cx="2892936" cy="5142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>
          <a:xfrm>
            <a:off x="6896101" y="1071563"/>
            <a:ext cx="5295899" cy="51435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분야보기를 클릭을 하면 아래와 같은 팝업창이 띄어지면서 각 도서별의 목록을 살펴볼 수 있게 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국내 도서</a:t>
            </a:r>
            <a:r>
              <a:rPr lang="en-US" altLang="ko-KR"/>
              <a:t>,</a:t>
            </a:r>
            <a:r>
              <a:rPr lang="ko-KR" altLang="en-US"/>
              <a:t> 해외 도서</a:t>
            </a:r>
            <a:r>
              <a:rPr lang="en-US" altLang="ko-KR"/>
              <a:t>,</a:t>
            </a:r>
            <a:r>
              <a:rPr lang="ko-KR" altLang="en-US"/>
              <a:t> 중고 도서를 띄우며 문구물품을 보여주면서 사용자가 어떠한 것을 원하는지 볼 수 있게 합니다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0" y="902517"/>
            <a:ext cx="6353733" cy="31470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737182"/>
            <a:ext cx="6495678" cy="17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4391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화면구성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상품의 이미지를 보여주면서 판매가격을 오른쪽에 적는다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상품 이미지 아래에는 상품이 어떠한 분야인지 알려주면서 해당 책의 저자와 소개문이 적혀있습니다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책의 목차를 보여주면서 이것이 소비자가 원하는 책인지 확인을 시켜주고 책의 개요를 설명을 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맨 아래에는 해당 서적의 구매자들의 평가를 보여줍니다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6" name="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1273626" y="1071563"/>
            <a:ext cx="39678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879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상품의 이미지를 보여주면서 판매가격을 오른쪽에 적는다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상품 이미지 아래에는 상품이 어떠한 분야인지 알려주면서 해당 책의 저자와 소개문이 적혀있습니다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책의 목차를 보여주면서 이것이 소비자가 원하는 책인지 확인을 시켜주고 책의 개요를 설명을 합니다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맨 아래에는 해당 서적의 구매자들의 평가를 보여줍니다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</p:txBody>
      </p:sp>
      <p:pic>
        <p:nvPicPr>
          <p:cNvPr id="5" name="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1810939" y="1071563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3036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물방울">
  <a:themeElements>
    <a:clrScheme name="물방울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4a45ff"/>
      </a:hlink>
      <a:folHlink>
        <a:srgbClr val="be27bb"/>
      </a:folHlink>
    </a:clrScheme>
    <a:fontScheme name="물방울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257</ep:Words>
  <ep:PresentationFormat>Widescreen</ep:PresentationFormat>
  <ep:Paragraphs>59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물방울</vt:lpstr>
      <vt:lpstr>프론트엔드 프로젝트</vt:lpstr>
      <vt:lpstr>LIST</vt:lpstr>
      <vt:lpstr>소개</vt:lpstr>
      <vt:lpstr>기획의도</vt:lpstr>
      <vt:lpstr>사용하려는 개발기술</vt:lpstr>
      <vt:lpstr>화면구성</vt:lpstr>
      <vt:lpstr>화면구성</vt:lpstr>
      <vt:lpstr>화면구성</vt:lpstr>
      <vt:lpstr>화면구성</vt:lpstr>
      <vt:lpstr>고맙습니다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2023-05-13T13:58:02.000</dcterms:created>
  <dc:creator>A</dc:creator>
  <cp:lastModifiedBy>A</cp:lastModifiedBy>
  <dcterms:modified xsi:type="dcterms:W3CDTF">2023-06-30T15:28:10.221</dcterms:modified>
  <cp:revision>12</cp:revision>
  <dc:title>프론트엔드 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