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4"/>
  </p:notesMasterIdLst>
  <p:handoutMasterIdLst>
    <p:handoutMasterId r:id="rId15"/>
  </p:handoutMasterIdLst>
  <p:sldIdLst>
    <p:sldId id="304" r:id="rId3"/>
    <p:sldId id="307" r:id="rId4"/>
    <p:sldId id="308" r:id="rId5"/>
    <p:sldId id="319" r:id="rId6"/>
    <p:sldId id="312" r:id="rId7"/>
    <p:sldId id="310" r:id="rId8"/>
    <p:sldId id="318" r:id="rId9"/>
    <p:sldId id="313" r:id="rId10"/>
    <p:sldId id="316" r:id="rId11"/>
    <p:sldId id="317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7"/>
            <p14:sldId id="308"/>
            <p14:sldId id="319"/>
            <p14:sldId id="312"/>
            <p14:sldId id="310"/>
            <p14:sldId id="318"/>
            <p14:sldId id="313"/>
            <p14:sldId id="316"/>
            <p14:sldId id="317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1329" autoAdjust="0"/>
  </p:normalViewPr>
  <p:slideViewPr>
    <p:cSldViewPr snapToGrid="0">
      <p:cViewPr varScale="1">
        <p:scale>
          <a:sx n="61" d="100"/>
          <a:sy n="61" d="100"/>
        </p:scale>
        <p:origin x="1656" y="7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2016. 05. 20.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5/20/2016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Üdvözlök mindenkit a következőkben</a:t>
            </a:r>
            <a:r>
              <a:rPr lang="hu-HU" baseline="0" dirty="0" smtClean="0"/>
              <a:t> a félévközi Önálló labor beszámolómat szeretném elmondani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err="1" smtClean="0"/>
              <a:t>Xtext</a:t>
            </a:r>
            <a:r>
              <a:rPr lang="hu-HU" dirty="0" smtClean="0"/>
              <a:t>-el </a:t>
            </a:r>
            <a:r>
              <a:rPr lang="hu-HU" dirty="0" err="1" smtClean="0"/>
              <a:t>felparsolom</a:t>
            </a:r>
            <a:r>
              <a:rPr lang="hu-HU" dirty="0" smtClean="0"/>
              <a:t>, majd </a:t>
            </a:r>
            <a:r>
              <a:rPr lang="hu-HU" dirty="0" err="1" smtClean="0"/>
              <a:t>Essbase</a:t>
            </a:r>
            <a:r>
              <a:rPr lang="hu-HU" dirty="0" smtClean="0"/>
              <a:t> java </a:t>
            </a:r>
            <a:r>
              <a:rPr lang="hu-HU" dirty="0" err="1" smtClean="0"/>
              <a:t>api</a:t>
            </a:r>
            <a:r>
              <a:rPr lang="hu-HU" dirty="0" smtClean="0"/>
              <a:t>-n keresztül elkérem az adatbázistól az adatokat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Segítség Egybeírjuk.hu</a:t>
            </a:r>
            <a:r>
              <a:rPr lang="hu-HU" baseline="0" dirty="0" smtClean="0"/>
              <a:t>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1" dirty="0" smtClean="0"/>
              <a:t>Először is egy pár szót szeretnék mondani az </a:t>
            </a:r>
            <a:r>
              <a:rPr lang="hu-HU" b="1" dirty="0" err="1" smtClean="0"/>
              <a:t>Essbase</a:t>
            </a:r>
            <a:r>
              <a:rPr lang="hu-HU" b="1" dirty="0" smtClean="0"/>
              <a:t> adatbázisról:</a:t>
            </a:r>
          </a:p>
          <a:p>
            <a:r>
              <a:rPr lang="hu-HU" b="1" dirty="0" smtClean="0"/>
              <a:t>Alapvetően kétféle adatbázis lekérdezés típust lehet</a:t>
            </a:r>
            <a:r>
              <a:rPr lang="hu-HU" b="1" baseline="0" dirty="0" smtClean="0"/>
              <a:t> megkülönböztetni:</a:t>
            </a:r>
            <a:endParaRPr lang="hu-HU" b="1" dirty="0" smtClean="0"/>
          </a:p>
          <a:p>
            <a:r>
              <a:rPr lang="hu-HU" b="1" dirty="0" smtClean="0"/>
              <a:t>OLTP </a:t>
            </a:r>
            <a:r>
              <a:rPr lang="hu-HU" b="1" dirty="0" err="1" smtClean="0"/>
              <a:t>pl</a:t>
            </a:r>
            <a:r>
              <a:rPr lang="hu-HU" b="1" dirty="0" smtClean="0"/>
              <a:t> egy felhasználóhoz tartozó számlák – sok kisebb</a:t>
            </a:r>
            <a:r>
              <a:rPr lang="hu-HU" b="1" baseline="0" dirty="0" smtClean="0"/>
              <a:t> </a:t>
            </a:r>
            <a:r>
              <a:rPr lang="hu-HU" b="1" dirty="0" smtClean="0"/>
              <a:t>tranzakciók, lekérdezések módosítások</a:t>
            </a:r>
          </a:p>
          <a:p>
            <a:r>
              <a:rPr lang="hu-HU" b="1" dirty="0" smtClean="0"/>
              <a:t>OLAP</a:t>
            </a:r>
            <a:r>
              <a:rPr lang="hu-HU" b="1" baseline="0" dirty="0" smtClean="0"/>
              <a:t> havi kimutatás a számlákról 1,2 lekérdezés; módosítása ritkán</a:t>
            </a:r>
          </a:p>
          <a:p>
            <a:r>
              <a:rPr lang="hu-HU" dirty="0" err="1" smtClean="0"/>
              <a:t>Essbaset</a:t>
            </a:r>
            <a:r>
              <a:rPr lang="hu-HU" baseline="0" dirty="0" smtClean="0"/>
              <a:t> tipikusan adattárházakra szokták felépíteni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Mit csinál a lekérdezés: 2015 első negyedévének a kimutatásait</a:t>
            </a:r>
          </a:p>
          <a:p>
            <a:r>
              <a:rPr lang="hu-HU" dirty="0" smtClean="0"/>
              <a:t>Körülményes</a:t>
            </a:r>
            <a:r>
              <a:rPr lang="hu-HU" baseline="0" dirty="0" smtClean="0"/>
              <a:t> megfogalmazni, nehéz </a:t>
            </a:r>
            <a:r>
              <a:rPr lang="hu-HU" baseline="0" dirty="0" err="1" smtClean="0"/>
              <a:t>debagolni</a:t>
            </a:r>
            <a:endParaRPr lang="hu-HU" baseline="0" dirty="0"/>
          </a:p>
          <a:p>
            <a:r>
              <a:rPr lang="hu-HU" baseline="0" dirty="0" smtClean="0"/>
              <a:t>Látszik hogy </a:t>
            </a:r>
            <a:r>
              <a:rPr lang="hu-HU" baseline="0" dirty="0" err="1" smtClean="0"/>
              <a:t>stringként</a:t>
            </a:r>
            <a:r>
              <a:rPr lang="hu-HU" baseline="0" dirty="0" smtClean="0"/>
              <a:t> vannak </a:t>
            </a:r>
            <a:r>
              <a:rPr lang="hu-HU" baseline="0" dirty="0" err="1" smtClean="0"/>
              <a:t>beilesztve</a:t>
            </a:r>
            <a:r>
              <a:rPr lang="hu-HU" baseline="0" dirty="0" smtClean="0"/>
              <a:t> az oszlopok, </a:t>
            </a:r>
          </a:p>
          <a:p>
            <a:r>
              <a:rPr lang="hu-HU" baseline="0" dirty="0" err="1" smtClean="0"/>
              <a:t>Pure</a:t>
            </a:r>
            <a:r>
              <a:rPr lang="hu-HU" baseline="0" dirty="0" smtClean="0"/>
              <a:t> text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3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Részleghez</a:t>
            </a:r>
            <a:r>
              <a:rPr lang="hu-HU" baseline="0" dirty="0" smtClean="0"/>
              <a:t> tartozó bérköltségeket szét kell osztani gépkocsikra.</a:t>
            </a:r>
          </a:p>
          <a:p>
            <a:r>
              <a:rPr lang="hu-HU" baseline="0" dirty="0" smtClean="0"/>
              <a:t>Alcím majd kell!!!!! -- Költségfelosztás</a:t>
            </a:r>
          </a:p>
          <a:p>
            <a:r>
              <a:rPr lang="hu-HU" baseline="0" dirty="0" smtClean="0"/>
              <a:t>Meg kell mondani hogy hány sor ezt </a:t>
            </a:r>
            <a:r>
              <a:rPr lang="hu-HU" baseline="0" dirty="0" err="1" smtClean="0"/>
              <a:t>megfogalamazni</a:t>
            </a:r>
            <a:r>
              <a:rPr lang="hu-HU" baseline="0" dirty="0" smtClean="0"/>
              <a:t>!!!!!!</a:t>
            </a:r>
          </a:p>
          <a:p>
            <a:r>
              <a:rPr lang="hu-HU" baseline="0" dirty="0" smtClean="0"/>
              <a:t>Nagy, könnyű elrontani és bonyolult!!!!</a:t>
            </a:r>
          </a:p>
          <a:p>
            <a:r>
              <a:rPr lang="hu-HU" baseline="0" dirty="0" err="1" smtClean="0"/>
              <a:t>Point</a:t>
            </a:r>
            <a:r>
              <a:rPr lang="hu-HU" baseline="0" dirty="0" smtClean="0"/>
              <a:t> of </a:t>
            </a:r>
            <a:r>
              <a:rPr lang="hu-HU" baseline="0" dirty="0" err="1" smtClean="0"/>
              <a:t>view</a:t>
            </a:r>
            <a:r>
              <a:rPr lang="hu-HU" baseline="0" dirty="0" smtClean="0"/>
              <a:t> és a többi bekeretezése --- virtuális kocka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 Nem lehet </a:t>
            </a:r>
            <a:r>
              <a:rPr lang="hu-HU" dirty="0" err="1" smtClean="0"/>
              <a:t>debugolni</a:t>
            </a:r>
            <a:endParaRPr lang="hu-HU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Fejlesztéskor gyakran üres metszetre kérdeznek rá, mert nincs kód ellenőrzés, például hogy létezik-e a megadott dimenzió (tisztán szöveges a szerkesztő)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Megírt kimutatásból szeretnénk egyből dokumentumot generálni, majd ezután ezt testre szabni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Bizonyos problémákat Pl. </a:t>
            </a:r>
            <a:r>
              <a:rPr lang="hu-HU" b="1" dirty="0" smtClean="0"/>
              <a:t>Költségfelosztás</a:t>
            </a:r>
            <a:r>
              <a:rPr lang="hu-HU" dirty="0" smtClean="0"/>
              <a:t> csak úgy lehet megoldani ha a két nyelvet kombináljuk, jó lenne ezt 1 nyelvbe megoldani, ami tudja mindkettő előnyeit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0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Készítettem tehát egy saját lekérdező nyelvet</a:t>
            </a:r>
            <a:r>
              <a:rPr lang="hu-HU" baseline="0" dirty="0" smtClean="0"/>
              <a:t> amibe ezek megvannak</a:t>
            </a:r>
          </a:p>
          <a:p>
            <a:r>
              <a:rPr lang="hu-HU" dirty="0" smtClean="0"/>
              <a:t>Legyen nagyobb!!!!!!!</a:t>
            </a:r>
          </a:p>
          <a:p>
            <a:r>
              <a:rPr lang="hu-HU" dirty="0" smtClean="0"/>
              <a:t>Be</a:t>
            </a:r>
            <a:r>
              <a:rPr lang="hu-HU" baseline="0" dirty="0" smtClean="0"/>
              <a:t>  lehet itt is karikázni is a </a:t>
            </a:r>
            <a:r>
              <a:rPr lang="hu-HU" baseline="0" dirty="0" err="1" smtClean="0"/>
              <a:t>cuccokar</a:t>
            </a:r>
            <a:endParaRPr lang="hu-HU" baseline="0" dirty="0" smtClean="0"/>
          </a:p>
          <a:p>
            <a:r>
              <a:rPr lang="hu-HU" baseline="0" dirty="0" smtClean="0"/>
              <a:t>KINAGYTANI</a:t>
            </a:r>
          </a:p>
          <a:p>
            <a:r>
              <a:rPr lang="hu-HU" baseline="0" dirty="0" smtClean="0"/>
              <a:t>Lehet referálni változóra, nem lehet elírni</a:t>
            </a:r>
          </a:p>
          <a:p>
            <a:r>
              <a:rPr lang="hu-HU" baseline="0" dirty="0" smtClean="0"/>
              <a:t>Nem lehet olyat beírni ami nincs, ez a nyelv  menetközbe ellenőrizhető, hogy jó-e a lekérdezést, </a:t>
            </a:r>
            <a:r>
              <a:rPr lang="hu-HU" baseline="0" dirty="0" err="1" smtClean="0"/>
              <a:t>pl</a:t>
            </a:r>
            <a:r>
              <a:rPr lang="hu-HU" baseline="0" dirty="0" smtClean="0"/>
              <a:t> a ha nincs metszet azt itt ki lehet deríteni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7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Eredményeit</a:t>
            </a:r>
            <a:r>
              <a:rPr lang="hu-HU" baseline="0" dirty="0" smtClean="0"/>
              <a:t> egyből meg lehet jeleníteni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807"/>
            <a:ext cx="7772400" cy="2024985"/>
          </a:xfrm>
        </p:spPr>
        <p:txBody>
          <a:bodyPr/>
          <a:lstStyle/>
          <a:p>
            <a:r>
              <a:rPr lang="hu-HU" dirty="0"/>
              <a:t>Magas szintű jelentés és lekérdezés specifikációs nyelv készítése 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Essbase</a:t>
            </a:r>
            <a:r>
              <a:rPr lang="hu-HU" dirty="0" smtClean="0"/>
              <a:t> </a:t>
            </a:r>
            <a:r>
              <a:rPr lang="hu-HU" dirty="0"/>
              <a:t>adatbázishoz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Lakatos Zsolt (IROHM0)</a:t>
            </a:r>
          </a:p>
          <a:p>
            <a:r>
              <a:rPr lang="hu-HU" sz="2800" b="1" dirty="0" smtClean="0"/>
              <a:t>Konzulens: </a:t>
            </a:r>
            <a:r>
              <a:rPr lang="hu-HU" sz="2800" b="1" dirty="0" err="1" smtClean="0"/>
              <a:t>Semeráth</a:t>
            </a:r>
            <a:r>
              <a:rPr lang="hu-HU" sz="2800" b="1" dirty="0" smtClean="0"/>
              <a:t> Oszkár</a:t>
            </a:r>
            <a:endParaRPr lang="en-US" sz="2800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 és jövőbeli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 smtClean="0"/>
              <a:t>Essbase</a:t>
            </a:r>
            <a:r>
              <a:rPr lang="hu-HU" sz="2800" dirty="0" smtClean="0"/>
              <a:t> - </a:t>
            </a:r>
            <a:r>
              <a:rPr lang="hu-HU" sz="2800" dirty="0" err="1" smtClean="0"/>
              <a:t>Eclipse</a:t>
            </a:r>
            <a:r>
              <a:rPr lang="hu-HU" sz="2800" dirty="0" smtClean="0"/>
              <a:t> integráció</a:t>
            </a:r>
            <a:endParaRPr lang="hu-HU" sz="2800" dirty="0"/>
          </a:p>
          <a:p>
            <a:r>
              <a:rPr lang="hu-HU" dirty="0" smtClean="0"/>
              <a:t>Saját </a:t>
            </a:r>
            <a:r>
              <a:rPr lang="hu-HU" dirty="0" err="1" smtClean="0"/>
              <a:t>xtext</a:t>
            </a:r>
            <a:r>
              <a:rPr lang="hu-HU" dirty="0" smtClean="0"/>
              <a:t> nyelv:</a:t>
            </a:r>
            <a:r>
              <a:rPr lang="hu-HU" dirty="0"/>
              <a:t> </a:t>
            </a:r>
            <a:r>
              <a:rPr lang="hu-HU" dirty="0" smtClean="0"/>
              <a:t>Lekérdező </a:t>
            </a:r>
            <a:r>
              <a:rPr lang="hu-HU" dirty="0"/>
              <a:t>+ Jelentés </a:t>
            </a:r>
            <a:r>
              <a:rPr lang="hu-HU" dirty="0" smtClean="0"/>
              <a:t>nyelv</a:t>
            </a:r>
          </a:p>
          <a:p>
            <a:r>
              <a:rPr lang="hu-HU" sz="2800" dirty="0" smtClean="0"/>
              <a:t>A saját lekérdezéseket </a:t>
            </a:r>
            <a:r>
              <a:rPr lang="hu-HU" sz="2800" dirty="0" err="1" smtClean="0"/>
              <a:t>Essbase</a:t>
            </a:r>
            <a:r>
              <a:rPr lang="hu-HU" sz="2800" dirty="0" smtClean="0"/>
              <a:t> lekérdezésekké transzformálom</a:t>
            </a:r>
          </a:p>
          <a:p>
            <a:r>
              <a:rPr lang="hu-HU" sz="2800" dirty="0" err="1" smtClean="0"/>
              <a:t>Xtend</a:t>
            </a:r>
            <a:r>
              <a:rPr lang="hu-HU" sz="2800" dirty="0" smtClean="0"/>
              <a:t> sablonokkal Latex dokumentumokat és diagramokat generálok</a:t>
            </a:r>
          </a:p>
          <a:p>
            <a:r>
              <a:rPr lang="hu-HU" sz="2800" dirty="0" smtClean="0"/>
              <a:t>Végül létrehozunk egy Latex projektet, amiben </a:t>
            </a:r>
            <a:r>
              <a:rPr lang="hu-HU" sz="2800" dirty="0" err="1" smtClean="0"/>
              <a:t>pdf-be</a:t>
            </a:r>
            <a:r>
              <a:rPr lang="hu-HU" sz="2800" dirty="0" smtClean="0"/>
              <a:t> megtekinthető</a:t>
            </a:r>
          </a:p>
          <a:p>
            <a:pPr marL="0" indent="0">
              <a:buNone/>
            </a:pPr>
            <a:r>
              <a:rPr lang="hu-HU" sz="2800" b="1" dirty="0" smtClean="0"/>
              <a:t>Jövőbeli tervek:</a:t>
            </a:r>
          </a:p>
          <a:p>
            <a:r>
              <a:rPr lang="hu-HU" sz="2800" dirty="0" smtClean="0"/>
              <a:t>Lekérdezésekhez extra </a:t>
            </a:r>
            <a:r>
              <a:rPr lang="hu-HU" sz="2800" smtClean="0"/>
              <a:t>Validációk</a:t>
            </a:r>
            <a:endParaRPr lang="hu-HU" sz="2800" dirty="0" smtClean="0"/>
          </a:p>
          <a:p>
            <a:r>
              <a:rPr lang="hu-HU" sz="2800" dirty="0"/>
              <a:t>K</a:t>
            </a:r>
            <a:r>
              <a:rPr lang="hu-HU" sz="2800" dirty="0" smtClean="0"/>
              <a:t>öltségfelosztáshoz a nyelvi segítség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201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Összefoglalás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8" name="Folyamatábra: Másik feldolgozás 7"/>
          <p:cNvSpPr/>
          <p:nvPr/>
        </p:nvSpPr>
        <p:spPr>
          <a:xfrm>
            <a:off x="535405" y="1264134"/>
            <a:ext cx="2229852" cy="1058779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Xtext</a:t>
            </a:r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nyelvtan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1" name="Folyamatábra: Másik feldolgozás 10"/>
          <p:cNvSpPr/>
          <p:nvPr/>
        </p:nvSpPr>
        <p:spPr>
          <a:xfrm>
            <a:off x="3318709" y="1289015"/>
            <a:ext cx="2229852" cy="1058779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Lekérdezés szerkesztő</a:t>
            </a:r>
            <a:endParaRPr lang="hu-H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olyamatábra: Másik feldolgozás 11"/>
          <p:cNvSpPr/>
          <p:nvPr/>
        </p:nvSpPr>
        <p:spPr>
          <a:xfrm>
            <a:off x="6110032" y="2943356"/>
            <a:ext cx="2229852" cy="1058779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Lekérdezés </a:t>
            </a:r>
            <a:r>
              <a:rPr lang="hu-HU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transzormálása</a:t>
            </a:r>
            <a:endParaRPr lang="hu-H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olyamatábra: Másik feldolgozás 12"/>
          <p:cNvSpPr/>
          <p:nvPr/>
        </p:nvSpPr>
        <p:spPr>
          <a:xfrm>
            <a:off x="3318709" y="2916084"/>
            <a:ext cx="2229852" cy="1058779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Lekérdezés végrehajtása </a:t>
            </a:r>
            <a:r>
              <a:rPr lang="hu-HU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Essbase</a:t>
            </a:r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apival</a:t>
            </a:r>
            <a:endParaRPr lang="hu-HU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Egyenes összekötő nyíllal 19"/>
          <p:cNvCxnSpPr>
            <a:endCxn id="11" idx="1"/>
          </p:cNvCxnSpPr>
          <p:nvPr/>
        </p:nvCxnSpPr>
        <p:spPr>
          <a:xfrm>
            <a:off x="2765257" y="1818404"/>
            <a:ext cx="55345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lyamatábra: Másik feldolgozás 26"/>
          <p:cNvSpPr/>
          <p:nvPr/>
        </p:nvSpPr>
        <p:spPr>
          <a:xfrm>
            <a:off x="535405" y="4512668"/>
            <a:ext cx="2229852" cy="1058779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Latex project létrehozása</a:t>
            </a:r>
          </a:p>
        </p:txBody>
      </p:sp>
      <p:sp>
        <p:nvSpPr>
          <p:cNvPr id="31" name="Folyamatábra: Másik feldolgozás 30"/>
          <p:cNvSpPr/>
          <p:nvPr/>
        </p:nvSpPr>
        <p:spPr>
          <a:xfrm>
            <a:off x="527386" y="2916083"/>
            <a:ext cx="2229852" cy="1058779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Xtend</a:t>
            </a:r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séma:</a:t>
            </a:r>
          </a:p>
          <a:p>
            <a:pPr algn="ctr"/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Eredmény </a:t>
            </a:r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 Latex</a:t>
            </a:r>
            <a:endParaRPr lang="hu-HU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Folyamatábra: Másik feldolgozás 33"/>
          <p:cNvSpPr/>
          <p:nvPr/>
        </p:nvSpPr>
        <p:spPr>
          <a:xfrm>
            <a:off x="3326728" y="4512667"/>
            <a:ext cx="2229852" cy="1058779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Riport vizualizáció (PDF)</a:t>
            </a:r>
          </a:p>
        </p:txBody>
      </p:sp>
      <p:sp>
        <p:nvSpPr>
          <p:cNvPr id="49" name="Folyamatábra: Másik feldolgozás 48"/>
          <p:cNvSpPr/>
          <p:nvPr/>
        </p:nvSpPr>
        <p:spPr>
          <a:xfrm>
            <a:off x="6093989" y="1302651"/>
            <a:ext cx="2229852" cy="1058779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Lekérdezéshez eszköz-támogatás</a:t>
            </a:r>
            <a:endParaRPr lang="hu-H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Egyenes összekötő nyíllal 49"/>
          <p:cNvCxnSpPr/>
          <p:nvPr/>
        </p:nvCxnSpPr>
        <p:spPr>
          <a:xfrm>
            <a:off x="5556580" y="1793522"/>
            <a:ext cx="55345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50"/>
          <p:cNvCxnSpPr>
            <a:stCxn id="49" idx="2"/>
          </p:cNvCxnSpPr>
          <p:nvPr/>
        </p:nvCxnSpPr>
        <p:spPr>
          <a:xfrm>
            <a:off x="7208915" y="2361430"/>
            <a:ext cx="0" cy="581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53"/>
          <p:cNvCxnSpPr>
            <a:stCxn id="12" idx="1"/>
          </p:cNvCxnSpPr>
          <p:nvPr/>
        </p:nvCxnSpPr>
        <p:spPr>
          <a:xfrm flipH="1" flipV="1">
            <a:off x="5548561" y="3472745"/>
            <a:ext cx="56147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57"/>
          <p:cNvCxnSpPr/>
          <p:nvPr/>
        </p:nvCxnSpPr>
        <p:spPr>
          <a:xfrm flipH="1" flipV="1">
            <a:off x="2745208" y="3472744"/>
            <a:ext cx="56147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/>
          <p:cNvCxnSpPr/>
          <p:nvPr/>
        </p:nvCxnSpPr>
        <p:spPr>
          <a:xfrm>
            <a:off x="1640301" y="3930741"/>
            <a:ext cx="0" cy="5819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/>
          <p:cNvCxnSpPr/>
          <p:nvPr/>
        </p:nvCxnSpPr>
        <p:spPr>
          <a:xfrm>
            <a:off x="2757238" y="5014785"/>
            <a:ext cx="55345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Essbase</a:t>
            </a:r>
            <a:r>
              <a:rPr lang="hu-HU" dirty="0"/>
              <a:t> adatbázis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OLTP: </a:t>
            </a:r>
            <a:r>
              <a:rPr lang="hu-HU" dirty="0" err="1"/>
              <a:t>On</a:t>
            </a:r>
            <a:r>
              <a:rPr lang="hu-HU" dirty="0"/>
              <a:t> Line </a:t>
            </a:r>
            <a:r>
              <a:rPr lang="hu-HU" dirty="0" err="1"/>
              <a:t>Transaction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, </a:t>
            </a:r>
            <a:r>
              <a:rPr lang="hu-HU" dirty="0" smtClean="0"/>
              <a:t>online tranzakciófeldolgozás</a:t>
            </a:r>
          </a:p>
          <a:p>
            <a:r>
              <a:rPr lang="hu-HU" b="1" u="sng" dirty="0"/>
              <a:t>OLAP: </a:t>
            </a:r>
            <a:r>
              <a:rPr lang="hu-HU" u="sng" dirty="0" err="1"/>
              <a:t>On</a:t>
            </a:r>
            <a:r>
              <a:rPr lang="hu-HU" u="sng" dirty="0"/>
              <a:t> Line </a:t>
            </a:r>
            <a:r>
              <a:rPr lang="hu-HU" u="sng" dirty="0" err="1"/>
              <a:t>Analitical</a:t>
            </a:r>
            <a:r>
              <a:rPr lang="hu-HU" u="sng" dirty="0"/>
              <a:t> </a:t>
            </a:r>
            <a:r>
              <a:rPr lang="hu-HU" u="sng" dirty="0" err="1"/>
              <a:t>Processing</a:t>
            </a:r>
            <a:r>
              <a:rPr lang="hu-HU" u="sng" dirty="0"/>
              <a:t>, </a:t>
            </a:r>
            <a:r>
              <a:rPr lang="hu-HU" u="sng" dirty="0" smtClean="0"/>
              <a:t>online </a:t>
            </a:r>
            <a:r>
              <a:rPr lang="hu-HU" u="sng" dirty="0"/>
              <a:t>analitikai feldolgozás</a:t>
            </a:r>
            <a:endParaRPr lang="hu-HU" u="sng" dirty="0" smtClean="0"/>
          </a:p>
          <a:p>
            <a:r>
              <a:rPr lang="hu-HU" dirty="0" smtClean="0"/>
              <a:t>Tranzakciós műveletek </a:t>
            </a:r>
            <a:r>
              <a:rPr lang="hu-HU" dirty="0"/>
              <a:t>helyett, a lekérdezések és kimutatások használatára lett </a:t>
            </a:r>
            <a:r>
              <a:rPr lang="hu-HU" dirty="0" smtClean="0"/>
              <a:t>optimalizálva</a:t>
            </a:r>
          </a:p>
          <a:p>
            <a:r>
              <a:rPr lang="hu-HU" dirty="0" smtClean="0"/>
              <a:t>Adattárházakra felépített multidimenziós kocka</a:t>
            </a:r>
          </a:p>
          <a:p>
            <a:r>
              <a:rPr lang="hu-HU" dirty="0" smtClean="0"/>
              <a:t>Oracle </a:t>
            </a:r>
            <a:r>
              <a:rPr lang="hu-HU" dirty="0" err="1" smtClean="0"/>
              <a:t>Essbase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85712-A09B-4560-9D1E-08050AA835BB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hu-H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32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72" y="1291418"/>
            <a:ext cx="6392593" cy="472965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Essbase</a:t>
            </a:r>
            <a:r>
              <a:rPr lang="hu-HU" dirty="0" smtClean="0"/>
              <a:t> kocka felépítése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9" name="Lekerekített téglalapbuborék 8"/>
          <p:cNvSpPr/>
          <p:nvPr/>
        </p:nvSpPr>
        <p:spPr>
          <a:xfrm>
            <a:off x="27641" y="4120806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Dimenziók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0" name="Lekerekített téglalapbuborék 9"/>
          <p:cNvSpPr/>
          <p:nvPr/>
        </p:nvSpPr>
        <p:spPr>
          <a:xfrm>
            <a:off x="185296" y="189650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Csoportok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3" name="Lekerekített téglalapbuborék 12"/>
          <p:cNvSpPr/>
          <p:nvPr/>
        </p:nvSpPr>
        <p:spPr>
          <a:xfrm>
            <a:off x="5984629" y="1952823"/>
            <a:ext cx="2035914" cy="809611"/>
          </a:xfrm>
          <a:prstGeom prst="wedgeRoundRectCallout">
            <a:avLst>
              <a:gd name="adj1" fmla="val -152323"/>
              <a:gd name="adj2" fmla="val 8471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Memberek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4" name="Lekerekített téglalapbuborék 13"/>
          <p:cNvSpPr/>
          <p:nvPr/>
        </p:nvSpPr>
        <p:spPr>
          <a:xfrm>
            <a:off x="6003092" y="2928321"/>
            <a:ext cx="2035914" cy="809611"/>
          </a:xfrm>
          <a:prstGeom prst="wedgeRoundRectCallout">
            <a:avLst>
              <a:gd name="adj1" fmla="val -72563"/>
              <a:gd name="adj2" fmla="val 12365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Címkék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5984629" y="3925591"/>
            <a:ext cx="2035914" cy="809611"/>
          </a:xfrm>
          <a:prstGeom prst="wedgeRoundRectCallout">
            <a:avLst>
              <a:gd name="adj1" fmla="val -155420"/>
              <a:gd name="adj2" fmla="val -6552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Összevonás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Essbase</a:t>
            </a:r>
            <a:r>
              <a:rPr lang="hu-HU" dirty="0" smtClean="0"/>
              <a:t> riport nyelv működése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333704" y="3787076"/>
            <a:ext cx="5092262" cy="2238704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756746" y="2758965"/>
            <a:ext cx="409903" cy="100899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2238704" y="2758965"/>
            <a:ext cx="409903" cy="100899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3848757" y="2758965"/>
            <a:ext cx="409903" cy="100899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18" name="Téglalap 17"/>
          <p:cNvSpPr/>
          <p:nvPr/>
        </p:nvSpPr>
        <p:spPr>
          <a:xfrm rot="5400000">
            <a:off x="5758356" y="4382814"/>
            <a:ext cx="409903" cy="1008993"/>
          </a:xfrm>
          <a:prstGeom prst="rect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cxnSp>
        <p:nvCxnSpPr>
          <p:cNvPr id="20" name="Egyenes összekötő nyíllal 19"/>
          <p:cNvCxnSpPr/>
          <p:nvPr/>
        </p:nvCxnSpPr>
        <p:spPr>
          <a:xfrm>
            <a:off x="5628290" y="5281448"/>
            <a:ext cx="111935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/>
          <p:nvPr/>
        </p:nvCxnSpPr>
        <p:spPr>
          <a:xfrm>
            <a:off x="4430110" y="2879835"/>
            <a:ext cx="0" cy="8881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/>
          <p:nvPr/>
        </p:nvCxnSpPr>
        <p:spPr>
          <a:xfrm>
            <a:off x="2879835" y="2879835"/>
            <a:ext cx="0" cy="8881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/>
          <p:nvPr/>
        </p:nvCxnSpPr>
        <p:spPr>
          <a:xfrm>
            <a:off x="1471448" y="2879835"/>
            <a:ext cx="0" cy="8881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656898" y="4395984"/>
            <a:ext cx="43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400" dirty="0" err="1" smtClean="0"/>
              <a:t>Essbase</a:t>
            </a:r>
            <a:r>
              <a:rPr lang="hu-HU" sz="5400" dirty="0" smtClean="0"/>
              <a:t> kocka</a:t>
            </a:r>
            <a:endParaRPr lang="hu-HU" sz="5400" dirty="0"/>
          </a:p>
        </p:txBody>
      </p:sp>
      <p:sp>
        <p:nvSpPr>
          <p:cNvPr id="29" name="Szövegdoboz 28"/>
          <p:cNvSpPr txBox="1"/>
          <p:nvPr/>
        </p:nvSpPr>
        <p:spPr>
          <a:xfrm>
            <a:off x="1976602" y="1997192"/>
            <a:ext cx="2012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Csoportok</a:t>
            </a:r>
            <a:endParaRPr lang="hu-HU" sz="3200" dirty="0"/>
          </a:p>
        </p:txBody>
      </p:sp>
      <p:sp>
        <p:nvSpPr>
          <p:cNvPr id="30" name="Szövegdoboz 29"/>
          <p:cNvSpPr txBox="1"/>
          <p:nvPr/>
        </p:nvSpPr>
        <p:spPr>
          <a:xfrm>
            <a:off x="3848757" y="2009378"/>
            <a:ext cx="2012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Dimenziók</a:t>
            </a:r>
            <a:endParaRPr lang="hu-HU" sz="3200" dirty="0"/>
          </a:p>
        </p:txBody>
      </p:sp>
      <p:sp>
        <p:nvSpPr>
          <p:cNvPr id="31" name="Szövegdoboz 30"/>
          <p:cNvSpPr txBox="1"/>
          <p:nvPr/>
        </p:nvSpPr>
        <p:spPr>
          <a:xfrm>
            <a:off x="-31531" y="1984893"/>
            <a:ext cx="228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/>
              <a:t>Memberek</a:t>
            </a:r>
            <a:endParaRPr lang="hu-HU" sz="3200" dirty="0"/>
          </a:p>
        </p:txBody>
      </p:sp>
      <p:sp>
        <p:nvSpPr>
          <p:cNvPr id="32" name="Szövegdoboz 31"/>
          <p:cNvSpPr txBox="1"/>
          <p:nvPr/>
        </p:nvSpPr>
        <p:spPr>
          <a:xfrm>
            <a:off x="6747642" y="4427515"/>
            <a:ext cx="22820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/>
              <a:t>N dimenziós mátrix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31231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Költségfelosztás példa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C85712-A09B-4560-9D1E-08050AA835BB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hu-H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48027"/>
              </p:ext>
            </p:extLst>
          </p:nvPr>
        </p:nvGraphicFramePr>
        <p:xfrm>
          <a:off x="6" y="1381233"/>
          <a:ext cx="9143994" cy="4266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84">
                  <a:extLst>
                    <a:ext uri="{9D8B030D-6E8A-4147-A177-3AD203B41FA5}">
                      <a16:colId xmlns:a16="http://schemas.microsoft.com/office/drawing/2014/main" val="1210500870"/>
                    </a:ext>
                  </a:extLst>
                </a:gridCol>
                <a:gridCol w="1991714">
                  <a:extLst>
                    <a:ext uri="{9D8B030D-6E8A-4147-A177-3AD203B41FA5}">
                      <a16:colId xmlns:a16="http://schemas.microsoft.com/office/drawing/2014/main" val="198594166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3212081607"/>
                    </a:ext>
                  </a:extLst>
                </a:gridCol>
                <a:gridCol w="1497721">
                  <a:extLst>
                    <a:ext uri="{9D8B030D-6E8A-4147-A177-3AD203B41FA5}">
                      <a16:colId xmlns:a16="http://schemas.microsoft.com/office/drawing/2014/main" val="287596363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1781036953"/>
                    </a:ext>
                  </a:extLst>
                </a:gridCol>
                <a:gridCol w="1686910">
                  <a:extLst>
                    <a:ext uri="{9D8B030D-6E8A-4147-A177-3AD203B41FA5}">
                      <a16:colId xmlns:a16="http://schemas.microsoft.com/office/drawing/2014/main" val="3345843789"/>
                    </a:ext>
                  </a:extLst>
                </a:gridCol>
              </a:tblGrid>
              <a:tr h="830493">
                <a:tc gridSpan="4">
                  <a:txBody>
                    <a:bodyPr/>
                    <a:lstStyle/>
                    <a:p>
                      <a:pPr algn="ctr"/>
                      <a:r>
                        <a:rPr lang="hu-HU" sz="2800" dirty="0" smtClean="0"/>
                        <a:t>Bemeneti</a:t>
                      </a:r>
                      <a:r>
                        <a:rPr lang="hu-HU" sz="2800" baseline="0" dirty="0" smtClean="0"/>
                        <a:t> dimenziók</a:t>
                      </a:r>
                      <a:endParaRPr lang="hu-HU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hu-HU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hu-HU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smtClean="0"/>
                        <a:t>Input</a:t>
                      </a:r>
                      <a:endParaRPr lang="hu-H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 err="1" smtClean="0"/>
                        <a:t>Allocation</a:t>
                      </a:r>
                      <a:r>
                        <a:rPr lang="hu-HU" sz="2800" dirty="0" smtClean="0"/>
                        <a:t> után</a:t>
                      </a:r>
                      <a:endParaRPr lang="hu-HU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435377"/>
                  </a:ext>
                </a:extLst>
              </a:tr>
              <a:tr h="830493"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smtClean="0"/>
                        <a:t>KN_1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/>
                        <a:t>Out_KN_Nincs</a:t>
                      </a:r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smtClean="0"/>
                        <a:t>KH_1</a:t>
                      </a:r>
                      <a:endParaRPr lang="hu-H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/>
                        <a:t>Szol_Nincs</a:t>
                      </a:r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smtClean="0"/>
                        <a:t>1000</a:t>
                      </a:r>
                      <a:endParaRPr lang="hu-H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0</a:t>
                      </a:r>
                      <a:endParaRPr lang="hu-H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212939"/>
                  </a:ext>
                </a:extLst>
              </a:tr>
              <a:tr h="8304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1" dirty="0" smtClean="0"/>
                        <a:t>KN_1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1" dirty="0" smtClean="0"/>
                        <a:t>Out_KN_2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KH_1</a:t>
                      </a:r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/>
                        <a:t>Szol_Nincs</a:t>
                      </a:r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0</a:t>
                      </a:r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-1000</a:t>
                      </a:r>
                      <a:endParaRPr lang="hu-HU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900206"/>
                  </a:ext>
                </a:extLst>
              </a:tr>
              <a:tr h="8304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smtClean="0"/>
                        <a:t>KN_2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err="1" smtClean="0"/>
                        <a:t>Out_KN_Nincs</a:t>
                      </a:r>
                      <a:endParaRPr lang="hu-HU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/>
                        <a:t>KH_Nincs</a:t>
                      </a:r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smtClean="0"/>
                        <a:t>Gep_1</a:t>
                      </a:r>
                      <a:endParaRPr lang="hu-H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0</a:t>
                      </a:r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smtClean="0"/>
                        <a:t>600</a:t>
                      </a:r>
                      <a:endParaRPr lang="hu-H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85404"/>
                  </a:ext>
                </a:extLst>
              </a:tr>
              <a:tr h="8304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smtClean="0"/>
                        <a:t>KN_2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err="1" smtClean="0"/>
                        <a:t>Out_KN_Nincs</a:t>
                      </a:r>
                      <a:endParaRPr lang="hu-HU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err="1" smtClean="0"/>
                        <a:t>KH_Nincs</a:t>
                      </a:r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smtClean="0"/>
                        <a:t>Gep_2</a:t>
                      </a:r>
                      <a:endParaRPr lang="hu-H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 smtClean="0"/>
                        <a:t>0</a:t>
                      </a:r>
                      <a:endParaRPr lang="hu-H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1" dirty="0" smtClean="0"/>
                        <a:t>400</a:t>
                      </a:r>
                      <a:endParaRPr lang="hu-HU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953389"/>
                  </a:ext>
                </a:extLst>
              </a:tr>
            </a:tbl>
          </a:graphicData>
        </a:graphic>
      </p:graphicFrame>
      <p:sp>
        <p:nvSpPr>
          <p:cNvPr id="5" name="Lekerekített téglalap 4"/>
          <p:cNvSpPr/>
          <p:nvPr/>
        </p:nvSpPr>
        <p:spPr>
          <a:xfrm>
            <a:off x="0" y="2301766"/>
            <a:ext cx="9144000" cy="9144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4587766" y="4004441"/>
            <a:ext cx="4556234" cy="164364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0" y="3216166"/>
            <a:ext cx="9144000" cy="78827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 sz="24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720725"/>
          </a:xfrm>
        </p:spPr>
        <p:txBody>
          <a:bodyPr/>
          <a:lstStyle/>
          <a:p>
            <a:r>
              <a:rPr lang="hu-HU" dirty="0" err="1" smtClean="0"/>
              <a:t>Essbase</a:t>
            </a:r>
            <a:r>
              <a:rPr lang="hu-HU" dirty="0" smtClean="0"/>
              <a:t> mdx példa: </a:t>
            </a:r>
            <a:r>
              <a:rPr lang="hu-HU" dirty="0" err="1" smtClean="0"/>
              <a:t>Allocation</a:t>
            </a:r>
            <a:r>
              <a:rPr lang="hu-HU" dirty="0" smtClean="0"/>
              <a:t> parancs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27891" y="1374118"/>
            <a:ext cx="6716109" cy="546070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execute allocation process on database </a:t>
            </a:r>
            <a:r>
              <a:rPr lang="hu-HU" sz="2000" dirty="0" smtClean="0"/>
              <a:t>DEMO</a:t>
            </a:r>
            <a:r>
              <a:rPr lang="en-US" sz="2000" dirty="0" smtClean="0"/>
              <a:t>.</a:t>
            </a:r>
            <a:r>
              <a:rPr lang="hu-HU" sz="2000" dirty="0" smtClean="0"/>
              <a:t>DEMOXXX</a:t>
            </a:r>
            <a:r>
              <a:rPr lang="en-US" sz="2000" dirty="0" smtClean="0"/>
              <a:t> </a:t>
            </a:r>
            <a:r>
              <a:rPr lang="en-US" sz="2000" dirty="0"/>
              <a:t>with</a:t>
            </a:r>
          </a:p>
          <a:p>
            <a:pPr marL="0" indent="0">
              <a:buNone/>
            </a:pPr>
            <a:r>
              <a:rPr lang="en-US" sz="2000" dirty="0" err="1"/>
              <a:t>pov</a:t>
            </a:r>
            <a:r>
              <a:rPr lang="en-US" sz="2000" dirty="0"/>
              <a:t> </a:t>
            </a:r>
            <a:r>
              <a:rPr lang="en-US" sz="2000" dirty="0" smtClean="0"/>
              <a:t>'</a:t>
            </a:r>
            <a:r>
              <a:rPr lang="hu-HU" sz="2000" dirty="0" smtClean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NonEmptySubset</a:t>
            </a:r>
            <a:r>
              <a:rPr lang="en-US" sz="2000" dirty="0" smtClean="0"/>
              <a:t>(</a:t>
            </a:r>
            <a:endParaRPr lang="hu-HU" sz="2000" dirty="0" smtClean="0"/>
          </a:p>
          <a:p>
            <a:pPr marL="0" indent="0">
              <a:buNone/>
            </a:pPr>
            <a:r>
              <a:rPr lang="en-US" sz="2000" dirty="0" err="1" smtClean="0"/>
              <a:t>CrossJoin</a:t>
            </a:r>
            <a:r>
              <a:rPr lang="en-US" sz="2000" dirty="0" smtClean="0"/>
              <a:t>({([</a:t>
            </a:r>
            <a:r>
              <a:rPr lang="en-US" sz="2000" dirty="0"/>
              <a:t>Output_KH_F1015])},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dirty="0" smtClean="0"/>
              <a:t>{( </a:t>
            </a:r>
            <a:r>
              <a:rPr lang="en-US" sz="2000" dirty="0"/>
              <a:t>[</a:t>
            </a:r>
            <a:r>
              <a:rPr lang="en-US" sz="2000" dirty="0" err="1"/>
              <a:t>Partner_KN_Nincs</a:t>
            </a:r>
            <a:r>
              <a:rPr lang="en-US" sz="2000" dirty="0" smtClean="0"/>
              <a:t>], </a:t>
            </a:r>
            <a:r>
              <a:rPr lang="en-US" sz="2000" dirty="0"/>
              <a:t>[2015], [</a:t>
            </a:r>
            <a:r>
              <a:rPr lang="en-US" sz="2000" dirty="0" err="1"/>
              <a:t>Terv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r>
              <a:rPr lang="en-US" sz="2000" dirty="0"/>
              <a:t>         )}</a:t>
            </a:r>
          </a:p>
          <a:p>
            <a:pPr marL="0" indent="0">
              <a:buNone/>
            </a:pPr>
            <a:r>
              <a:rPr lang="en-US" sz="2000" dirty="0"/>
              <a:t> ), ([</a:t>
            </a:r>
            <a:r>
              <a:rPr lang="en-US" sz="2000" dirty="0" err="1"/>
              <a:t>C_Input</a:t>
            </a:r>
            <a:r>
              <a:rPr lang="en-US" sz="2000" dirty="0" smtClean="0"/>
              <a:t>]))</a:t>
            </a:r>
            <a:r>
              <a:rPr lang="hu-HU" sz="2000" dirty="0" smtClean="0"/>
              <a:t>…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amount </a:t>
            </a:r>
            <a:r>
              <a:rPr lang="hu-HU" sz="2000" dirty="0" smtClean="0"/>
              <a:t> </a:t>
            </a:r>
            <a:r>
              <a:rPr lang="en-US" sz="2000" dirty="0" smtClean="0"/>
              <a:t>1 </a:t>
            </a:r>
            <a:r>
              <a:rPr lang="en-US" sz="2000" dirty="0"/>
              <a:t>* [</a:t>
            </a:r>
            <a:r>
              <a:rPr lang="en-US" sz="2000" dirty="0" err="1"/>
              <a:t>C_Input</a:t>
            </a:r>
            <a:r>
              <a:rPr lang="en-US" sz="2000" dirty="0" smtClean="0"/>
              <a:t>]</a:t>
            </a:r>
            <a:endParaRPr lang="en-US" sz="2000" dirty="0"/>
          </a:p>
          <a:p>
            <a:pPr marL="0" indent="0">
              <a:buNone/>
            </a:pPr>
            <a:r>
              <a:rPr lang="hu-HU" sz="2000" dirty="0" err="1"/>
              <a:t>a</a:t>
            </a:r>
            <a:r>
              <a:rPr lang="en-US" sz="2000" dirty="0" err="1" smtClean="0"/>
              <a:t>mountcontext</a:t>
            </a:r>
            <a:r>
              <a:rPr lang="hu-HU" sz="2000" dirty="0" smtClean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Partner_Obj_Nincs</a:t>
            </a:r>
            <a:r>
              <a:rPr lang="en-US" sz="2000" dirty="0" smtClean="0"/>
              <a:t>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target </a:t>
            </a:r>
            <a:r>
              <a:rPr lang="en-US" sz="2000" dirty="0" smtClean="0"/>
              <a:t> </a:t>
            </a:r>
            <a:r>
              <a:rPr lang="en-US" sz="2000" dirty="0"/>
              <a:t>[C_V2_FTECH01_In</a:t>
            </a:r>
            <a:r>
              <a:rPr lang="en-US" sz="2000" dirty="0" smtClean="0"/>
              <a:t>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offset </a:t>
            </a:r>
            <a:r>
              <a:rPr lang="en-US" sz="2000" dirty="0" smtClean="0"/>
              <a:t>[</a:t>
            </a:r>
            <a:r>
              <a:rPr lang="en-US" sz="2000" dirty="0"/>
              <a:t>C_V2_FTECH01_Out</a:t>
            </a:r>
            <a:r>
              <a:rPr lang="en-US" sz="2000" dirty="0" smtClean="0"/>
              <a:t>],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range Descendants([</a:t>
            </a:r>
            <a:r>
              <a:rPr lang="en-US" sz="2000" b="1" dirty="0" smtClean="0"/>
              <a:t>GEPK</a:t>
            </a:r>
            <a:r>
              <a:rPr lang="en-US" sz="2000" dirty="0"/>
              <a:t>], [</a:t>
            </a:r>
            <a:r>
              <a:rPr lang="en-US" sz="2000" dirty="0" err="1"/>
              <a:t>Partner_.ZGEPK</a:t>
            </a:r>
            <a:r>
              <a:rPr lang="en-US" sz="2000" dirty="0"/>
              <a:t>].DIMENSION.LEVELS(0</a:t>
            </a:r>
            <a:r>
              <a:rPr lang="en-US" sz="2000" dirty="0" smtClean="0"/>
              <a:t>))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basis </a:t>
            </a:r>
            <a:r>
              <a:rPr lang="en-US" sz="2000" dirty="0" smtClean="0"/>
              <a:t> </a:t>
            </a:r>
            <a:r>
              <a:rPr lang="en-US" sz="2000" dirty="0"/>
              <a:t>[C_V2_Driver</a:t>
            </a:r>
            <a:r>
              <a:rPr lang="en-US" sz="2000" dirty="0" smtClean="0"/>
              <a:t>]</a:t>
            </a:r>
            <a:r>
              <a:rPr lang="hu-HU" sz="2000" dirty="0" smtClean="0"/>
              <a:t>…</a:t>
            </a:r>
            <a:endParaRPr lang="en-US" sz="20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6</a:t>
            </a:fld>
            <a:endParaRPr lang="hu-HU" dirty="0"/>
          </a:p>
        </p:txBody>
      </p:sp>
      <p:sp>
        <p:nvSpPr>
          <p:cNvPr id="15" name="Lekerekített téglalapbuborék 14"/>
          <p:cNvSpPr/>
          <p:nvPr/>
        </p:nvSpPr>
        <p:spPr>
          <a:xfrm>
            <a:off x="-1" y="2296476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Point</a:t>
            </a:r>
            <a:r>
              <a:rPr lang="hu-HU" sz="2400" dirty="0" smtClean="0">
                <a:solidFill>
                  <a:schemeClr val="tx2"/>
                </a:solidFill>
              </a:rPr>
              <a:t> of </a:t>
            </a:r>
            <a:r>
              <a:rPr lang="hu-HU" sz="2400" dirty="0" err="1" smtClean="0">
                <a:solidFill>
                  <a:schemeClr val="tx2"/>
                </a:solidFill>
              </a:rPr>
              <a:t>view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6" name="Lekerekített téglalapbuborék 15"/>
          <p:cNvSpPr/>
          <p:nvPr/>
        </p:nvSpPr>
        <p:spPr>
          <a:xfrm>
            <a:off x="-1" y="3337392"/>
            <a:ext cx="2035914" cy="809611"/>
          </a:xfrm>
          <a:prstGeom prst="wedgeRoundRectCallout">
            <a:avLst>
              <a:gd name="adj1" fmla="val 73807"/>
              <a:gd name="adj2" fmla="val 32795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Mennyit?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7" name="Lekerekített téglalapbuborék 16"/>
          <p:cNvSpPr/>
          <p:nvPr/>
        </p:nvSpPr>
        <p:spPr>
          <a:xfrm>
            <a:off x="-1" y="4414421"/>
            <a:ext cx="2035914" cy="809611"/>
          </a:xfrm>
          <a:prstGeom prst="wedgeRoundRectCallout">
            <a:avLst>
              <a:gd name="adj1" fmla="val 73019"/>
              <a:gd name="adj2" fmla="val 307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Melyik a cél dimenzió? 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8" name="Lekerekített téglalapbuborék 17"/>
          <p:cNvSpPr/>
          <p:nvPr/>
        </p:nvSpPr>
        <p:spPr>
          <a:xfrm>
            <a:off x="-1" y="5491450"/>
            <a:ext cx="2035914" cy="809611"/>
          </a:xfrm>
          <a:prstGeom prst="wedgeRoundRectCallout">
            <a:avLst>
              <a:gd name="adj1" fmla="val 75383"/>
              <a:gd name="adj2" fmla="val -38537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Mi között </a:t>
            </a:r>
            <a:r>
              <a:rPr lang="hu-HU" sz="2400" dirty="0" err="1" smtClean="0">
                <a:solidFill>
                  <a:schemeClr val="tx2"/>
                </a:solidFill>
              </a:rPr>
              <a:t>osszunk</a:t>
            </a:r>
            <a:r>
              <a:rPr lang="hu-HU" sz="2400" dirty="0">
                <a:solidFill>
                  <a:schemeClr val="tx2"/>
                </a:solidFill>
              </a:rPr>
              <a:t> </a:t>
            </a:r>
            <a:r>
              <a:rPr lang="hu-HU" sz="2400" dirty="0" smtClean="0">
                <a:solidFill>
                  <a:schemeClr val="tx2"/>
                </a:solidFill>
              </a:rPr>
              <a:t>szét?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9" name="Lekerekített téglalapbuborék 18"/>
          <p:cNvSpPr/>
          <p:nvPr/>
        </p:nvSpPr>
        <p:spPr>
          <a:xfrm>
            <a:off x="6859107" y="4446028"/>
            <a:ext cx="2035914" cy="809611"/>
          </a:xfrm>
          <a:prstGeom prst="wedgeRoundRectCallout">
            <a:avLst>
              <a:gd name="adj1" fmla="val -104271"/>
              <a:gd name="adj2" fmla="val 3279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Mínusz hova kerüljön?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0" y="7207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200" dirty="0" smtClean="0"/>
              <a:t>Gépjármű költségek felosztása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14791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 a riport/mdx-el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Tervezői hiba </a:t>
            </a:r>
            <a:r>
              <a:rPr lang="hu-HU" dirty="0" smtClean="0">
                <a:sym typeface="Wingdings" panose="05000000000000000000" pitchFamily="2" charset="2"/>
              </a:rPr>
              <a:t> üres megoldás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Nem lehet hibát keresni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Eredmény=N-dimenziós mátrix  nem átlátható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Összetett műveleteknél több </a:t>
            </a:r>
            <a:r>
              <a:rPr lang="hu-HU" dirty="0" err="1" smtClean="0">
                <a:sym typeface="Wingdings" panose="05000000000000000000" pitchFamily="2" charset="2"/>
              </a:rPr>
              <a:t>szkript</a:t>
            </a:r>
            <a:r>
              <a:rPr lang="hu-HU" dirty="0" smtClean="0">
                <a:sym typeface="Wingdings" panose="05000000000000000000" pitchFamily="2" charset="2"/>
              </a:rPr>
              <a:t> nyelvet együttesen kell használni</a:t>
            </a:r>
            <a:endParaRPr lang="hu-HU" dirty="0" smtClean="0"/>
          </a:p>
          <a:p>
            <a:endParaRPr lang="hu-HU" b="1" dirty="0" smtClean="0"/>
          </a:p>
          <a:p>
            <a:r>
              <a:rPr lang="hu-HU" b="1" dirty="0" smtClean="0"/>
              <a:t>Célkitűzés: </a:t>
            </a:r>
            <a:r>
              <a:rPr lang="hu-HU" b="1" dirty="0"/>
              <a:t>Magas szintű jelentés és lekérdezés specifikációs nyelv készítése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96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lekérdező nyelv </a:t>
            </a:r>
            <a:r>
              <a:rPr lang="hu-HU" dirty="0" err="1" smtClean="0"/>
              <a:t>xtext</a:t>
            </a:r>
            <a:r>
              <a:rPr lang="hu-HU" dirty="0" smtClean="0"/>
              <a:t>-be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61" y="720725"/>
            <a:ext cx="6090195" cy="4387304"/>
          </a:xfrm>
          <a:prstGeom prst="rect">
            <a:avLst/>
          </a:prstGeom>
        </p:spPr>
      </p:pic>
      <p:sp>
        <p:nvSpPr>
          <p:cNvPr id="14" name="Lekerekített téglalapbuborék 13"/>
          <p:cNvSpPr/>
          <p:nvPr/>
        </p:nvSpPr>
        <p:spPr>
          <a:xfrm>
            <a:off x="234638" y="1064973"/>
            <a:ext cx="2035914" cy="809611"/>
          </a:xfrm>
          <a:prstGeom prst="wedgeRoundRectCallout">
            <a:avLst>
              <a:gd name="adj1" fmla="val 85990"/>
              <a:gd name="adj2" fmla="val 21290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Dimenzió referencia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234638" y="2000472"/>
            <a:ext cx="2035914" cy="809611"/>
          </a:xfrm>
          <a:prstGeom prst="wedgeRoundRectCallout">
            <a:avLst>
              <a:gd name="adj1" fmla="val 87700"/>
              <a:gd name="adj2" fmla="val -3862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Csoport referencia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6" name="Lekerekített téglalapbuborék 15"/>
          <p:cNvSpPr/>
          <p:nvPr/>
        </p:nvSpPr>
        <p:spPr>
          <a:xfrm>
            <a:off x="234638" y="2998782"/>
            <a:ext cx="2035914" cy="809611"/>
          </a:xfrm>
          <a:prstGeom prst="wedgeRoundRectCallout">
            <a:avLst>
              <a:gd name="adj1" fmla="val 87795"/>
              <a:gd name="adj2" fmla="val -57088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Sor definiálása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7" name="Lekerekített téglalapbuborék 16"/>
          <p:cNvSpPr/>
          <p:nvPr/>
        </p:nvSpPr>
        <p:spPr>
          <a:xfrm>
            <a:off x="6924842" y="2861186"/>
            <a:ext cx="2035914" cy="809611"/>
          </a:xfrm>
          <a:prstGeom prst="wedgeRoundRectCallout">
            <a:avLst>
              <a:gd name="adj1" fmla="val -138416"/>
              <a:gd name="adj2" fmla="val 798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Leszármazott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8" name="Lekerekített téglalapbuborék 17"/>
          <p:cNvSpPr/>
          <p:nvPr/>
        </p:nvSpPr>
        <p:spPr>
          <a:xfrm>
            <a:off x="234638" y="3998532"/>
            <a:ext cx="2035914" cy="809611"/>
          </a:xfrm>
          <a:prstGeom prst="wedgeRoundRectCallout">
            <a:avLst>
              <a:gd name="adj1" fmla="val 91830"/>
              <a:gd name="adj2" fmla="val -18468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Eredmény kiírása </a:t>
            </a:r>
            <a:r>
              <a:rPr lang="hu-HU" sz="2400" dirty="0" err="1" smtClean="0">
                <a:solidFill>
                  <a:schemeClr val="tx2"/>
                </a:solidFill>
              </a:rPr>
              <a:t>Pdf-be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-1" y="4909699"/>
            <a:ext cx="9254359" cy="1742558"/>
          </a:xfrm>
        </p:spPr>
        <p:txBody>
          <a:bodyPr/>
          <a:lstStyle/>
          <a:p>
            <a:r>
              <a:rPr lang="hu-HU" sz="2800" b="1" dirty="0" smtClean="0"/>
              <a:t>Elírások ellen véd a változó hivatkozás</a:t>
            </a:r>
          </a:p>
          <a:p>
            <a:r>
              <a:rPr lang="hu-HU" sz="2800" b="1" dirty="0" smtClean="0"/>
              <a:t>Lekérdezések </a:t>
            </a:r>
            <a:r>
              <a:rPr lang="hu-HU" sz="2800" b="1" dirty="0" err="1" smtClean="0"/>
              <a:t>validálhatók</a:t>
            </a:r>
            <a:endParaRPr lang="hu-HU" sz="2800" b="1" dirty="0" smtClean="0"/>
          </a:p>
          <a:p>
            <a:r>
              <a:rPr lang="hu-HU" sz="2800" b="1" dirty="0" smtClean="0"/>
              <a:t>Egyszerre lehet  riportokat és a lekérdezéseket fejleszteni</a:t>
            </a:r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42519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Riport futtatása -&gt; Latex </a:t>
            </a:r>
            <a:r>
              <a:rPr lang="hu-HU" dirty="0" err="1" smtClean="0"/>
              <a:t>Pdf</a:t>
            </a:r>
            <a:r>
              <a:rPr lang="hu-HU" dirty="0" smtClean="0"/>
              <a:t> </a:t>
            </a:r>
            <a:r>
              <a:rPr lang="hu-HU" dirty="0" err="1" smtClean="0"/>
              <a:t>Kimenent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9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914" y="1617990"/>
            <a:ext cx="6613571" cy="485170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914" y="720725"/>
            <a:ext cx="3374784" cy="897264"/>
          </a:xfrm>
          <a:prstGeom prst="rect">
            <a:avLst/>
          </a:prstGeom>
        </p:spPr>
      </p:pic>
      <p:sp>
        <p:nvSpPr>
          <p:cNvPr id="6" name="Lekerekített téglalapbuborék 5"/>
          <p:cNvSpPr/>
          <p:nvPr/>
        </p:nvSpPr>
        <p:spPr>
          <a:xfrm>
            <a:off x="0" y="808378"/>
            <a:ext cx="2035914" cy="809611"/>
          </a:xfrm>
          <a:prstGeom prst="wedgeRoundRectCallout">
            <a:avLst>
              <a:gd name="adj1" fmla="val 70951"/>
              <a:gd name="adj2" fmla="val -13522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Megírt riport futtatása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7" name="Lekerekített téglalapbuborék 6"/>
          <p:cNvSpPr/>
          <p:nvPr/>
        </p:nvSpPr>
        <p:spPr>
          <a:xfrm>
            <a:off x="0" y="3232482"/>
            <a:ext cx="2035914" cy="809611"/>
          </a:xfrm>
          <a:prstGeom prst="wedgeRoundRectCallout">
            <a:avLst>
              <a:gd name="adj1" fmla="val 70951"/>
              <a:gd name="adj2" fmla="val -13522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Riport PDF Kimenet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8" name="Lekerekített téglalapbuborék 7"/>
          <p:cNvSpPr/>
          <p:nvPr/>
        </p:nvSpPr>
        <p:spPr>
          <a:xfrm>
            <a:off x="0" y="2035599"/>
            <a:ext cx="2035914" cy="809611"/>
          </a:xfrm>
          <a:prstGeom prst="wedgeRoundRectCallout">
            <a:avLst>
              <a:gd name="adj1" fmla="val 70951"/>
              <a:gd name="adj2" fmla="val -13522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Latex Projekt létrehozása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141890" y="4429365"/>
            <a:ext cx="82768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 err="1" smtClean="0"/>
              <a:t>Szkriptet</a:t>
            </a:r>
            <a:r>
              <a:rPr lang="hu-HU" sz="3200" dirty="0" smtClean="0"/>
              <a:t> lefordítjuk tényleges adatbázis lekérdezésre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 smtClean="0"/>
              <a:t>Eredményt feldolgozzuk</a:t>
            </a:r>
            <a:endParaRPr lang="hu-HU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3200" dirty="0" err="1" smtClean="0"/>
              <a:t>pdf</a:t>
            </a:r>
            <a:r>
              <a:rPr lang="hu-HU" sz="3200" dirty="0" smtClean="0"/>
              <a:t> dokumentumot is lehet belőle generálni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974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16063</TotalTime>
  <Words>663</Words>
  <Application>Microsoft Office PowerPoint</Application>
  <PresentationFormat>Diavetítés a képernyőre (4:3 oldalarány)</PresentationFormat>
  <Paragraphs>161</Paragraphs>
  <Slides>11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FTSRG presentation</vt:lpstr>
      <vt:lpstr>FTSRG print</vt:lpstr>
      <vt:lpstr>Magas szintű jelentés és lekérdezés specifikációs nyelv készítése  Essbase adatbázishoz</vt:lpstr>
      <vt:lpstr>Essbase adatbázis</vt:lpstr>
      <vt:lpstr>Essbase kocka felépítése</vt:lpstr>
      <vt:lpstr>Essbase riport nyelv működése</vt:lpstr>
      <vt:lpstr>Költségfelosztás példa</vt:lpstr>
      <vt:lpstr>Essbase mdx példa: Allocation parancs</vt:lpstr>
      <vt:lpstr>Problémák a riport/mdx-el</vt:lpstr>
      <vt:lpstr>Saját lekérdező nyelv xtext-be</vt:lpstr>
      <vt:lpstr>Riport futtatása -&gt; Latex Pdf Kimenent</vt:lpstr>
      <vt:lpstr>Eredmények és jövőbeli tervek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Lakatos Zsolt</cp:lastModifiedBy>
  <cp:revision>2201</cp:revision>
  <dcterms:created xsi:type="dcterms:W3CDTF">2013-06-08T09:47:17Z</dcterms:created>
  <dcterms:modified xsi:type="dcterms:W3CDTF">2016-05-20T06:10:37Z</dcterms:modified>
</cp:coreProperties>
</file>