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290" r:id="rId7"/>
    <p:sldId id="258"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8278" autoAdjust="0"/>
  </p:normalViewPr>
  <p:slideViewPr>
    <p:cSldViewPr snapToGrid="0">
      <p:cViewPr varScale="1">
        <p:scale>
          <a:sx n="88" d="100"/>
          <a:sy n="88" d="100"/>
        </p:scale>
        <p:origin x="283" y="8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393348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12152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41744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6/27/2024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6/27/2024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6/27/2024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6/27/2024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6/27/2024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6/27/2024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6/27/2024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6/27/2024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6/27/2024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6/27/2024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6/27/2024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Hotel Reservation Analysis with SQL</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Harsha Lal</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What is the highest and lowest lead time for reservations?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a:t>
            </a:fld>
            <a:endParaRPr lang="en-US" dirty="0"/>
          </a:p>
        </p:txBody>
      </p:sp>
      <p:pic>
        <p:nvPicPr>
          <p:cNvPr id="5" name="Picture 4">
            <a:extLst>
              <a:ext uri="{FF2B5EF4-FFF2-40B4-BE49-F238E27FC236}">
                <a16:creationId xmlns:a16="http://schemas.microsoft.com/office/drawing/2014/main" id="{634C2F77-CE67-70EE-2F90-F327686132BF}"/>
              </a:ext>
            </a:extLst>
          </p:cNvPr>
          <p:cNvPicPr>
            <a:picLocks noChangeAspect="1"/>
          </p:cNvPicPr>
          <p:nvPr/>
        </p:nvPicPr>
        <p:blipFill rotWithShape="1">
          <a:blip r:embed="rId2"/>
          <a:srcRect l="15214" t="14476" r="38857" b="36762"/>
          <a:stretch/>
        </p:blipFill>
        <p:spPr>
          <a:xfrm>
            <a:off x="966651" y="2745557"/>
            <a:ext cx="9980024" cy="3344093"/>
          </a:xfrm>
          <a:prstGeom prst="rect">
            <a:avLst/>
          </a:prstGeom>
        </p:spPr>
      </p:pic>
    </p:spTree>
    <p:extLst>
      <p:ext uri="{BB962C8B-B14F-4D97-AF65-F5344CB8AC3E}">
        <p14:creationId xmlns:p14="http://schemas.microsoft.com/office/powerpoint/2010/main" val="165518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What is the most common market segment type for reservations?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a:t>
            </a:fld>
            <a:endParaRPr lang="en-US" dirty="0"/>
          </a:p>
        </p:txBody>
      </p:sp>
      <p:pic>
        <p:nvPicPr>
          <p:cNvPr id="5" name="Picture 4">
            <a:extLst>
              <a:ext uri="{FF2B5EF4-FFF2-40B4-BE49-F238E27FC236}">
                <a16:creationId xmlns:a16="http://schemas.microsoft.com/office/drawing/2014/main" id="{B5B79284-2D9F-F707-6C80-5C1634993E11}"/>
              </a:ext>
            </a:extLst>
          </p:cNvPr>
          <p:cNvPicPr>
            <a:picLocks noChangeAspect="1"/>
          </p:cNvPicPr>
          <p:nvPr/>
        </p:nvPicPr>
        <p:blipFill rotWithShape="1">
          <a:blip r:embed="rId2"/>
          <a:srcRect l="15500" t="14476" r="33428" b="31683"/>
          <a:stretch/>
        </p:blipFill>
        <p:spPr>
          <a:xfrm>
            <a:off x="740230" y="2525190"/>
            <a:ext cx="10668000" cy="3692435"/>
          </a:xfrm>
          <a:prstGeom prst="rect">
            <a:avLst/>
          </a:prstGeom>
        </p:spPr>
      </p:pic>
    </p:spTree>
    <p:extLst>
      <p:ext uri="{BB962C8B-B14F-4D97-AF65-F5344CB8AC3E}">
        <p14:creationId xmlns:p14="http://schemas.microsoft.com/office/powerpoint/2010/main" val="371008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How many reservations have a booking status of "Confirmed"?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pic>
        <p:nvPicPr>
          <p:cNvPr id="5" name="Picture 4">
            <a:extLst>
              <a:ext uri="{FF2B5EF4-FFF2-40B4-BE49-F238E27FC236}">
                <a16:creationId xmlns:a16="http://schemas.microsoft.com/office/drawing/2014/main" id="{37C5FB48-A1AC-DA32-192C-87B7BF9C23B9}"/>
              </a:ext>
            </a:extLst>
          </p:cNvPr>
          <p:cNvPicPr>
            <a:picLocks noChangeAspect="1"/>
          </p:cNvPicPr>
          <p:nvPr/>
        </p:nvPicPr>
        <p:blipFill rotWithShape="1">
          <a:blip r:embed="rId2"/>
          <a:srcRect l="15357" t="14476" r="41857" b="39429"/>
          <a:stretch/>
        </p:blipFill>
        <p:spPr>
          <a:xfrm>
            <a:off x="1079862" y="2653167"/>
            <a:ext cx="9944646" cy="3161213"/>
          </a:xfrm>
          <a:prstGeom prst="rect">
            <a:avLst/>
          </a:prstGeom>
        </p:spPr>
      </p:pic>
    </p:spTree>
    <p:extLst>
      <p:ext uri="{BB962C8B-B14F-4D97-AF65-F5344CB8AC3E}">
        <p14:creationId xmlns:p14="http://schemas.microsoft.com/office/powerpoint/2010/main" val="14489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What is the total number of adults and children across all reservations?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pic>
        <p:nvPicPr>
          <p:cNvPr id="5" name="Picture 4">
            <a:extLst>
              <a:ext uri="{FF2B5EF4-FFF2-40B4-BE49-F238E27FC236}">
                <a16:creationId xmlns:a16="http://schemas.microsoft.com/office/drawing/2014/main" id="{3A73ABCC-7573-9B14-F451-9D9E9594756D}"/>
              </a:ext>
            </a:extLst>
          </p:cNvPr>
          <p:cNvPicPr>
            <a:picLocks noChangeAspect="1"/>
          </p:cNvPicPr>
          <p:nvPr/>
        </p:nvPicPr>
        <p:blipFill rotWithShape="1">
          <a:blip r:embed="rId2"/>
          <a:srcRect l="15500" t="14476" r="37928" b="44127"/>
          <a:stretch/>
        </p:blipFill>
        <p:spPr>
          <a:xfrm>
            <a:off x="940525" y="2778033"/>
            <a:ext cx="10083983" cy="2838995"/>
          </a:xfrm>
          <a:prstGeom prst="rect">
            <a:avLst/>
          </a:prstGeom>
        </p:spPr>
      </p:pic>
    </p:spTree>
    <p:extLst>
      <p:ext uri="{BB962C8B-B14F-4D97-AF65-F5344CB8AC3E}">
        <p14:creationId xmlns:p14="http://schemas.microsoft.com/office/powerpoint/2010/main" val="1528617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1" y="898979"/>
            <a:ext cx="9779183" cy="1325563"/>
          </a:xfrm>
        </p:spPr>
        <p:txBody>
          <a:bodyPr/>
          <a:lstStyle/>
          <a:p>
            <a:r>
              <a:rPr lang="en-US" dirty="0"/>
              <a:t> What is the average number of weekend nights for reservations involving children?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pic>
        <p:nvPicPr>
          <p:cNvPr id="5" name="Picture 4">
            <a:extLst>
              <a:ext uri="{FF2B5EF4-FFF2-40B4-BE49-F238E27FC236}">
                <a16:creationId xmlns:a16="http://schemas.microsoft.com/office/drawing/2014/main" id="{99C10F7A-42E1-6736-C4B3-7CC9F303900D}"/>
              </a:ext>
            </a:extLst>
          </p:cNvPr>
          <p:cNvPicPr>
            <a:picLocks noChangeAspect="1"/>
          </p:cNvPicPr>
          <p:nvPr/>
        </p:nvPicPr>
        <p:blipFill rotWithShape="1">
          <a:blip r:embed="rId2"/>
          <a:srcRect l="15357" t="14730" r="40642" b="41461"/>
          <a:stretch/>
        </p:blipFill>
        <p:spPr>
          <a:xfrm>
            <a:off x="966651" y="2653167"/>
            <a:ext cx="9980023" cy="3305854"/>
          </a:xfrm>
          <a:prstGeom prst="rect">
            <a:avLst/>
          </a:prstGeom>
        </p:spPr>
      </p:pic>
    </p:spTree>
    <p:extLst>
      <p:ext uri="{BB962C8B-B14F-4D97-AF65-F5344CB8AC3E}">
        <p14:creationId xmlns:p14="http://schemas.microsoft.com/office/powerpoint/2010/main" val="2851631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 How many reservations were made in each month of the year?</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dirty="0"/>
          </a:p>
        </p:txBody>
      </p:sp>
      <p:pic>
        <p:nvPicPr>
          <p:cNvPr id="5" name="Picture 4">
            <a:extLst>
              <a:ext uri="{FF2B5EF4-FFF2-40B4-BE49-F238E27FC236}">
                <a16:creationId xmlns:a16="http://schemas.microsoft.com/office/drawing/2014/main" id="{49521382-4789-4EB3-CED5-E3B3BDBF68F4}"/>
              </a:ext>
            </a:extLst>
          </p:cNvPr>
          <p:cNvPicPr>
            <a:picLocks noChangeAspect="1"/>
          </p:cNvPicPr>
          <p:nvPr/>
        </p:nvPicPr>
        <p:blipFill rotWithShape="1">
          <a:blip r:embed="rId2"/>
          <a:srcRect l="15572" t="14350" r="34571" b="19238"/>
          <a:stretch/>
        </p:blipFill>
        <p:spPr>
          <a:xfrm>
            <a:off x="931818" y="2392739"/>
            <a:ext cx="10014857" cy="4328736"/>
          </a:xfrm>
          <a:prstGeom prst="rect">
            <a:avLst/>
          </a:prstGeom>
        </p:spPr>
      </p:pic>
    </p:spTree>
    <p:extLst>
      <p:ext uri="{BB962C8B-B14F-4D97-AF65-F5344CB8AC3E}">
        <p14:creationId xmlns:p14="http://schemas.microsoft.com/office/powerpoint/2010/main" val="2412716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044399" y="768350"/>
            <a:ext cx="9779183" cy="1306635"/>
          </a:xfrm>
        </p:spPr>
        <p:txBody>
          <a:bodyPr/>
          <a:lstStyle/>
          <a:p>
            <a:r>
              <a:rPr lang="en-US" sz="4000" dirty="0"/>
              <a:t>What is the average number of nights (both weekend and weekday) spent by guests for each room type?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pic>
        <p:nvPicPr>
          <p:cNvPr id="5" name="Picture 4">
            <a:extLst>
              <a:ext uri="{FF2B5EF4-FFF2-40B4-BE49-F238E27FC236}">
                <a16:creationId xmlns:a16="http://schemas.microsoft.com/office/drawing/2014/main" id="{AC4AC549-EEB7-9B16-A9A5-200A166C7474}"/>
              </a:ext>
            </a:extLst>
          </p:cNvPr>
          <p:cNvPicPr>
            <a:picLocks noChangeAspect="1"/>
          </p:cNvPicPr>
          <p:nvPr/>
        </p:nvPicPr>
        <p:blipFill rotWithShape="1">
          <a:blip r:embed="rId2"/>
          <a:srcRect l="15143" t="14730" r="16287" b="37905"/>
          <a:stretch/>
        </p:blipFill>
        <p:spPr>
          <a:xfrm>
            <a:off x="905691" y="2653167"/>
            <a:ext cx="10040984" cy="3521210"/>
          </a:xfrm>
          <a:prstGeom prst="rect">
            <a:avLst/>
          </a:prstGeom>
        </p:spPr>
      </p:pic>
    </p:spTree>
    <p:extLst>
      <p:ext uri="{BB962C8B-B14F-4D97-AF65-F5344CB8AC3E}">
        <p14:creationId xmlns:p14="http://schemas.microsoft.com/office/powerpoint/2010/main" val="3197933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1" y="1327604"/>
            <a:ext cx="9779183" cy="1325563"/>
          </a:xfrm>
        </p:spPr>
        <p:txBody>
          <a:bodyPr/>
          <a:lstStyle/>
          <a:p>
            <a:r>
              <a:rPr lang="en-US" sz="4000" dirty="0"/>
              <a:t>For reservations involving children, what is the most common room type, and what is the average price for that room type? </a:t>
            </a:r>
            <a:br>
              <a:rPr lang="en-US" dirty="0"/>
            </a:br>
            <a:r>
              <a:rPr lang="en-US" dirty="0"/>
              <a:t>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pic>
        <p:nvPicPr>
          <p:cNvPr id="5" name="Picture 4">
            <a:extLst>
              <a:ext uri="{FF2B5EF4-FFF2-40B4-BE49-F238E27FC236}">
                <a16:creationId xmlns:a16="http://schemas.microsoft.com/office/drawing/2014/main" id="{C34492BB-D6CB-175C-D6DA-ABFEF96864C7}"/>
              </a:ext>
            </a:extLst>
          </p:cNvPr>
          <p:cNvPicPr>
            <a:picLocks noChangeAspect="1"/>
          </p:cNvPicPr>
          <p:nvPr/>
        </p:nvPicPr>
        <p:blipFill rotWithShape="1">
          <a:blip r:embed="rId2"/>
          <a:srcRect l="15429" t="14603" r="33714" b="32698"/>
          <a:stretch/>
        </p:blipFill>
        <p:spPr>
          <a:xfrm>
            <a:off x="984068" y="2475593"/>
            <a:ext cx="10040440" cy="3614057"/>
          </a:xfrm>
          <a:prstGeom prst="rect">
            <a:avLst/>
          </a:prstGeom>
        </p:spPr>
      </p:pic>
    </p:spTree>
    <p:extLst>
      <p:ext uri="{BB962C8B-B14F-4D97-AF65-F5344CB8AC3E}">
        <p14:creationId xmlns:p14="http://schemas.microsoft.com/office/powerpoint/2010/main" val="337383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768350"/>
            <a:ext cx="9779183" cy="1325563"/>
          </a:xfrm>
        </p:spPr>
        <p:txBody>
          <a:bodyPr/>
          <a:lstStyle/>
          <a:p>
            <a:r>
              <a:rPr lang="en-US" dirty="0"/>
              <a:t>Find the market segment type that generates the highest average price per room.</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dirty="0"/>
          </a:p>
        </p:txBody>
      </p:sp>
      <p:pic>
        <p:nvPicPr>
          <p:cNvPr id="5" name="Picture 4">
            <a:extLst>
              <a:ext uri="{FF2B5EF4-FFF2-40B4-BE49-F238E27FC236}">
                <a16:creationId xmlns:a16="http://schemas.microsoft.com/office/drawing/2014/main" id="{74DF2B78-7E2F-A820-57F8-2A22A44041F1}"/>
              </a:ext>
            </a:extLst>
          </p:cNvPr>
          <p:cNvPicPr>
            <a:picLocks noChangeAspect="1"/>
          </p:cNvPicPr>
          <p:nvPr/>
        </p:nvPicPr>
        <p:blipFill rotWithShape="1">
          <a:blip r:embed="rId2"/>
          <a:srcRect l="16000" t="14730" r="45714" b="41206"/>
          <a:stretch/>
        </p:blipFill>
        <p:spPr>
          <a:xfrm>
            <a:off x="1045029" y="2653167"/>
            <a:ext cx="9779184" cy="3361551"/>
          </a:xfrm>
          <a:prstGeom prst="rect">
            <a:avLst/>
          </a:prstGeom>
        </p:spPr>
      </p:pic>
    </p:spTree>
    <p:extLst>
      <p:ext uri="{BB962C8B-B14F-4D97-AF65-F5344CB8AC3E}">
        <p14:creationId xmlns:p14="http://schemas.microsoft.com/office/powerpoint/2010/main" val="3369251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908547"/>
          </a:xfrm>
        </p:spPr>
        <p:txBody>
          <a:bodyPr vert="horz" lIns="91440" tIns="45720" rIns="91440" bIns="45720" rtlCol="0" anchor="t">
            <a:normAutofit/>
          </a:bodyPr>
          <a:lstStyle/>
          <a:p>
            <a:r>
              <a:rPr lang="en-US" sz="3200" dirty="0"/>
              <a:t>The hotel industry relies on data to make informed decisions and provide a better guest experience. Work with a hotel reservation dataset to gain insights into guest preferences, booking trends, and other key factors that impact the hotel's operations. You will use SQL to query and analyze the data, as well as answer specific questions about the dataset.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6/27/2024</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1CDE-171C-6A4C-A377-B2FA02098E46}"/>
              </a:ext>
            </a:extLst>
          </p:cNvPr>
          <p:cNvSpPr>
            <a:spLocks noGrp="1"/>
          </p:cNvSpPr>
          <p:nvPr>
            <p:ph type="title"/>
          </p:nvPr>
        </p:nvSpPr>
        <p:spPr/>
        <p:txBody>
          <a:bodyPr/>
          <a:lstStyle/>
          <a:p>
            <a:r>
              <a:rPr lang="en-IN" dirty="0"/>
              <a:t>Dataset</a:t>
            </a:r>
          </a:p>
        </p:txBody>
      </p:sp>
      <p:sp>
        <p:nvSpPr>
          <p:cNvPr id="4" name="Date Placeholder 3">
            <a:extLst>
              <a:ext uri="{FF2B5EF4-FFF2-40B4-BE49-F238E27FC236}">
                <a16:creationId xmlns:a16="http://schemas.microsoft.com/office/drawing/2014/main" id="{F1F882BC-6D81-E3AF-D6D5-DC579F1BB073}"/>
              </a:ext>
            </a:extLst>
          </p:cNvPr>
          <p:cNvSpPr>
            <a:spLocks noGrp="1"/>
          </p:cNvSpPr>
          <p:nvPr>
            <p:ph type="dt" sz="half" idx="10"/>
          </p:nvPr>
        </p:nvSpPr>
        <p:spPr/>
        <p:txBody>
          <a:bodyPr/>
          <a:lstStyle/>
          <a:p>
            <a:fld id="{F5592931-05C6-8543-8B6E-A8BD29BD5C2B}" type="datetime1">
              <a:rPr lang="en-US" smtClean="0"/>
              <a:pPr/>
              <a:t>6/27/2024</a:t>
            </a:fld>
            <a:endParaRPr lang="en-US" dirty="0"/>
          </a:p>
        </p:txBody>
      </p:sp>
      <p:sp>
        <p:nvSpPr>
          <p:cNvPr id="5" name="Footer Placeholder 4">
            <a:extLst>
              <a:ext uri="{FF2B5EF4-FFF2-40B4-BE49-F238E27FC236}">
                <a16:creationId xmlns:a16="http://schemas.microsoft.com/office/drawing/2014/main" id="{7A299160-6986-8EE1-C81A-3CA002B0134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BA86085-E869-B26D-D6FD-DEACB65BEAD9}"/>
              </a:ext>
            </a:extLst>
          </p:cNvPr>
          <p:cNvSpPr>
            <a:spLocks noGrp="1"/>
          </p:cNvSpPr>
          <p:nvPr>
            <p:ph type="sldNum" sz="quarter" idx="12"/>
          </p:nvPr>
        </p:nvSpPr>
        <p:spPr/>
        <p:txBody>
          <a:bodyPr/>
          <a:lstStyle/>
          <a:p>
            <a:fld id="{294A09A9-5501-47C1-A89A-A340965A2BE2}" type="slidenum">
              <a:rPr lang="en-US" smtClean="0"/>
              <a:pPr/>
              <a:t>3</a:t>
            </a:fld>
            <a:endParaRPr lang="en-US" dirty="0"/>
          </a:p>
        </p:txBody>
      </p:sp>
      <p:pic>
        <p:nvPicPr>
          <p:cNvPr id="8" name="Picture 7">
            <a:extLst>
              <a:ext uri="{FF2B5EF4-FFF2-40B4-BE49-F238E27FC236}">
                <a16:creationId xmlns:a16="http://schemas.microsoft.com/office/drawing/2014/main" id="{7AE7EF2B-4618-A5C4-3BA9-150429D7B5AA}"/>
              </a:ext>
            </a:extLst>
          </p:cNvPr>
          <p:cNvPicPr>
            <a:picLocks noChangeAspect="1"/>
          </p:cNvPicPr>
          <p:nvPr/>
        </p:nvPicPr>
        <p:blipFill rotWithShape="1">
          <a:blip r:embed="rId3"/>
          <a:srcRect b="24919"/>
          <a:stretch/>
        </p:blipFill>
        <p:spPr>
          <a:xfrm>
            <a:off x="277128" y="2485528"/>
            <a:ext cx="11671031" cy="4235947"/>
          </a:xfrm>
          <a:prstGeom prst="rect">
            <a:avLst/>
          </a:prstGeom>
        </p:spPr>
      </p:pic>
      <p:pic>
        <p:nvPicPr>
          <p:cNvPr id="10" name="Picture 9">
            <a:extLst>
              <a:ext uri="{FF2B5EF4-FFF2-40B4-BE49-F238E27FC236}">
                <a16:creationId xmlns:a16="http://schemas.microsoft.com/office/drawing/2014/main" id="{E9B02837-C511-0DB6-459F-576D3296D78F}"/>
              </a:ext>
            </a:extLst>
          </p:cNvPr>
          <p:cNvPicPr>
            <a:picLocks noChangeAspect="1"/>
          </p:cNvPicPr>
          <p:nvPr/>
        </p:nvPicPr>
        <p:blipFill>
          <a:blip r:embed="rId4"/>
          <a:stretch>
            <a:fillRect/>
          </a:stretch>
        </p:blipFill>
        <p:spPr>
          <a:xfrm>
            <a:off x="7959048" y="136525"/>
            <a:ext cx="1807481" cy="2049326"/>
          </a:xfrm>
          <a:prstGeom prst="rect">
            <a:avLst/>
          </a:prstGeom>
        </p:spPr>
      </p:pic>
    </p:spTree>
    <p:extLst>
      <p:ext uri="{BB962C8B-B14F-4D97-AF65-F5344CB8AC3E}">
        <p14:creationId xmlns:p14="http://schemas.microsoft.com/office/powerpoint/2010/main" val="759727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What is the total number of reservations in the dataset?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pic>
        <p:nvPicPr>
          <p:cNvPr id="8" name="Picture 7">
            <a:extLst>
              <a:ext uri="{FF2B5EF4-FFF2-40B4-BE49-F238E27FC236}">
                <a16:creationId xmlns:a16="http://schemas.microsoft.com/office/drawing/2014/main" id="{A3EF7EC8-68CD-8D4D-AAAF-D27835E8D817}"/>
              </a:ext>
            </a:extLst>
          </p:cNvPr>
          <p:cNvPicPr>
            <a:picLocks noChangeAspect="1"/>
          </p:cNvPicPr>
          <p:nvPr/>
        </p:nvPicPr>
        <p:blipFill rotWithShape="1">
          <a:blip r:embed="rId2"/>
          <a:srcRect l="15602" t="14735" r="44992" b="49970"/>
          <a:stretch/>
        </p:blipFill>
        <p:spPr>
          <a:xfrm>
            <a:off x="1167492" y="2653167"/>
            <a:ext cx="9779182" cy="351826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Which meal plan is the most popular among guests?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pic>
        <p:nvPicPr>
          <p:cNvPr id="5" name="Picture 4">
            <a:extLst>
              <a:ext uri="{FF2B5EF4-FFF2-40B4-BE49-F238E27FC236}">
                <a16:creationId xmlns:a16="http://schemas.microsoft.com/office/drawing/2014/main" id="{B7AE0788-4477-11AB-2E4B-E7A9EC03C4CF}"/>
              </a:ext>
            </a:extLst>
          </p:cNvPr>
          <p:cNvPicPr>
            <a:picLocks noChangeAspect="1"/>
          </p:cNvPicPr>
          <p:nvPr/>
        </p:nvPicPr>
        <p:blipFill rotWithShape="1">
          <a:blip r:embed="rId2"/>
          <a:srcRect l="15643" t="14603" r="43214" b="48699"/>
          <a:stretch/>
        </p:blipFill>
        <p:spPr>
          <a:xfrm>
            <a:off x="1079862" y="2366253"/>
            <a:ext cx="9944646" cy="3823229"/>
          </a:xfrm>
          <a:prstGeom prst="rect">
            <a:avLst/>
          </a:prstGeom>
        </p:spPr>
      </p:pic>
    </p:spTree>
    <p:extLst>
      <p:ext uri="{BB962C8B-B14F-4D97-AF65-F5344CB8AC3E}">
        <p14:creationId xmlns:p14="http://schemas.microsoft.com/office/powerpoint/2010/main" val="415746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What is the average price per room for reservations involving children?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pic>
        <p:nvPicPr>
          <p:cNvPr id="5" name="Picture 4">
            <a:extLst>
              <a:ext uri="{FF2B5EF4-FFF2-40B4-BE49-F238E27FC236}">
                <a16:creationId xmlns:a16="http://schemas.microsoft.com/office/drawing/2014/main" id="{80F17564-7C21-2075-5A8D-4CEAF47134D9}"/>
              </a:ext>
            </a:extLst>
          </p:cNvPr>
          <p:cNvPicPr>
            <a:picLocks noChangeAspect="1"/>
          </p:cNvPicPr>
          <p:nvPr/>
        </p:nvPicPr>
        <p:blipFill rotWithShape="1">
          <a:blip r:embed="rId2"/>
          <a:srcRect l="16000" t="14476" r="45357" b="3365"/>
          <a:stretch/>
        </p:blipFill>
        <p:spPr>
          <a:xfrm>
            <a:off x="1837509" y="2455818"/>
            <a:ext cx="7794170" cy="4206240"/>
          </a:xfrm>
          <a:prstGeom prst="rect">
            <a:avLst/>
          </a:prstGeom>
        </p:spPr>
      </p:pic>
    </p:spTree>
    <p:extLst>
      <p:ext uri="{BB962C8B-B14F-4D97-AF65-F5344CB8AC3E}">
        <p14:creationId xmlns:p14="http://schemas.microsoft.com/office/powerpoint/2010/main" val="31885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768350"/>
            <a:ext cx="9779183" cy="1325563"/>
          </a:xfrm>
        </p:spPr>
        <p:txBody>
          <a:bodyPr/>
          <a:lstStyle/>
          <a:p>
            <a:r>
              <a:rPr lang="en-US" dirty="0"/>
              <a:t> How many reservations were made for the year 20XX (replace XX with the desired year)?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pic>
        <p:nvPicPr>
          <p:cNvPr id="5" name="Picture 4">
            <a:extLst>
              <a:ext uri="{FF2B5EF4-FFF2-40B4-BE49-F238E27FC236}">
                <a16:creationId xmlns:a16="http://schemas.microsoft.com/office/drawing/2014/main" id="{B9A5FBA4-0EDF-FD41-53C5-FA2056530E1D}"/>
              </a:ext>
            </a:extLst>
          </p:cNvPr>
          <p:cNvPicPr>
            <a:picLocks noChangeAspect="1"/>
          </p:cNvPicPr>
          <p:nvPr/>
        </p:nvPicPr>
        <p:blipFill rotWithShape="1">
          <a:blip r:embed="rId3"/>
          <a:srcRect l="15786" t="14730" r="44142" b="39810"/>
          <a:stretch/>
        </p:blipFill>
        <p:spPr>
          <a:xfrm>
            <a:off x="1167493" y="2653167"/>
            <a:ext cx="9779182" cy="3436483"/>
          </a:xfrm>
          <a:prstGeom prst="rect">
            <a:avLst/>
          </a:prstGeom>
        </p:spPr>
      </p:pic>
    </p:spTree>
    <p:extLst>
      <p:ext uri="{BB962C8B-B14F-4D97-AF65-F5344CB8AC3E}">
        <p14:creationId xmlns:p14="http://schemas.microsoft.com/office/powerpoint/2010/main" val="266212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What is the most commonly booked room type?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pic>
        <p:nvPicPr>
          <p:cNvPr id="5" name="Picture 4">
            <a:extLst>
              <a:ext uri="{FF2B5EF4-FFF2-40B4-BE49-F238E27FC236}">
                <a16:creationId xmlns:a16="http://schemas.microsoft.com/office/drawing/2014/main" id="{8C2345BC-88D7-0EBC-73E8-FF158EEEF96F}"/>
              </a:ext>
            </a:extLst>
          </p:cNvPr>
          <p:cNvPicPr>
            <a:picLocks noChangeAspect="1"/>
          </p:cNvPicPr>
          <p:nvPr/>
        </p:nvPicPr>
        <p:blipFill rotWithShape="1">
          <a:blip r:embed="rId2"/>
          <a:srcRect l="15071" t="14223" r="43929" b="35668"/>
          <a:stretch/>
        </p:blipFill>
        <p:spPr>
          <a:xfrm>
            <a:off x="1532709" y="2804160"/>
            <a:ext cx="8534400" cy="3436483"/>
          </a:xfrm>
          <a:prstGeom prst="rect">
            <a:avLst/>
          </a:prstGeom>
        </p:spPr>
      </p:pic>
    </p:spTree>
    <p:extLst>
      <p:ext uri="{BB962C8B-B14F-4D97-AF65-F5344CB8AC3E}">
        <p14:creationId xmlns:p14="http://schemas.microsoft.com/office/powerpoint/2010/main" val="427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768350"/>
            <a:ext cx="9779183" cy="1325563"/>
          </a:xfrm>
        </p:spPr>
        <p:txBody>
          <a:bodyPr/>
          <a:lstStyle/>
          <a:p>
            <a:r>
              <a:rPr lang="en-US" dirty="0"/>
              <a:t>How many reservations fall on a weekend (</a:t>
            </a:r>
            <a:r>
              <a:rPr lang="en-US" dirty="0" err="1"/>
              <a:t>no_of_weekend_nights</a:t>
            </a:r>
            <a:r>
              <a:rPr lang="en-US" dirty="0"/>
              <a:t> &gt; 0)?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pic>
        <p:nvPicPr>
          <p:cNvPr id="5" name="Picture 4">
            <a:extLst>
              <a:ext uri="{FF2B5EF4-FFF2-40B4-BE49-F238E27FC236}">
                <a16:creationId xmlns:a16="http://schemas.microsoft.com/office/drawing/2014/main" id="{4BCC8AB4-9D26-B6AC-99B1-7AE4E64F710B}"/>
              </a:ext>
            </a:extLst>
          </p:cNvPr>
          <p:cNvPicPr>
            <a:picLocks noChangeAspect="1"/>
          </p:cNvPicPr>
          <p:nvPr/>
        </p:nvPicPr>
        <p:blipFill rotWithShape="1">
          <a:blip r:embed="rId3"/>
          <a:srcRect l="14570" t="13460" r="42501" b="50000"/>
          <a:stretch/>
        </p:blipFill>
        <p:spPr>
          <a:xfrm>
            <a:off x="2029368" y="2719070"/>
            <a:ext cx="7968343" cy="3370580"/>
          </a:xfrm>
          <a:prstGeom prst="rect">
            <a:avLst/>
          </a:prstGeom>
        </p:spPr>
      </p:pic>
    </p:spTree>
    <p:extLst>
      <p:ext uri="{BB962C8B-B14F-4D97-AF65-F5344CB8AC3E}">
        <p14:creationId xmlns:p14="http://schemas.microsoft.com/office/powerpoint/2010/main" val="182809821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41</TotalTime>
  <Words>647</Words>
  <Application>Microsoft Office PowerPoint</Application>
  <PresentationFormat>Widescreen</PresentationFormat>
  <Paragraphs>54</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Office Theme</vt:lpstr>
      <vt:lpstr>Hotel Reservation Analysis with SQL</vt:lpstr>
      <vt:lpstr>Problem Statement</vt:lpstr>
      <vt:lpstr>Dataset</vt:lpstr>
      <vt:lpstr>What is the total number of reservations in the dataset?</vt:lpstr>
      <vt:lpstr>Which meal plan is the most popular among guests?</vt:lpstr>
      <vt:lpstr>What is the average price per room for reservations involving children?</vt:lpstr>
      <vt:lpstr> How many reservations were made for the year 20XX (replace XX with the desired year)? </vt:lpstr>
      <vt:lpstr>What is the most commonly booked room type? </vt:lpstr>
      <vt:lpstr>How many reservations fall on a weekend (no_of_weekend_nights &gt; 0)? </vt:lpstr>
      <vt:lpstr>What is the highest and lowest lead time for reservations? </vt:lpstr>
      <vt:lpstr>What is the most common market segment type for reservations?</vt:lpstr>
      <vt:lpstr>How many reservations have a booking status of "Confirmed"?</vt:lpstr>
      <vt:lpstr>What is the total number of adults and children across all reservations? </vt:lpstr>
      <vt:lpstr> What is the average number of weekend nights for reservations involving children? </vt:lpstr>
      <vt:lpstr> How many reservations were made in each month of the year?</vt:lpstr>
      <vt:lpstr>What is the average number of nights (both weekend and weekday) spent by guests for each room type? </vt:lpstr>
      <vt:lpstr>For reservations involving children, what is the most common room type, and what is the average price for that room type?   </vt:lpstr>
      <vt:lpstr>Find the market segment type that generates the highest average price per room.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Harsha Lal</dc:creator>
  <cp:lastModifiedBy>Harsha Lal</cp:lastModifiedBy>
  <cp:revision>1</cp:revision>
  <dcterms:created xsi:type="dcterms:W3CDTF">2024-06-27T15:08:22Z</dcterms:created>
  <dcterms:modified xsi:type="dcterms:W3CDTF">2024-06-27T15:50:00Z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