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8" r:id="rId1"/>
  </p:sldMasterIdLst>
  <p:sldIdLst>
    <p:sldId id="256" r:id="rId2"/>
    <p:sldId id="269" r:id="rId3"/>
    <p:sldId id="257" r:id="rId4"/>
    <p:sldId id="268" r:id="rId5"/>
    <p:sldId id="270" r:id="rId6"/>
    <p:sldId id="271" r:id="rId7"/>
    <p:sldId id="272" r:id="rId8"/>
    <p:sldId id="274" r:id="rId9"/>
    <p:sldId id="273" r:id="rId10"/>
    <p:sldId id="258" r:id="rId11"/>
    <p:sldId id="259" r:id="rId12"/>
    <p:sldId id="260" r:id="rId13"/>
    <p:sldId id="261"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E3FB"/>
    <a:srgbClr val="730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72" y="67"/>
      </p:cViewPr>
      <p:guideLst/>
    </p:cSldViewPr>
  </p:slideViewPr>
  <p:notesTextViewPr>
    <p:cViewPr>
      <p:scale>
        <a:sx n="1" d="1"/>
        <a:sy n="1" d="1"/>
      </p:scale>
      <p:origin x="0" y="0"/>
    </p:cViewPr>
  </p:notesTextViewPr>
  <p:sorterViewPr>
    <p:cViewPr>
      <p:scale>
        <a:sx n="100" d="100"/>
        <a:sy n="100" d="100"/>
      </p:scale>
      <p:origin x="0" y="-30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145200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2D4D8-1D14-4E59-AB16-AB4780BF28B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75358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202634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113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20524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361293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3074451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649787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313300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411788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84226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82D4D8-1D14-4E59-AB16-AB4780BF28B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92988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82D4D8-1D14-4E59-AB16-AB4780BF28B3}"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31421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408782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169377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82D4D8-1D14-4E59-AB16-AB4780BF28B3}" type="datetimeFigureOut">
              <a:rPr lang="en-IN" smtClean="0"/>
              <a:t>13-01-2024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13884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2D4D8-1D14-4E59-AB16-AB4780BF28B3}"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8D867-3CC1-4EB5-BAF7-E89F2093419D}" type="slidenum">
              <a:rPr lang="en-IN" smtClean="0"/>
              <a:t>‹#›</a:t>
            </a:fld>
            <a:endParaRPr lang="en-IN"/>
          </a:p>
        </p:txBody>
      </p:sp>
    </p:spTree>
    <p:extLst>
      <p:ext uri="{BB962C8B-B14F-4D97-AF65-F5344CB8AC3E}">
        <p14:creationId xmlns:p14="http://schemas.microsoft.com/office/powerpoint/2010/main" val="315430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82D4D8-1D14-4E59-AB16-AB4780BF28B3}" type="datetimeFigureOut">
              <a:rPr lang="en-IN" smtClean="0"/>
              <a:t>13-01-2024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B8D867-3CC1-4EB5-BAF7-E89F2093419D}" type="slidenum">
              <a:rPr lang="en-IN" smtClean="0"/>
              <a:t>‹#›</a:t>
            </a:fld>
            <a:endParaRPr lang="en-IN"/>
          </a:p>
        </p:txBody>
      </p:sp>
    </p:spTree>
    <p:extLst>
      <p:ext uri="{BB962C8B-B14F-4D97-AF65-F5344CB8AC3E}">
        <p14:creationId xmlns:p14="http://schemas.microsoft.com/office/powerpoint/2010/main" val="4207935251"/>
      </p:ext>
    </p:extLst>
  </p:cSld>
  <p:clrMap bg1="dk1" tx1="lt1" bg2="dk2" tx2="lt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 id="21474841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3408" y="2948299"/>
            <a:ext cx="4504591" cy="561664"/>
          </a:xfrm>
        </p:spPr>
        <p:txBody>
          <a:bodyPr>
            <a:normAutofit fontScale="90000"/>
          </a:bodyPr>
          <a:lstStyle/>
          <a:p>
            <a:r>
              <a:rPr lang="en-US" dirty="0" smtClean="0"/>
              <a:t/>
            </a:r>
            <a:br>
              <a:rPr lang="en-US" dirty="0" smtClean="0"/>
            </a:br>
            <a:endParaRPr lang="en-IN" dirty="0"/>
          </a:p>
        </p:txBody>
      </p:sp>
      <p:sp>
        <p:nvSpPr>
          <p:cNvPr id="3" name="Subtitle 2"/>
          <p:cNvSpPr>
            <a:spLocks noGrp="1"/>
          </p:cNvSpPr>
          <p:nvPr>
            <p:ph type="subTitle" idx="1"/>
          </p:nvPr>
        </p:nvSpPr>
        <p:spPr>
          <a:xfrm>
            <a:off x="247414" y="1897166"/>
            <a:ext cx="7751450" cy="1138647"/>
          </a:xfrm>
        </p:spPr>
        <p:txBody>
          <a:bodyPr>
            <a:noAutofit/>
          </a:bodyPr>
          <a:lstStyle/>
          <a:p>
            <a:r>
              <a:rPr lang="en-US" sz="4800" b="1" dirty="0" smtClean="0">
                <a:latin typeface="Times New Roman" panose="02020603050405020304" pitchFamily="18" charset="0"/>
                <a:ea typeface="Kozuka Mincho Pr6N H" panose="02020900000000000000" pitchFamily="18" charset="-128"/>
                <a:cs typeface="Times New Roman" panose="02020603050405020304" pitchFamily="18" charset="0"/>
              </a:rPr>
              <a:t>Profit Prediction of startup companies</a:t>
            </a:r>
            <a:endParaRPr lang="en-US" sz="4800" b="1" dirty="0" smtClean="0">
              <a:latin typeface="Times New Roman" panose="02020603050405020304" pitchFamily="18" charset="0"/>
              <a:ea typeface="Kozuka Mincho Pr6N H" panose="02020900000000000000" pitchFamily="18" charset="-128"/>
              <a:cs typeface="Times New Roman" panose="02020603050405020304" pitchFamily="18" charset="0"/>
            </a:endParaRPr>
          </a:p>
          <a:p>
            <a:pPr algn="r"/>
            <a:r>
              <a:rPr lang="en-US" sz="1400" b="1" dirty="0" smtClean="0">
                <a:latin typeface="Kozuka Mincho Pr6N H" panose="02020900000000000000" pitchFamily="18" charset="-128"/>
                <a:ea typeface="Kozuka Mincho Pr6N H" panose="02020900000000000000" pitchFamily="18" charset="-128"/>
              </a:rPr>
              <a:t>                                                                                                                                                                  </a:t>
            </a:r>
            <a:endParaRPr lang="en-US" sz="1400" b="1" dirty="0">
              <a:latin typeface="Kozuka Mincho Pr6N H" panose="02020900000000000000" pitchFamily="18" charset="-128"/>
              <a:ea typeface="Kozuka Mincho Pr6N H" panose="02020900000000000000" pitchFamily="18" charset="-128"/>
            </a:endParaRPr>
          </a:p>
          <a:p>
            <a:r>
              <a:rPr lang="en-US" sz="5400" b="1" dirty="0">
                <a:latin typeface="Kozuka Mincho Pr6N H" panose="02020900000000000000" pitchFamily="18" charset="-128"/>
                <a:ea typeface="Kozuka Mincho Pr6N H" panose="02020900000000000000" pitchFamily="18" charset="-128"/>
              </a:rPr>
              <a:t> </a:t>
            </a:r>
            <a:r>
              <a:rPr lang="en-US" sz="5400" b="1" dirty="0" smtClean="0">
                <a:latin typeface="Kozuka Mincho Pr6N H" panose="02020900000000000000" pitchFamily="18" charset="-128"/>
                <a:ea typeface="Kozuka Mincho Pr6N H" panose="02020900000000000000" pitchFamily="18" charset="-128"/>
              </a:rPr>
              <a:t>                                             </a:t>
            </a:r>
          </a:p>
          <a:p>
            <a:r>
              <a:rPr lang="en-US" sz="5400" b="1" dirty="0">
                <a:latin typeface="Kozuka Mincho Pr6N H" panose="02020900000000000000" pitchFamily="18" charset="-128"/>
                <a:ea typeface="Kozuka Mincho Pr6N H" panose="02020900000000000000" pitchFamily="18" charset="-128"/>
              </a:rPr>
              <a:t> </a:t>
            </a:r>
            <a:r>
              <a:rPr lang="en-US" sz="5400" b="1" dirty="0" smtClean="0">
                <a:latin typeface="Kozuka Mincho Pr6N H" panose="02020900000000000000" pitchFamily="18" charset="-128"/>
                <a:ea typeface="Kozuka Mincho Pr6N H" panose="02020900000000000000" pitchFamily="18" charset="-128"/>
              </a:rPr>
              <a:t>    		</a:t>
            </a:r>
            <a:endParaRPr lang="en-US" sz="1400" b="1" dirty="0">
              <a:latin typeface="Kozuka Mincho Pr6N H" panose="02020900000000000000" pitchFamily="18" charset="-128"/>
              <a:ea typeface="Kozuka Mincho Pr6N H" panose="02020900000000000000" pitchFamily="18" charset="-128"/>
            </a:endParaRPr>
          </a:p>
          <a:p>
            <a:r>
              <a:rPr lang="en-US" sz="5400" dirty="0" smtClean="0">
                <a:latin typeface="Bahnschrift SemiBold Condensed" panose="020B0502040204020203" pitchFamily="34" charset="0"/>
              </a:rPr>
              <a:t>                                                              </a:t>
            </a:r>
          </a:p>
          <a:p>
            <a:r>
              <a:rPr lang="en-US" sz="3200" dirty="0">
                <a:latin typeface="Bahnschrift SemiBold Condensed" panose="020B0502040204020203" pitchFamily="34" charset="0"/>
              </a:rPr>
              <a:t>	</a:t>
            </a:r>
            <a:r>
              <a:rPr lang="en-US" sz="3200" dirty="0" smtClean="0">
                <a:latin typeface="Bahnschrift SemiBold Condensed" panose="020B0502040204020203" pitchFamily="34" charset="0"/>
              </a:rPr>
              <a:t>																																											</a:t>
            </a:r>
            <a:r>
              <a:rPr lang="en-US" sz="3200" dirty="0">
                <a:latin typeface="Bahnschrift SemiBold Condensed" panose="020B0502040204020203" pitchFamily="34" charset="0"/>
              </a:rPr>
              <a:t> </a:t>
            </a:r>
            <a:r>
              <a:rPr lang="en-US" sz="3200" dirty="0" smtClean="0">
                <a:latin typeface="Bahnschrift SemiBold Condensed" panose="020B0502040204020203" pitchFamily="34" charset="0"/>
              </a:rPr>
              <a:t>       </a:t>
            </a:r>
            <a:r>
              <a:rPr lang="en-US" sz="3200" dirty="0">
                <a:latin typeface="Bahnschrift SemiBold Condensed" panose="020B0502040204020203" pitchFamily="34" charset="0"/>
              </a:rPr>
              <a:t>	</a:t>
            </a:r>
            <a:r>
              <a:rPr lang="en-US" sz="3200" dirty="0" smtClean="0">
                <a:latin typeface="Bahnschrift SemiBold Condensed" panose="020B0502040204020203" pitchFamily="34" charset="0"/>
              </a:rPr>
              <a:t>		</a:t>
            </a:r>
            <a:endParaRPr lang="en-IN" sz="3200" dirty="0">
              <a:latin typeface="Bahnschrift SemiBold Condensed" panose="020B0502040204020203" pitchFamily="34" charset="0"/>
            </a:endParaRPr>
          </a:p>
        </p:txBody>
      </p:sp>
      <p:sp>
        <p:nvSpPr>
          <p:cNvPr id="6" name="TextBox 5"/>
          <p:cNvSpPr txBox="1"/>
          <p:nvPr/>
        </p:nvSpPr>
        <p:spPr>
          <a:xfrm>
            <a:off x="8904718" y="5154806"/>
            <a:ext cx="2820112" cy="923330"/>
          </a:xfrm>
          <a:prstGeom prst="rect">
            <a:avLst/>
          </a:prstGeom>
          <a:noFill/>
        </p:spPr>
        <p:txBody>
          <a:bodyPr wrap="square" rtlCol="0">
            <a:spAutoFit/>
          </a:bodyPr>
          <a:lstStyle/>
          <a:p>
            <a:r>
              <a:rPr lang="en-IN" dirty="0" smtClean="0">
                <a:latin typeface="Adobe Garamond Pro Bold" panose="02020702060506020403" pitchFamily="18" charset="0"/>
              </a:rPr>
              <a:t>Presented by </a:t>
            </a:r>
          </a:p>
          <a:p>
            <a:r>
              <a:rPr lang="en-IN" dirty="0" smtClean="0">
                <a:latin typeface="Adobe Garamond Pro Bold" panose="02020702060506020403" pitchFamily="18" charset="0"/>
              </a:rPr>
              <a:t>LAL ARAVIND S</a:t>
            </a:r>
          </a:p>
          <a:p>
            <a:endParaRPr lang="en-IN" dirty="0">
              <a:latin typeface="Adobe Garamond Pro Bold" panose="02020702060506020403" pitchFamily="18" charset="0"/>
            </a:endParaRPr>
          </a:p>
        </p:txBody>
      </p:sp>
    </p:spTree>
    <p:extLst>
      <p:ext uri="{BB962C8B-B14F-4D97-AF65-F5344CB8AC3E}">
        <p14:creationId xmlns:p14="http://schemas.microsoft.com/office/powerpoint/2010/main" val="43760628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METHODOLOGY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8033" y="2523123"/>
            <a:ext cx="8946541" cy="4195481"/>
          </a:xfrm>
        </p:spPr>
        <p:txBody>
          <a:bodyPr/>
          <a:lstStyle/>
          <a:p>
            <a:pPr algn="just"/>
            <a:r>
              <a:rPr lang="en-IN" dirty="0" smtClean="0">
                <a:latin typeface="Times New Roman" panose="02020603050405020304" pitchFamily="18" charset="0"/>
                <a:cs typeface="Times New Roman" panose="02020603050405020304" pitchFamily="18" charset="0"/>
              </a:rPr>
              <a:t>Compile </a:t>
            </a:r>
            <a:r>
              <a:rPr lang="en-IN" dirty="0">
                <a:latin typeface="Times New Roman" panose="02020603050405020304" pitchFamily="18" charset="0"/>
                <a:cs typeface="Times New Roman" panose="02020603050405020304" pitchFamily="18" charset="0"/>
              </a:rPr>
              <a:t>historical financial information for the 50 new companies, including data on sales, costs, investments, market conditions, and any additional relevant variables that might have an impact on </a:t>
            </a:r>
            <a:r>
              <a:rPr lang="en-IN" dirty="0" smtClean="0">
                <a:latin typeface="Times New Roman" panose="02020603050405020304" pitchFamily="18" charset="0"/>
                <a:cs typeface="Times New Roman" panose="02020603050405020304" pitchFamily="18" charset="0"/>
              </a:rPr>
              <a:t>profitability.</a:t>
            </a:r>
          </a:p>
          <a:p>
            <a:r>
              <a:rPr lang="en-US" dirty="0" smtClean="0">
                <a:latin typeface="Times New Roman" panose="02020603050405020304" pitchFamily="18" charset="0"/>
                <a:cs typeface="Times New Roman" panose="02020603050405020304" pitchFamily="18" charset="0"/>
              </a:rPr>
              <a:t>COLLECTED DATA CONTAINS THE INFORMATION ABOUT THE LISTED DATA:       		</a:t>
            </a:r>
          </a:p>
          <a:p>
            <a:pPr marL="0" indent="0">
              <a:buNone/>
            </a:pPr>
            <a:r>
              <a:rPr lang="en-US" sz="1400" dirty="0" smtClean="0">
                <a:latin typeface="Times New Roman" panose="02020603050405020304" pitchFamily="18" charset="0"/>
                <a:cs typeface="Times New Roman" panose="02020603050405020304" pitchFamily="18" charset="0"/>
              </a:rPr>
              <a:t>					R&amp;D SPEND</a:t>
            </a:r>
          </a:p>
          <a:p>
            <a:pPr marL="1371600" lvl="3" indent="0">
              <a:buNone/>
            </a:pPr>
            <a:r>
              <a:rPr lang="en-US" dirty="0" smtClean="0">
                <a:latin typeface="Times New Roman" panose="02020603050405020304" pitchFamily="18" charset="0"/>
                <a:cs typeface="Times New Roman" panose="02020603050405020304" pitchFamily="18" charset="0"/>
              </a:rPr>
              <a:t>     		ADMINISTRATION COST</a:t>
            </a:r>
          </a:p>
          <a:p>
            <a:pPr marL="1371600" lvl="3"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MARKETING SPEND</a:t>
            </a:r>
          </a:p>
          <a:p>
            <a:pPr marL="1371600" lvl="3" indent="0">
              <a:buNone/>
            </a:pPr>
            <a:r>
              <a:rPr lang="en-US" dirty="0" smtClean="0"/>
              <a:t>		</a:t>
            </a:r>
            <a:endParaRPr lang="en-IN" dirty="0"/>
          </a:p>
        </p:txBody>
      </p:sp>
      <p:sp>
        <p:nvSpPr>
          <p:cNvPr id="4" name="Chevron 3"/>
          <p:cNvSpPr/>
          <p:nvPr/>
        </p:nvSpPr>
        <p:spPr>
          <a:xfrm>
            <a:off x="3093576" y="5088514"/>
            <a:ext cx="196554" cy="159255"/>
          </a:xfrm>
          <a:prstGeom prst="chevr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Chevron 4"/>
          <p:cNvSpPr/>
          <p:nvPr/>
        </p:nvSpPr>
        <p:spPr>
          <a:xfrm>
            <a:off x="3093574" y="4734888"/>
            <a:ext cx="196554" cy="159255"/>
          </a:xfrm>
          <a:prstGeom prst="chevr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3093574" y="4381263"/>
            <a:ext cx="196554" cy="159255"/>
          </a:xfrm>
          <a:prstGeom prst="chevro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069" y="4460891"/>
            <a:ext cx="2415612" cy="2415612"/>
          </a:xfrm>
          <a:prstGeom prst="rect">
            <a:avLst/>
          </a:prstGeom>
        </p:spPr>
      </p:pic>
    </p:spTree>
    <p:extLst>
      <p:ext uri="{BB962C8B-B14F-4D97-AF65-F5344CB8AC3E}">
        <p14:creationId xmlns:p14="http://schemas.microsoft.com/office/powerpoint/2010/main" val="176960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t>Clean and </a:t>
            </a:r>
            <a:r>
              <a:rPr lang="en-IN" dirty="0" err="1"/>
              <a:t>preprocess</a:t>
            </a:r>
            <a:r>
              <a:rPr lang="en-IN" dirty="0"/>
              <a:t> the collected data by removing any outliers, handling missing values, normalizing or scaling features, and converting categorical variables into numerical representations, if </a:t>
            </a:r>
            <a:r>
              <a:rPr lang="en-IN" dirty="0" smtClean="0"/>
              <a:t>necessary.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902" y="3367043"/>
            <a:ext cx="3414045" cy="3414045"/>
          </a:xfrm>
          <a:prstGeom prst="rect">
            <a:avLst/>
          </a:prstGeom>
        </p:spPr>
      </p:pic>
    </p:spTree>
    <p:extLst>
      <p:ext uri="{BB962C8B-B14F-4D97-AF65-F5344CB8AC3E}">
        <p14:creationId xmlns:p14="http://schemas.microsoft.com/office/powerpoint/2010/main" val="226497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FEATURE SELECTION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t>Identify the most relevant features that have a significant impact on profitability. This step involves conducting exploratory data analysis (EDA) and using techniques like correlation analysis or feature importance </a:t>
            </a:r>
            <a:r>
              <a:rPr lang="en-IN" dirty="0" smtClean="0"/>
              <a:t>rankings.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016" y="3323600"/>
            <a:ext cx="3432901" cy="3432901"/>
          </a:xfrm>
          <a:prstGeom prst="rect">
            <a:avLst/>
          </a:prstGeom>
        </p:spPr>
      </p:pic>
    </p:spTree>
    <p:extLst>
      <p:ext uri="{BB962C8B-B14F-4D97-AF65-F5344CB8AC3E}">
        <p14:creationId xmlns:p14="http://schemas.microsoft.com/office/powerpoint/2010/main" val="186189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SELECTION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t>Choose an appropriate machine learning algorithm for profit prediction. Some commonly used algorithms for regression tasks include linear regression, decision trees, random forests, gradient boosting, and neural networks. The choice of algorithm depends on the specific characteristics of the dataset and the desired level of model </a:t>
            </a:r>
            <a:r>
              <a:rPr lang="en-IN" dirty="0" smtClean="0"/>
              <a:t>complexity.</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7885" y="3888336"/>
            <a:ext cx="3896174" cy="2474840"/>
          </a:xfrm>
          <a:prstGeom prst="round2DiagRect">
            <a:avLst>
              <a:gd name="adj1" fmla="val 16667"/>
              <a:gd name="adj2" fmla="val 0"/>
            </a:avLst>
          </a:prstGeom>
          <a:ln w="88900" cap="sq">
            <a:solidFill>
              <a:schemeClr val="tx1"/>
            </a:solidFill>
            <a:miter lim="800000"/>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255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TRAINING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t>Split the dataset into training and testing sets. Use the training set to train the selected machine learning model on the historical data. The model will learn the underlying patterns and relationships between the input features and the corresponding profit values.</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043" y="3846854"/>
            <a:ext cx="2480991" cy="2601215"/>
          </a:xfrm>
          <a:prstGeom prst="rect">
            <a:avLst/>
          </a:prstGeom>
        </p:spPr>
      </p:pic>
    </p:spTree>
    <p:extLst>
      <p:ext uri="{BB962C8B-B14F-4D97-AF65-F5344CB8AC3E}">
        <p14:creationId xmlns:p14="http://schemas.microsoft.com/office/powerpoint/2010/main" val="373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EVALUATION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t>Assess the performance of the trained model using appropriate evaluation metrics such as mean squared error (MSE), root mean squared error (RMSE), mean absolute error (MAE), or R-squared (R²) score. This step helps you understand how well the model is performing in predicting profit.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051" y="3811424"/>
            <a:ext cx="4840879" cy="2904527"/>
          </a:xfrm>
          <a:prstGeom prst="rect">
            <a:avLst/>
          </a:prstGeom>
        </p:spPr>
      </p:pic>
    </p:spTree>
    <p:extLst>
      <p:ext uri="{BB962C8B-B14F-4D97-AF65-F5344CB8AC3E}">
        <p14:creationId xmlns:p14="http://schemas.microsoft.com/office/powerpoint/2010/main" val="387047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PROFIT PREDICTION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6381" y="2093170"/>
            <a:ext cx="8946541" cy="4195481"/>
          </a:xfrm>
        </p:spPr>
        <p:txBody>
          <a:bodyPr/>
          <a:lstStyle/>
          <a:p>
            <a:pPr algn="just"/>
            <a:r>
              <a:rPr lang="en-IN" dirty="0" smtClean="0"/>
              <a:t>Apply the trained model to the testing set or future data to generate profit predictions for the 50 startup companies. The model will use the input features to estimate the profitability of each company based on the patterns learned during training.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922" y="4190910"/>
            <a:ext cx="2508992" cy="2508992"/>
          </a:xfrm>
          <a:prstGeom prst="rect">
            <a:avLst/>
          </a:prstGeom>
        </p:spPr>
      </p:pic>
    </p:spTree>
    <p:extLst>
      <p:ext uri="{BB962C8B-B14F-4D97-AF65-F5344CB8AC3E}">
        <p14:creationId xmlns:p14="http://schemas.microsoft.com/office/powerpoint/2010/main" val="9124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9488" y="1420529"/>
            <a:ext cx="9510564" cy="4843538"/>
          </a:xfrm>
        </p:spPr>
        <p:txBody>
          <a:bodyPr>
            <a:normAutofit/>
          </a:bodyPr>
          <a:lstStyle/>
          <a:p>
            <a:pPr algn="just"/>
            <a:r>
              <a:rPr lang="en-US" dirty="0"/>
              <a:t>In conclusion, the task of predicting the profit value of companies based on their R&amp;D Spend, Administration Cost, and Marketing Spend has been addressed through the development of a machine learning (ML) model. By utilizing the provided dataset of 50 companies, we have successfully trained and fine-tuned the ML model to accurately predict profit values based on the given input </a:t>
            </a:r>
            <a:r>
              <a:rPr lang="en-US" dirty="0" smtClean="0"/>
              <a:t>features.</a:t>
            </a:r>
          </a:p>
          <a:p>
            <a:pPr algn="just"/>
            <a:r>
              <a:rPr lang="en-US" dirty="0"/>
              <a:t>The developed ML model, which may include regression-based algorithms such as linear regression, decision trees, random forests, or support vector regression, enables businesses to make informed decisions regarding resource allocation and investment strategies</a:t>
            </a:r>
            <a:r>
              <a:rPr lang="en-US" dirty="0" smtClean="0"/>
              <a:t>.</a:t>
            </a:r>
          </a:p>
          <a:p>
            <a:pPr algn="just"/>
            <a:r>
              <a:rPr lang="en-US" dirty="0"/>
              <a:t>In conclusion, the ML model for profit prediction provides valuable insights to businesses, allowing them to optimize decision-making and achieve enhanced profitability by </a:t>
            </a:r>
            <a:r>
              <a:rPr lang="en-US" dirty="0" err="1" smtClean="0"/>
              <a:t>analysing</a:t>
            </a:r>
            <a:r>
              <a:rPr lang="en-US" dirty="0" smtClean="0"/>
              <a:t> </a:t>
            </a:r>
            <a:r>
              <a:rPr lang="en-US" dirty="0"/>
              <a:t>the information on R&amp;D Spend, Administration Cost, and Marketing Spend of their company.</a:t>
            </a:r>
            <a:endParaRPr lang="en-IN" dirty="0"/>
          </a:p>
        </p:txBody>
      </p:sp>
    </p:spTree>
    <p:extLst>
      <p:ext uri="{BB962C8B-B14F-4D97-AF65-F5344CB8AC3E}">
        <p14:creationId xmlns:p14="http://schemas.microsoft.com/office/powerpoint/2010/main" val="86742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dobe Garamond Pro Bold" panose="02020702060506020403" pitchFamily="18" charset="0"/>
              </a:rPr>
              <a:t/>
            </a:r>
            <a:br>
              <a:rPr lang="en-US" dirty="0" smtClean="0">
                <a:latin typeface="Adobe Garamond Pro Bold" panose="02020702060506020403" pitchFamily="18" charset="0"/>
              </a:rPr>
            </a:br>
            <a:r>
              <a:rPr lang="en-US" dirty="0">
                <a:latin typeface="Adobe Garamond Pro Bold" panose="02020702060506020403" pitchFamily="18" charset="0"/>
              </a:rPr>
              <a:t/>
            </a:r>
            <a:br>
              <a:rPr lang="en-US" dirty="0">
                <a:latin typeface="Adobe Garamond Pro Bold" panose="02020702060506020403" pitchFamily="18" charset="0"/>
              </a:rPr>
            </a:br>
            <a:r>
              <a:rPr lang="en-US" dirty="0" smtClean="0">
                <a:latin typeface="Adobe Garamond Pro Bold" panose="02020702060506020403" pitchFamily="18" charset="0"/>
              </a:rPr>
              <a:t/>
            </a:r>
            <a:br>
              <a:rPr lang="en-US" dirty="0" smtClean="0">
                <a:latin typeface="Adobe Garamond Pro Bold" panose="02020702060506020403" pitchFamily="18" charset="0"/>
              </a:rPr>
            </a:br>
            <a:r>
              <a:rPr lang="en-US" dirty="0" smtClean="0">
                <a:latin typeface="Adobe Garamond Pro Bold" panose="02020702060506020403" pitchFamily="18" charset="0"/>
              </a:rPr>
              <a:t/>
            </a:r>
            <a:br>
              <a:rPr lang="en-US" dirty="0" smtClean="0">
                <a:latin typeface="Adobe Garamond Pro Bold" panose="02020702060506020403" pitchFamily="18" charset="0"/>
              </a:rPr>
            </a:br>
            <a:r>
              <a:rPr lang="en-US" dirty="0">
                <a:latin typeface="Adobe Garamond Pro Bold" panose="02020702060506020403" pitchFamily="18" charset="0"/>
              </a:rPr>
              <a:t>	</a:t>
            </a:r>
            <a:r>
              <a:rPr lang="en-US" dirty="0" smtClean="0">
                <a:latin typeface="Adobe Garamond Pro Bold" panose="02020702060506020403" pitchFamily="18" charset="0"/>
              </a:rPr>
              <a:t>						THANK YOU!</a:t>
            </a:r>
            <a:endParaRPr lang="en-IN" dirty="0">
              <a:latin typeface="Adobe Garamond Pro Bold" panose="02020702060506020403" pitchFamily="18" charset="0"/>
            </a:endParaRPr>
          </a:p>
        </p:txBody>
      </p:sp>
    </p:spTree>
    <p:extLst>
      <p:ext uri="{BB962C8B-B14F-4D97-AF65-F5344CB8AC3E}">
        <p14:creationId xmlns:p14="http://schemas.microsoft.com/office/powerpoint/2010/main" val="157326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5201" y="1523078"/>
            <a:ext cx="8946541" cy="4195481"/>
          </a:xfrm>
        </p:spPr>
        <p:txBody>
          <a:bodyPr>
            <a:normAutofit fontScale="92500" lnSpcReduction="20000"/>
          </a:bodyPr>
          <a:lstStyle/>
          <a:p>
            <a:pPr>
              <a:buClr>
                <a:schemeClr val="accent1"/>
              </a:buClr>
              <a:buFont typeface="Wingdings" panose="05000000000000000000" pitchFamily="2" charset="2"/>
              <a:buChar char="q"/>
            </a:pPr>
            <a:r>
              <a:rPr lang="en-US" dirty="0" smtClean="0"/>
              <a:t>INTRODUCTION</a:t>
            </a:r>
          </a:p>
          <a:p>
            <a:pPr>
              <a:buClr>
                <a:schemeClr val="accent1"/>
              </a:buClr>
              <a:buFont typeface="Wingdings" panose="05000000000000000000" pitchFamily="2" charset="2"/>
              <a:buChar char="q"/>
            </a:pPr>
            <a:r>
              <a:rPr lang="en-US" dirty="0" smtClean="0"/>
              <a:t>OBJECTIVE</a:t>
            </a:r>
          </a:p>
          <a:p>
            <a:pPr>
              <a:buClr>
                <a:schemeClr val="accent1"/>
              </a:buClr>
              <a:buFont typeface="Wingdings" panose="05000000000000000000" pitchFamily="2" charset="2"/>
              <a:buChar char="q"/>
            </a:pPr>
            <a:r>
              <a:rPr lang="en-US" dirty="0" smtClean="0"/>
              <a:t>IMPORTED LIBRARIES</a:t>
            </a:r>
          </a:p>
          <a:p>
            <a:pPr>
              <a:buClr>
                <a:schemeClr val="accent1"/>
              </a:buClr>
              <a:buFont typeface="Wingdings" panose="05000000000000000000" pitchFamily="2" charset="2"/>
              <a:buChar char="q"/>
            </a:pPr>
            <a:r>
              <a:rPr lang="en-US" dirty="0" smtClean="0"/>
              <a:t>DATA COLLECTION</a:t>
            </a:r>
          </a:p>
          <a:p>
            <a:pPr>
              <a:buClr>
                <a:schemeClr val="accent1"/>
              </a:buClr>
              <a:buFont typeface="Wingdings" panose="05000000000000000000" pitchFamily="2" charset="2"/>
              <a:buChar char="q"/>
            </a:pPr>
            <a:r>
              <a:rPr lang="en-US" dirty="0" smtClean="0"/>
              <a:t>DATA PREPROCESSING</a:t>
            </a:r>
          </a:p>
          <a:p>
            <a:pPr>
              <a:buClr>
                <a:schemeClr val="accent1"/>
              </a:buClr>
              <a:buFont typeface="Wingdings" panose="05000000000000000000" pitchFamily="2" charset="2"/>
              <a:buChar char="q"/>
            </a:pPr>
            <a:r>
              <a:rPr lang="en-US" dirty="0" smtClean="0"/>
              <a:t>FEATURE SELECTION</a:t>
            </a:r>
          </a:p>
          <a:p>
            <a:pPr>
              <a:buClr>
                <a:schemeClr val="accent1"/>
              </a:buClr>
              <a:buFont typeface="Wingdings" panose="05000000000000000000" pitchFamily="2" charset="2"/>
              <a:buChar char="q"/>
            </a:pPr>
            <a:r>
              <a:rPr lang="en-US" dirty="0" smtClean="0"/>
              <a:t>MODEL SELECTION</a:t>
            </a:r>
          </a:p>
          <a:p>
            <a:pPr>
              <a:buClr>
                <a:schemeClr val="accent1"/>
              </a:buClr>
              <a:buFont typeface="Wingdings" panose="05000000000000000000" pitchFamily="2" charset="2"/>
              <a:buChar char="q"/>
            </a:pPr>
            <a:r>
              <a:rPr lang="en-US" dirty="0" smtClean="0"/>
              <a:t>MODEL TRAINING</a:t>
            </a:r>
          </a:p>
          <a:p>
            <a:pPr>
              <a:buClr>
                <a:schemeClr val="accent1"/>
              </a:buClr>
              <a:buFont typeface="Wingdings" panose="05000000000000000000" pitchFamily="2" charset="2"/>
              <a:buChar char="q"/>
            </a:pPr>
            <a:r>
              <a:rPr lang="en-US" dirty="0" smtClean="0"/>
              <a:t>MODEL EVALUATION</a:t>
            </a:r>
          </a:p>
          <a:p>
            <a:pPr>
              <a:buClr>
                <a:schemeClr val="accent1"/>
              </a:buClr>
              <a:buFont typeface="Wingdings" panose="05000000000000000000" pitchFamily="2" charset="2"/>
              <a:buChar char="q"/>
            </a:pPr>
            <a:r>
              <a:rPr lang="en-US" dirty="0" smtClean="0"/>
              <a:t>PROFIT PREDICTION</a:t>
            </a:r>
          </a:p>
          <a:p>
            <a:pPr>
              <a:buClr>
                <a:schemeClr val="accent1"/>
              </a:buClr>
              <a:buFont typeface="Wingdings" panose="05000000000000000000" pitchFamily="2" charset="2"/>
              <a:buChar char="q"/>
            </a:pPr>
            <a:r>
              <a:rPr lang="en-US" dirty="0" smtClean="0"/>
              <a:t>CONCLUSION</a:t>
            </a:r>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5668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5837" y="2052918"/>
            <a:ext cx="8289420" cy="4195481"/>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To create a profit </a:t>
            </a:r>
            <a:r>
              <a:rPr lang="en-IN" dirty="0" smtClean="0">
                <a:latin typeface="Times New Roman" panose="02020603050405020304" pitchFamily="18" charset="0"/>
                <a:cs typeface="Times New Roman" panose="02020603050405020304" pitchFamily="18" charset="0"/>
              </a:rPr>
              <a:t>prediction model </a:t>
            </a:r>
            <a:r>
              <a:rPr lang="en-IN" dirty="0">
                <a:latin typeface="Times New Roman" panose="02020603050405020304" pitchFamily="18" charset="0"/>
                <a:cs typeface="Times New Roman" panose="02020603050405020304" pitchFamily="18" charset="0"/>
              </a:rPr>
              <a:t>for 50 startup companies using machine learning algorithms, you would need historical data on those companies, including information about their financial performance, market trends, and any other relevant factors. </a:t>
            </a:r>
            <a:r>
              <a:rPr lang="en-US" dirty="0">
                <a:latin typeface="Times New Roman" panose="02020603050405020304" pitchFamily="18" charset="0"/>
                <a:cs typeface="Times New Roman" panose="02020603050405020304" pitchFamily="18" charset="0"/>
              </a:rPr>
              <a:t>we will train multiple regression models using the available data, aiming to achieve the highest level of accuracy in predicting profit values. The performance of the models will be evaluated using appropriate metrics to ensure the selected model demonstrates good generalization </a:t>
            </a:r>
            <a:r>
              <a:rPr lang="en-US" dirty="0" smtClean="0">
                <a:latin typeface="Times New Roman" panose="02020603050405020304" pitchFamily="18" charset="0"/>
                <a:cs typeface="Times New Roman" panose="02020603050405020304" pitchFamily="18" charset="0"/>
              </a:rPr>
              <a:t>capabilities.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481" y="3580687"/>
            <a:ext cx="3434519" cy="3434519"/>
          </a:xfrm>
          <a:prstGeom prst="rect">
            <a:avLst/>
          </a:prstGeom>
        </p:spPr>
      </p:pic>
    </p:spTree>
    <p:extLst>
      <p:ext uri="{BB962C8B-B14F-4D97-AF65-F5344CB8AC3E}">
        <p14:creationId xmlns:p14="http://schemas.microsoft.com/office/powerpoint/2010/main" val="317402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objective of the ML model is to create a predictive model that can accurately predicts a company's profit value based on its R&amp;D spend, administration costs, and marketing spend</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Additionally, the objective is to create a user-friendly and </a:t>
            </a:r>
            <a:r>
              <a:rPr lang="en-US" dirty="0" smtClean="0">
                <a:latin typeface="Times New Roman" panose="02020603050405020304" pitchFamily="18" charset="0"/>
                <a:cs typeface="Times New Roman" panose="02020603050405020304" pitchFamily="18" charset="0"/>
              </a:rPr>
              <a:t>scalable solution </a:t>
            </a:r>
            <a:r>
              <a:rPr lang="en-US" dirty="0">
                <a:latin typeface="Times New Roman" panose="02020603050405020304" pitchFamily="18" charset="0"/>
                <a:cs typeface="Times New Roman" panose="02020603050405020304" pitchFamily="18" charset="0"/>
              </a:rPr>
              <a:t>that can be easily adopted by businesses of all sizes </a:t>
            </a:r>
            <a:r>
              <a:rPr lang="en-US" dirty="0" smtClean="0">
                <a:latin typeface="Times New Roman" panose="02020603050405020304" pitchFamily="18" charset="0"/>
                <a:cs typeface="Times New Roman" panose="02020603050405020304" pitchFamily="18" charset="0"/>
              </a:rPr>
              <a:t>and industries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80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IMPORTED LIBRARIES </a:t>
            </a:r>
            <a:r>
              <a:rPr lang="en-IN" u="sng" dirty="0" smtClean="0"/>
              <a:t/>
            </a:r>
            <a:br>
              <a:rPr lang="en-IN" u="sng" dirty="0" smtClean="0"/>
            </a:br>
            <a:r>
              <a:rPr lang="en-IN" u="sng" dirty="0"/>
              <a:t/>
            </a:r>
            <a:br>
              <a:rPr lang="en-IN" u="sng" dirty="0"/>
            </a:br>
            <a:r>
              <a:rPr lang="en-IN" dirty="0" smtClean="0">
                <a:latin typeface="Times New Roman" panose="02020603050405020304" pitchFamily="18" charset="0"/>
                <a:cs typeface="Times New Roman" panose="02020603050405020304" pitchFamily="18" charset="0"/>
              </a:rPr>
              <a:t>NUMPY</a:t>
            </a:r>
            <a:r>
              <a:rPr lang="en-IN" u="sng" dirty="0" smtClean="0"/>
              <a:t/>
            </a:r>
            <a:br>
              <a:rPr lang="en-IN" u="sng" dirty="0" smtClean="0"/>
            </a:br>
            <a:endParaRPr lang="en-IN" u="sng" dirty="0"/>
          </a:p>
        </p:txBody>
      </p:sp>
      <p:sp>
        <p:nvSpPr>
          <p:cNvPr id="3" name="Content Placeholder 2"/>
          <p:cNvSpPr>
            <a:spLocks noGrp="1"/>
          </p:cNvSpPr>
          <p:nvPr>
            <p:ph idx="1"/>
          </p:nvPr>
        </p:nvSpPr>
        <p:spPr>
          <a:xfrm>
            <a:off x="1104293" y="2428933"/>
            <a:ext cx="8946541" cy="4195481"/>
          </a:xfrm>
        </p:spPr>
        <p:txBody>
          <a:bodyPr/>
          <a:lstStyle/>
          <a:p>
            <a:r>
              <a:rPr lang="en-US" dirty="0" err="1"/>
              <a:t>NumPy</a:t>
            </a:r>
            <a:r>
              <a:rPr lang="en-US" dirty="0"/>
              <a:t> is a Python library used for working with </a:t>
            </a:r>
            <a:r>
              <a:rPr lang="en-US" dirty="0" err="1"/>
              <a:t>arrays.It</a:t>
            </a:r>
            <a:r>
              <a:rPr lang="en-US" dirty="0"/>
              <a:t> also has functions for working in domain of linear algebra, </a:t>
            </a:r>
            <a:r>
              <a:rPr lang="en-US" dirty="0" err="1"/>
              <a:t>fourier</a:t>
            </a:r>
            <a:r>
              <a:rPr lang="en-US" dirty="0"/>
              <a:t> transform, and matrices</a:t>
            </a:r>
            <a:r>
              <a:rPr lang="en-US" dirty="0" smtClean="0"/>
              <a:t>.</a:t>
            </a:r>
          </a:p>
          <a:p>
            <a:r>
              <a:rPr lang="en-US" dirty="0" err="1" smtClean="0"/>
              <a:t>NumPy</a:t>
            </a:r>
            <a:r>
              <a:rPr lang="en-US" dirty="0" smtClean="0"/>
              <a:t> </a:t>
            </a:r>
            <a:r>
              <a:rPr lang="en-US" dirty="0"/>
              <a:t>was created in 2005 by Travis Oliphant. It is an open source project and you can use it freely</a:t>
            </a:r>
            <a:r>
              <a:rPr lang="en-US" dirty="0" smtClean="0"/>
              <a:t>.</a:t>
            </a:r>
          </a:p>
          <a:p>
            <a:r>
              <a:rPr lang="en-US" dirty="0" err="1" smtClean="0"/>
              <a:t>NumPy</a:t>
            </a:r>
            <a:r>
              <a:rPr lang="en-US" dirty="0" smtClean="0"/>
              <a:t> </a:t>
            </a:r>
            <a:r>
              <a:rPr lang="en-US" dirty="0"/>
              <a:t>stands for Numerical Python.</a:t>
            </a:r>
            <a:endParaRPr lang="en-IN" dirty="0"/>
          </a:p>
        </p:txBody>
      </p:sp>
    </p:spTree>
    <p:extLst>
      <p:ext uri="{BB962C8B-B14F-4D97-AF65-F5344CB8AC3E}">
        <p14:creationId xmlns:p14="http://schemas.microsoft.com/office/powerpoint/2010/main" val="276288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IN" dirty="0"/>
          </a:p>
        </p:txBody>
      </p:sp>
      <p:sp>
        <p:nvSpPr>
          <p:cNvPr id="3" name="Content Placeholder 2"/>
          <p:cNvSpPr>
            <a:spLocks noGrp="1"/>
          </p:cNvSpPr>
          <p:nvPr>
            <p:ph idx="1"/>
          </p:nvPr>
        </p:nvSpPr>
        <p:spPr/>
        <p:txBody>
          <a:bodyPr/>
          <a:lstStyle/>
          <a:p>
            <a:r>
              <a:rPr lang="en-US" dirty="0"/>
              <a:t>Pandas is a Python library used for working with data sets</a:t>
            </a:r>
            <a:r>
              <a:rPr lang="en-US" dirty="0" smtClean="0"/>
              <a:t>.</a:t>
            </a:r>
          </a:p>
          <a:p>
            <a:r>
              <a:rPr lang="en-US" dirty="0" smtClean="0"/>
              <a:t>It </a:t>
            </a:r>
            <a:r>
              <a:rPr lang="en-US" dirty="0"/>
              <a:t>has functions for analyzing, cleaning, exploring, and manipulating data</a:t>
            </a:r>
            <a:r>
              <a:rPr lang="en-US" dirty="0" smtClean="0"/>
              <a:t>.</a:t>
            </a:r>
          </a:p>
          <a:p>
            <a:r>
              <a:rPr lang="en-US" dirty="0" smtClean="0"/>
              <a:t>The </a:t>
            </a:r>
            <a:r>
              <a:rPr lang="en-US" dirty="0"/>
              <a:t>name "Pandas" has a reference to both "Panel Data", and "Python Data Analysis" and was created by Wes McKinney in 2008.</a:t>
            </a:r>
            <a:endParaRPr lang="en-IN" dirty="0"/>
          </a:p>
        </p:txBody>
      </p:sp>
    </p:spTree>
    <p:extLst>
      <p:ext uri="{BB962C8B-B14F-4D97-AF65-F5344CB8AC3E}">
        <p14:creationId xmlns:p14="http://schemas.microsoft.com/office/powerpoint/2010/main" val="159358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SEABORN</a:t>
            </a:r>
            <a:endParaRPr lang="en-IN" dirty="0"/>
          </a:p>
        </p:txBody>
      </p:sp>
      <p:sp>
        <p:nvSpPr>
          <p:cNvPr id="3" name="Content Placeholder 2"/>
          <p:cNvSpPr>
            <a:spLocks noGrp="1"/>
          </p:cNvSpPr>
          <p:nvPr>
            <p:ph idx="1"/>
          </p:nvPr>
        </p:nvSpPr>
        <p:spPr/>
        <p:txBody>
          <a:bodyPr/>
          <a:lstStyle/>
          <a:p>
            <a:pPr algn="just"/>
            <a:r>
              <a:rPr lang="en-US" dirty="0" err="1"/>
              <a:t>Seaborn</a:t>
            </a:r>
            <a:r>
              <a:rPr lang="en-US" dirty="0"/>
              <a:t> is one of an amazing library for visualization of the graphical statistical plotting in Python. </a:t>
            </a:r>
            <a:endParaRPr lang="en-US" dirty="0" smtClean="0"/>
          </a:p>
          <a:p>
            <a:pPr algn="just"/>
            <a:r>
              <a:rPr lang="en-US" dirty="0" err="1" smtClean="0"/>
              <a:t>Seaborn</a:t>
            </a:r>
            <a:r>
              <a:rPr lang="en-US" dirty="0" smtClean="0"/>
              <a:t> </a:t>
            </a:r>
            <a:r>
              <a:rPr lang="en-US" dirty="0"/>
              <a:t>provides many color palettes and defaults beautiful styles to make the creation of many statistical plots in Python </a:t>
            </a:r>
            <a:r>
              <a:rPr lang="en-US" dirty="0" smtClean="0"/>
              <a:t>more</a:t>
            </a:r>
            <a:r>
              <a:rPr lang="en-US" dirty="0"/>
              <a:t> attractive</a:t>
            </a:r>
            <a:r>
              <a:rPr lang="en-US" dirty="0" smtClean="0"/>
              <a:t>.</a:t>
            </a:r>
          </a:p>
          <a:p>
            <a:pPr algn="just"/>
            <a:r>
              <a:rPr lang="en-US" dirty="0" err="1"/>
              <a:t>Seaborn</a:t>
            </a:r>
            <a:r>
              <a:rPr lang="en-US" dirty="0"/>
              <a:t> is a Python data visualization library based on </a:t>
            </a:r>
            <a:r>
              <a:rPr lang="en-US" dirty="0" err="1"/>
              <a:t>matplotlib</a:t>
            </a:r>
            <a:r>
              <a:rPr lang="en-US" dirty="0"/>
              <a:t>. It provides a high-level interface for drawing attractive and informative statistical graphics.</a:t>
            </a:r>
            <a:endParaRPr lang="en-US" dirty="0" smtClean="0"/>
          </a:p>
          <a:p>
            <a:pPr marL="0" indent="0">
              <a:buNone/>
            </a:pPr>
            <a:endParaRPr lang="en-IN" dirty="0"/>
          </a:p>
        </p:txBody>
      </p:sp>
    </p:spTree>
    <p:extLst>
      <p:ext uri="{BB962C8B-B14F-4D97-AF65-F5344CB8AC3E}">
        <p14:creationId xmlns:p14="http://schemas.microsoft.com/office/powerpoint/2010/main" val="412295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a:t>
            </a:r>
            <a:endParaRPr lang="en-IN" dirty="0"/>
          </a:p>
        </p:txBody>
      </p:sp>
      <p:sp>
        <p:nvSpPr>
          <p:cNvPr id="3" name="Content Placeholder 2"/>
          <p:cNvSpPr>
            <a:spLocks noGrp="1"/>
          </p:cNvSpPr>
          <p:nvPr>
            <p:ph idx="1"/>
          </p:nvPr>
        </p:nvSpPr>
        <p:spPr/>
        <p:txBody>
          <a:bodyPr/>
          <a:lstStyle/>
          <a:p>
            <a:r>
              <a:rPr lang="en-US" dirty="0" err="1"/>
              <a:t>Matplotlib</a:t>
            </a:r>
            <a:r>
              <a:rPr lang="en-US" dirty="0"/>
              <a:t> is a low level graph plotting library in python that serves as a visualization utility.</a:t>
            </a:r>
          </a:p>
          <a:p>
            <a:r>
              <a:rPr lang="en-US" dirty="0" err="1"/>
              <a:t>Matplotlib</a:t>
            </a:r>
            <a:r>
              <a:rPr lang="en-US" dirty="0"/>
              <a:t> was created by John D. Hunter.</a:t>
            </a:r>
          </a:p>
          <a:p>
            <a:r>
              <a:rPr lang="en-US" dirty="0" err="1"/>
              <a:t>Matplotlib</a:t>
            </a:r>
            <a:r>
              <a:rPr lang="en-US" dirty="0"/>
              <a:t> is open source and we can use it freely.</a:t>
            </a:r>
          </a:p>
          <a:p>
            <a:r>
              <a:rPr lang="en-US" dirty="0" err="1"/>
              <a:t>Matplotlib</a:t>
            </a:r>
            <a:r>
              <a:rPr lang="en-US" dirty="0"/>
              <a:t> is mostly written in python, a few segments are written in C, Objective-C and </a:t>
            </a:r>
            <a:r>
              <a:rPr lang="en-US" dirty="0" err="1"/>
              <a:t>Javascript</a:t>
            </a:r>
            <a:r>
              <a:rPr lang="en-US" dirty="0"/>
              <a:t> for Platform compatibility.</a:t>
            </a:r>
          </a:p>
          <a:p>
            <a:pPr marL="0" indent="0">
              <a:buNone/>
            </a:pPr>
            <a:endParaRPr lang="en-IN" dirty="0"/>
          </a:p>
        </p:txBody>
      </p:sp>
    </p:spTree>
    <p:extLst>
      <p:ext uri="{BB962C8B-B14F-4D97-AF65-F5344CB8AC3E}">
        <p14:creationId xmlns:p14="http://schemas.microsoft.com/office/powerpoint/2010/main" val="111589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SCIKIT-LEARN</a:t>
            </a:r>
            <a:endParaRPr lang="en-IN" dirty="0"/>
          </a:p>
        </p:txBody>
      </p:sp>
      <p:sp>
        <p:nvSpPr>
          <p:cNvPr id="3" name="Content Placeholder 2"/>
          <p:cNvSpPr>
            <a:spLocks noGrp="1"/>
          </p:cNvSpPr>
          <p:nvPr>
            <p:ph idx="1"/>
          </p:nvPr>
        </p:nvSpPr>
        <p:spPr/>
        <p:txBody>
          <a:bodyPr/>
          <a:lstStyle/>
          <a:p>
            <a:r>
              <a:rPr lang="en-IN" dirty="0" err="1" smtClean="0"/>
              <a:t>Scikit</a:t>
            </a:r>
            <a:r>
              <a:rPr lang="en-IN" dirty="0" smtClean="0"/>
              <a:t>-learn</a:t>
            </a:r>
            <a:r>
              <a:rPr lang="en-IN" b="1" dirty="0" smtClean="0"/>
              <a:t> </a:t>
            </a:r>
            <a:r>
              <a:rPr lang="en-US" dirty="0" smtClean="0"/>
              <a:t>is </a:t>
            </a:r>
            <a:r>
              <a:rPr lang="en-US" dirty="0"/>
              <a:t>an open-source Python library that implements a range of machine learning, pre-processing, cross-validation, and visualization algorithms using a unified </a:t>
            </a:r>
            <a:r>
              <a:rPr lang="en-US" dirty="0" smtClean="0"/>
              <a:t>interface.</a:t>
            </a:r>
          </a:p>
          <a:p>
            <a:r>
              <a:rPr lang="en-US" dirty="0" err="1"/>
              <a:t>Scikit</a:t>
            </a:r>
            <a:r>
              <a:rPr lang="en-US" dirty="0"/>
              <a: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a:t>
            </a:r>
            <a:r>
              <a:rPr lang="en-US" dirty="0" smtClean="0"/>
              <a:t>Python.</a:t>
            </a:r>
            <a:endParaRPr lang="en-IN" dirty="0"/>
          </a:p>
        </p:txBody>
      </p:sp>
    </p:spTree>
    <p:extLst>
      <p:ext uri="{BB962C8B-B14F-4D97-AF65-F5344CB8AC3E}">
        <p14:creationId xmlns:p14="http://schemas.microsoft.com/office/powerpoint/2010/main" val="259135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614</TotalTime>
  <Words>884</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Kozuka Mincho Pr6N H</vt:lpstr>
      <vt:lpstr>Adobe Garamond Pro Bold</vt:lpstr>
      <vt:lpstr>Arial</vt:lpstr>
      <vt:lpstr>Bahnschrift SemiBold Condensed</vt:lpstr>
      <vt:lpstr>Century Gothic</vt:lpstr>
      <vt:lpstr>Times New Roman</vt:lpstr>
      <vt:lpstr>Wingdings</vt:lpstr>
      <vt:lpstr>Wingdings 3</vt:lpstr>
      <vt:lpstr>Ion</vt:lpstr>
      <vt:lpstr> </vt:lpstr>
      <vt:lpstr>TABLE OF CONTENTS</vt:lpstr>
      <vt:lpstr>INTRODUCTION</vt:lpstr>
      <vt:lpstr>OBJECTIVE</vt:lpstr>
      <vt:lpstr>IMPORTED LIBRARIES   NUMPY </vt:lpstr>
      <vt:lpstr>PANDAS</vt:lpstr>
      <vt:lpstr>SEABORN</vt:lpstr>
      <vt:lpstr>MATPLOTLIB</vt:lpstr>
      <vt:lpstr>SCIKIT-LEARN</vt:lpstr>
      <vt:lpstr>METHODOLOGY  DATA COLLECTION</vt:lpstr>
      <vt:lpstr>DATA PREPROCESSING</vt:lpstr>
      <vt:lpstr>FEATURE SELECTION</vt:lpstr>
      <vt:lpstr>MODEL SELECTION</vt:lpstr>
      <vt:lpstr>MODEL TRAINING</vt:lpstr>
      <vt:lpstr>MODEL EVALUATION</vt:lpstr>
      <vt:lpstr>PROFIT PREDICTION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44</cp:revision>
  <dcterms:created xsi:type="dcterms:W3CDTF">2023-06-08T07:17:16Z</dcterms:created>
  <dcterms:modified xsi:type="dcterms:W3CDTF">2024-01-13T15:30:42Z</dcterms:modified>
</cp:coreProperties>
</file>