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3004800" cy="9753600"/>
  <p:notesSz cx="6858000" cy="9144000"/>
  <p:defaultTextStyle>
    <a:lvl1pPr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1pPr>
    <a:lvl2pPr indent="2286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2pPr>
    <a:lvl3pPr indent="4572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3pPr>
    <a:lvl4pPr indent="6858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4pPr>
    <a:lvl5pPr indent="9144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5pPr>
    <a:lvl6pPr indent="11430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6pPr>
    <a:lvl7pPr indent="13716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7pPr>
    <a:lvl8pPr indent="16002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8pPr>
    <a:lvl9pPr indent="18288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3714F">
              <a:alpha val="8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508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BCC">
              <a:alpha val="54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AE5E5">
              <a:alpha val="69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76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93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250938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(09/02/15 12:23) -----</a:t>
            </a:r>
          </a:p>
          <a:p>
            <a:r>
              <a:rPr lang="en-US"/>
              <a:t>ordinal regression</a:t>
            </a:r>
          </a:p>
        </p:txBody>
      </p:sp>
    </p:spTree>
    <p:extLst>
      <p:ext uri="{BB962C8B-B14F-4D97-AF65-F5344CB8AC3E}">
        <p14:creationId xmlns:p14="http://schemas.microsoft.com/office/powerpoint/2010/main" val="414330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(09/02/15 12:23) -----</a:t>
            </a:r>
          </a:p>
          <a:p>
            <a:r>
              <a:rPr lang="en-US"/>
              <a:t>ROC</a:t>
            </a:r>
          </a:p>
          <a:p>
            <a:r>
              <a:rPr lang="en-US"/>
              <a:t>Confusion matrix </a:t>
            </a:r>
          </a:p>
          <a:p>
            <a:r>
              <a:rPr lang="en-US"/>
              <a:t>	particularly for socio-economic</a:t>
            </a:r>
          </a:p>
        </p:txBody>
      </p:sp>
    </p:spTree>
    <p:extLst>
      <p:ext uri="{BB962C8B-B14F-4D97-AF65-F5344CB8AC3E}">
        <p14:creationId xmlns:p14="http://schemas.microsoft.com/office/powerpoint/2010/main" val="203711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485900" y="4838700"/>
            <a:ext cx="10033000" cy="88900"/>
            <a:chOff x="0" y="0"/>
            <a:chExt cx="10033000" cy="88900"/>
          </a:xfrm>
        </p:grpSpPr>
        <p:pic>
          <p:nvPicPr>
            <p:cNvPr id="6" name="TypesetFlourish_Shape_Big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0" y="0"/>
              <a:ext cx="304800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48641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5168900" y="38099"/>
              <a:ext cx="4864100" cy="1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117600" y="2209800"/>
            <a:ext cx="107696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1117600" y="5041900"/>
            <a:ext cx="107696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1485900" y="2070100"/>
            <a:ext cx="10033000" cy="88900"/>
            <a:chOff x="0" y="0"/>
            <a:chExt cx="10033000" cy="88900"/>
          </a:xfrm>
        </p:grpSpPr>
        <p:pic>
          <p:nvPicPr>
            <p:cNvPr id="13" name="TypesetFlourish_Shape_Big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0" y="0"/>
              <a:ext cx="304800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48641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5168900" y="38099"/>
              <a:ext cx="4864100" cy="1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117600" y="838200"/>
            <a:ext cx="107696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1117600" y="2273300"/>
            <a:ext cx="107696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117600" y="3606800"/>
            <a:ext cx="107696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>
            <a:off x="1638300" y="4889500"/>
            <a:ext cx="4368800" cy="88900"/>
            <a:chOff x="0" y="0"/>
            <a:chExt cx="4368800" cy="88900"/>
          </a:xfrm>
        </p:grpSpPr>
        <p:pic>
          <p:nvPicPr>
            <p:cNvPr id="22" name="TypesetFlourish_Shape_Big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0" y="0"/>
              <a:ext cx="304800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20320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2336800" y="38100"/>
              <a:ext cx="20320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054100" y="1536700"/>
            <a:ext cx="5397500" cy="3225800"/>
          </a:xfrm>
          <a:prstGeom prst="rect">
            <a:avLst/>
          </a:prstGeom>
        </p:spPr>
        <p:txBody>
          <a:bodyPr anchor="b"/>
          <a:lstStyle>
            <a:lvl1pPr>
              <a:defRPr sz="5600"/>
            </a:lvl1pPr>
          </a:lstStyle>
          <a:p>
            <a:pPr lvl="0">
              <a:defRPr sz="1800" cap="none"/>
            </a:pPr>
            <a:r>
              <a:rPr sz="5600" cap="all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054100" y="5143500"/>
            <a:ext cx="5397500" cy="30226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17248" y="2438400"/>
            <a:ext cx="12383234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7248" y="2438400"/>
            <a:ext cx="12383234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850900" y="2921000"/>
            <a:ext cx="5410200" cy="60452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300"/>
              </a:spcBef>
              <a:buBlip>
                <a:blip r:embed="rId2"/>
              </a:buBlip>
              <a:defRPr sz="3300"/>
            </a:lvl1pPr>
            <a:lvl2pPr marL="762000" indent="-381000">
              <a:spcBef>
                <a:spcPts val="3300"/>
              </a:spcBef>
              <a:buBlip>
                <a:blip r:embed="rId2"/>
              </a:buBlip>
              <a:defRPr sz="3300"/>
            </a:lvl2pPr>
            <a:lvl3pPr marL="1143000" indent="-381000">
              <a:spcBef>
                <a:spcPts val="3300"/>
              </a:spcBef>
              <a:buBlip>
                <a:blip r:embed="rId2"/>
              </a:buBlip>
              <a:defRPr sz="3300"/>
            </a:lvl3pPr>
            <a:lvl4pPr marL="1524000" indent="-381000">
              <a:spcBef>
                <a:spcPts val="3300"/>
              </a:spcBef>
              <a:buBlip>
                <a:blip r:embed="rId2"/>
              </a:buBlip>
              <a:defRPr sz="3300"/>
            </a:lvl4pPr>
            <a:lvl5pPr marL="1905000" indent="-381000">
              <a:spcBef>
                <a:spcPts val="3300"/>
              </a:spcBef>
              <a:buBlip>
                <a:blip r:embed="rId2"/>
              </a:buBlip>
              <a:defRPr sz="33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850900" y="838200"/>
            <a:ext cx="11303000" cy="807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92100" y="2438400"/>
            <a:ext cx="12420600" cy="129"/>
          </a:xfrm>
          <a:prstGeom prst="rect">
            <a:avLst/>
          </a:pr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50900" y="838200"/>
            <a:ext cx="11303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50900" y="2755900"/>
            <a:ext cx="11303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1pPr>
      <a:lvl2pPr indent="2286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2pPr>
      <a:lvl3pPr indent="4572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3pPr>
      <a:lvl4pPr indent="6858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4pPr>
      <a:lvl5pPr indent="9144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5pPr>
      <a:lvl6pPr indent="11430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6pPr>
      <a:lvl7pPr indent="13716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7pPr>
      <a:lvl8pPr indent="16002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8pPr>
      <a:lvl9pPr indent="18288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9pPr>
    </p:titleStyle>
    <p:bodyStyle>
      <a:lvl1pPr marL="4445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1pPr>
      <a:lvl2pPr marL="8890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2pPr>
      <a:lvl3pPr marL="13335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3pPr>
      <a:lvl4pPr marL="17780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4pPr>
      <a:lvl5pPr marL="22225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5pPr>
      <a:lvl6pPr marL="26670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6pPr>
      <a:lvl7pPr marL="31115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7pPr>
      <a:lvl8pPr marL="35560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8pPr>
      <a:lvl9pPr marL="40005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9"/>
          <p:cNvGrpSpPr/>
          <p:nvPr/>
        </p:nvGrpSpPr>
        <p:grpSpPr>
          <a:xfrm>
            <a:off x="901700" y="3022600"/>
            <a:ext cx="11176000" cy="5981700"/>
            <a:chOff x="-279400" y="-254000"/>
            <a:chExt cx="11176000" cy="5981700"/>
          </a:xfrm>
        </p:grpSpPr>
        <p:pic>
          <p:nvPicPr>
            <p:cNvPr id="48" name="115083259_sunset_cropped_3078x2106.jpeg"/>
            <p:cNvPicPr/>
            <p:nvPr/>
          </p:nvPicPr>
          <p:blipFill>
            <a:blip r:embed="rId2">
              <a:extLst/>
            </a:blip>
            <a:srcRect t="26630" r="6435" b="4151"/>
            <a:stretch>
              <a:fillRect/>
            </a:stretch>
          </p:blipFill>
          <p:spPr>
            <a:xfrm>
              <a:off x="0" y="0"/>
              <a:ext cx="10642600" cy="5397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7" name="Picture 46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79400" y="-254000"/>
              <a:ext cx="11176000" cy="5981700"/>
            </a:xfrm>
            <a:prstGeom prst="rect">
              <a:avLst/>
            </a:prstGeom>
            <a:effectLst/>
          </p:spPr>
        </p:pic>
      </p:grp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6258">
              <a:defRPr sz="3430"/>
            </a:lvl1pPr>
          </a:lstStyle>
          <a:p>
            <a:pPr lvl="0">
              <a:defRPr sz="1800" cap="none"/>
            </a:pPr>
            <a:r>
              <a:rPr sz="3430" cap="all"/>
              <a:t>Machine learning with domestic energy use data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sam stern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 lvl="0">
              <a:defRPr sz="1800" cap="none"/>
            </a:pPr>
            <a:r>
              <a:rPr sz="6440" cap="all"/>
              <a:t>Motivation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lvl="0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Government plans on installing SMARTMETERS throughout the UK by 2020</a:t>
            </a:r>
          </a:p>
          <a:p>
            <a:pPr marL="373379" lvl="0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Readings taken by SMARTMETERS stored on a database</a:t>
            </a:r>
          </a:p>
          <a:p>
            <a:pPr marL="373379" lvl="0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What are the security implication?</a:t>
            </a:r>
          </a:p>
          <a:p>
            <a:pPr marL="746759" lvl="1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Taking on the role on an attacker who has hacked into the database and stolen electricity readings. </a:t>
            </a:r>
          </a:p>
          <a:p>
            <a:pPr marL="746759" lvl="1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What can you infer from the data?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 lvl="0">
              <a:defRPr sz="1800" cap="none"/>
            </a:pPr>
            <a:r>
              <a:rPr sz="6440" cap="all"/>
              <a:t>Hes dataset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250 households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26 for 1 year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224 for (roughly) 1 month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Energy measured in either 2 or 10 minute intervals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 lvl="0">
              <a:defRPr sz="1800" cap="none"/>
            </a:pPr>
            <a:r>
              <a:rPr lang="en-US" sz="6440" cap="all" dirty="0" smtClean="0"/>
              <a:t>P</a:t>
            </a:r>
            <a:r>
              <a:rPr sz="6440" cap="all" dirty="0" smtClean="0"/>
              <a:t>re</a:t>
            </a:r>
            <a:r>
              <a:rPr lang="en-US" sz="6440" cap="all" dirty="0" smtClean="0"/>
              <a:t>-</a:t>
            </a:r>
            <a:r>
              <a:rPr sz="6440" cap="all" dirty="0" err="1" smtClean="0"/>
              <a:t>pro</a:t>
            </a:r>
            <a:r>
              <a:rPr lang="en-US" sz="6440" cap="all" dirty="0" err="1" smtClean="0"/>
              <a:t>C</a:t>
            </a:r>
            <a:r>
              <a:rPr sz="6440" cap="all" dirty="0" err="1" smtClean="0"/>
              <a:t>essing</a:t>
            </a:r>
            <a:endParaRPr sz="6440" cap="all" dirty="0"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77800" lvl="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1 month</a:t>
            </a:r>
          </a:p>
          <a:p>
            <a:pPr marL="355600" lvl="1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easy to implement</a:t>
            </a:r>
          </a:p>
          <a:p>
            <a:pPr marL="355600" lvl="1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 smtClean="0">
                <a:solidFill>
                  <a:srgbClr val="57554B"/>
                </a:solidFill>
              </a:rPr>
              <a:t>lost </a:t>
            </a:r>
            <a:r>
              <a:rPr sz="1600" dirty="0">
                <a:solidFill>
                  <a:srgbClr val="57554B"/>
                </a:solidFill>
              </a:rPr>
              <a:t>too much data</a:t>
            </a:r>
          </a:p>
          <a:p>
            <a:pPr marL="177800" lvl="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4 weeks</a:t>
            </a:r>
          </a:p>
          <a:p>
            <a:pPr marL="355600" lvl="1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What about weekly patterns (energy use different on weekends)</a:t>
            </a:r>
          </a:p>
          <a:p>
            <a:pPr marL="355600" lvl="1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for 1 month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chop top off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it remaining data &lt;28 days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recycle/re-use data</a:t>
            </a:r>
          </a:p>
          <a:p>
            <a:pPr marL="355600" lvl="1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For 1 year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chop top off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cut into 28 day intervals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57554B"/>
                </a:solidFill>
              </a:rPr>
              <a:t>cut into 28 day segments</a:t>
            </a:r>
          </a:p>
        </p:txBody>
      </p:sp>
      <p:graphicFrame>
        <p:nvGraphicFramePr>
          <p:cNvPr id="61" name="Table 61"/>
          <p:cNvGraphicFramePr/>
          <p:nvPr/>
        </p:nvGraphicFramePr>
        <p:xfrm>
          <a:off x="7301372" y="3080942"/>
          <a:ext cx="4813300" cy="25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05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2"/>
          <p:cNvGraphicFramePr/>
          <p:nvPr/>
        </p:nvGraphicFramePr>
        <p:xfrm>
          <a:off x="7212472" y="4217435"/>
          <a:ext cx="4991100" cy="25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05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3"/>
          <p:cNvGraphicFramePr/>
          <p:nvPr/>
        </p:nvGraphicFramePr>
        <p:xfrm>
          <a:off x="7218822" y="5353929"/>
          <a:ext cx="4978400" cy="25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4"/>
          <p:cNvGraphicFramePr/>
          <p:nvPr/>
        </p:nvGraphicFramePr>
        <p:xfrm>
          <a:off x="7218822" y="6418657"/>
          <a:ext cx="4978400" cy="25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eser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16" y="567789"/>
            <a:ext cx="10429760" cy="4206125"/>
          </a:xfrm>
          <a:prstGeom prst="rect">
            <a:avLst/>
          </a:prstGeom>
        </p:spPr>
      </p:pic>
      <p:pic>
        <p:nvPicPr>
          <p:cNvPr id="3" name="Picture 2" descr="APO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16" y="5267767"/>
            <a:ext cx="10429760" cy="395082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608226" y="4773914"/>
            <a:ext cx="376269" cy="493853"/>
          </a:xfrm>
          <a:prstGeom prst="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5" name="Shape 60"/>
          <p:cNvSpPr>
            <a:spLocks noGrp="1"/>
          </p:cNvSpPr>
          <p:nvPr>
            <p:ph type="body" idx="1"/>
          </p:nvPr>
        </p:nvSpPr>
        <p:spPr>
          <a:xfrm>
            <a:off x="850900" y="2755900"/>
            <a:ext cx="11303000" cy="635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7800" lvl="0" indent="-177800" algn="l" defTabSz="233679">
              <a:spcBef>
                <a:spcPts val="2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7554B"/>
                </a:solidFill>
                <a:latin typeface="+mj-lt"/>
              </a:rPr>
              <a:t>Logistic Regression</a:t>
            </a:r>
            <a:endParaRPr sz="2400" dirty="0" smtClean="0">
              <a:solidFill>
                <a:srgbClr val="57554B"/>
              </a:solidFill>
              <a:latin typeface="+mj-lt"/>
            </a:endParaRPr>
          </a:p>
          <a:p>
            <a:pPr marL="355600" lvl="1" indent="-177800" algn="l" defTabSz="233679">
              <a:spcBef>
                <a:spcPts val="2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7554B"/>
                </a:solidFill>
                <a:latin typeface="+mj-lt"/>
              </a:rPr>
              <a:t>Children vs. No Children –81% accuracy</a:t>
            </a:r>
            <a:endParaRPr sz="2400" dirty="0" smtClean="0">
              <a:solidFill>
                <a:srgbClr val="57554B"/>
              </a:solidFill>
              <a:latin typeface="+mj-lt"/>
            </a:endParaRPr>
          </a:p>
          <a:p>
            <a:pPr marL="355600" lvl="1" indent="-177800" algn="l" defTabSz="233679">
              <a:spcBef>
                <a:spcPts val="2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7554B"/>
                </a:solidFill>
                <a:latin typeface="+mj-lt"/>
              </a:rPr>
              <a:t>Socio-Economic Status – 34% accuracy</a:t>
            </a:r>
            <a:endParaRPr sz="2400" dirty="0" smtClean="0">
              <a:solidFill>
                <a:srgbClr val="57554B"/>
              </a:solidFill>
              <a:latin typeface="+mj-lt"/>
            </a:endParaRPr>
          </a:p>
          <a:p>
            <a:pPr marL="177800" lvl="0" indent="-177800" algn="l" defTabSz="233679">
              <a:spcBef>
                <a:spcPts val="2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7554B"/>
                </a:solidFill>
                <a:latin typeface="+mj-lt"/>
              </a:rPr>
              <a:t>Random Forrest</a:t>
            </a:r>
            <a:endParaRPr sz="2400" dirty="0" smtClean="0">
              <a:solidFill>
                <a:srgbClr val="57554B"/>
              </a:solidFill>
              <a:latin typeface="+mj-lt"/>
            </a:endParaRPr>
          </a:p>
          <a:p>
            <a:pPr marL="355600" lvl="1" indent="-177800" algn="l" defTabSz="233679">
              <a:spcBef>
                <a:spcPts val="2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7554B"/>
                </a:solidFill>
                <a:latin typeface="+mj-lt"/>
              </a:rPr>
              <a:t> Children vs. No Children --80% accuracy</a:t>
            </a:r>
          </a:p>
          <a:p>
            <a:pPr marL="355600" lvl="1" indent="-177800" algn="l" defTabSz="233679">
              <a:spcBef>
                <a:spcPts val="2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7554B"/>
                </a:solidFill>
                <a:latin typeface="+mj-lt"/>
              </a:rPr>
              <a:t>Socio-Economic Status -49% accuracy</a:t>
            </a:r>
            <a:endParaRPr sz="2400" dirty="0" smtClean="0">
              <a:solidFill>
                <a:srgbClr val="57554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0396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z="4270"/>
            </a:lvl1pPr>
          </a:lstStyle>
          <a:p>
            <a:pPr lvl="0">
              <a:defRPr sz="1800" cap="none"/>
            </a:pPr>
            <a:r>
              <a:rPr sz="4270" cap="all" dirty="0"/>
              <a:t>still to </a:t>
            </a:r>
            <a:r>
              <a:rPr sz="4270" cap="all" dirty="0" smtClean="0"/>
              <a:t>do</a:t>
            </a:r>
            <a:endParaRPr sz="4270" cap="all"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850900" y="2902553"/>
            <a:ext cx="11303000" cy="54096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3700" dirty="0" smtClean="0">
                <a:solidFill>
                  <a:srgbClr val="57554B"/>
                </a:solidFill>
              </a:rPr>
              <a:t>Classification Measures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700" dirty="0" smtClean="0">
                <a:solidFill>
                  <a:srgbClr val="57554B"/>
                </a:solidFill>
              </a:rPr>
              <a:t>Precision, recall </a:t>
            </a:r>
            <a:r>
              <a:rPr lang="en-US" sz="3700" dirty="0" err="1" smtClean="0">
                <a:solidFill>
                  <a:srgbClr val="57554B"/>
                </a:solidFill>
              </a:rPr>
              <a:t>etc</a:t>
            </a:r>
            <a:endParaRPr sz="3700" dirty="0">
              <a:solidFill>
                <a:srgbClr val="57554B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3700" dirty="0" smtClean="0">
                <a:solidFill>
                  <a:srgbClr val="57554B"/>
                </a:solidFill>
              </a:rPr>
              <a:t>Write Report</a:t>
            </a:r>
            <a:endParaRPr sz="3700" dirty="0">
              <a:solidFill>
                <a:srgbClr val="57554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ypeset">
  <a:themeElements>
    <a:clrScheme name="Typeset">
      <a:dk1>
        <a:srgbClr val="57554B"/>
      </a:dk1>
      <a:lt1>
        <a:srgbClr val="0C1557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"/>
        <a:ea typeface="Academy Engraved LET"/>
        <a:cs typeface="Academy Engraved LET"/>
      </a:majorFont>
      <a:minorFont>
        <a:latin typeface="Academy Engraved LET"/>
        <a:ea typeface="Academy Engraved LET"/>
        <a:cs typeface="Academy Engraved LET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C633D">
              <a:alpha val="75000"/>
            </a:srgbClr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ypeset">
  <a:themeElements>
    <a:clrScheme name="Typeset">
      <a:dk1>
        <a:srgbClr val="000000"/>
      </a:dk1>
      <a:lt1>
        <a:srgbClr val="FFFFFF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"/>
        <a:ea typeface="Academy Engraved LET"/>
        <a:cs typeface="Academy Engraved LET"/>
      </a:majorFont>
      <a:minorFont>
        <a:latin typeface="Academy Engraved LET"/>
        <a:ea typeface="Academy Engraved LET"/>
        <a:cs typeface="Academy Engraved LET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C633D">
              <a:alpha val="75000"/>
            </a:srgbClr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354</Words>
  <Application>Microsoft Macintosh PowerPoint</Application>
  <PresentationFormat>Custom</PresentationFormat>
  <Paragraphs>156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Typeset</vt:lpstr>
      <vt:lpstr>Machine learning with domestic energy use data</vt:lpstr>
      <vt:lpstr>Motivation</vt:lpstr>
      <vt:lpstr>Hes dataset</vt:lpstr>
      <vt:lpstr>Pre-proCessing</vt:lpstr>
      <vt:lpstr>PowerPoint Presentation</vt:lpstr>
      <vt:lpstr>Classifiers</vt:lpstr>
      <vt:lpstr>still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domestic energy use data</dc:title>
  <cp:lastModifiedBy>Sam</cp:lastModifiedBy>
  <cp:revision>7</cp:revision>
  <dcterms:modified xsi:type="dcterms:W3CDTF">2015-02-09T13:14:25Z</dcterms:modified>
</cp:coreProperties>
</file>