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1pPr>
    <a:lvl2pPr indent="2286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2pPr>
    <a:lvl3pPr indent="4572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3pPr>
    <a:lvl4pPr indent="6858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4pPr>
    <a:lvl5pPr indent="9144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5pPr>
    <a:lvl6pPr indent="11430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6pPr>
    <a:lvl7pPr indent="13716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7pPr>
    <a:lvl8pPr indent="16002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8pPr>
    <a:lvl9pPr indent="1828800" algn="ctr" defTabSz="584200">
      <a:defRPr sz="3600">
        <a:solidFill>
          <a:srgbClr val="57554B"/>
        </a:solidFill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3714F">
              <a:alpha val="8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508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54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E5E5">
              <a:alpha val="69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76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485900" y="4838700"/>
            <a:ext cx="10033000" cy="88900"/>
            <a:chOff x="0" y="0"/>
            <a:chExt cx="10033000" cy="88900"/>
          </a:xfrm>
        </p:grpSpPr>
        <p:pic>
          <p:nvPicPr>
            <p:cNvPr id="6" name="TypesetFlourish_Shape_Big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Shape 10"/>
          <p:cNvSpPr/>
          <p:nvPr>
            <p:ph type="title"/>
          </p:nvPr>
        </p:nvSpPr>
        <p:spPr>
          <a:xfrm>
            <a:off x="1117600" y="2209800"/>
            <a:ext cx="107696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/>
            </a:pPr>
            <a:r>
              <a:rPr cap="all" sz="7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117600" y="5041900"/>
            <a:ext cx="107696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One</a:t>
            </a:r>
            <a:endParaRPr sz="3600">
              <a:solidFill>
                <a:srgbClr val="B6492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Two</a:t>
            </a:r>
            <a:endParaRPr sz="3600">
              <a:solidFill>
                <a:srgbClr val="B6492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Three</a:t>
            </a:r>
            <a:endParaRPr sz="3600">
              <a:solidFill>
                <a:srgbClr val="B6492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Four</a:t>
            </a:r>
            <a:endParaRPr sz="3600">
              <a:solidFill>
                <a:srgbClr val="B6492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1485900" y="2070100"/>
            <a:ext cx="10033000" cy="88900"/>
            <a:chOff x="0" y="0"/>
            <a:chExt cx="10033000" cy="88900"/>
          </a:xfrm>
        </p:grpSpPr>
        <p:pic>
          <p:nvPicPr>
            <p:cNvPr id="13" name="TypesetFlourish_Shape_Big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Shape 17"/>
          <p:cNvSpPr/>
          <p:nvPr>
            <p:ph type="title"/>
          </p:nvPr>
        </p:nvSpPr>
        <p:spPr>
          <a:xfrm>
            <a:off x="1117600" y="838200"/>
            <a:ext cx="10769600" cy="1143000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70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117600" y="2273300"/>
            <a:ext cx="107696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One</a:t>
            </a:r>
            <a:endParaRPr sz="3600">
              <a:solidFill>
                <a:srgbClr val="B6492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Two</a:t>
            </a:r>
            <a:endParaRPr sz="3600">
              <a:solidFill>
                <a:srgbClr val="B6492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Three</a:t>
            </a:r>
            <a:endParaRPr sz="3600">
              <a:solidFill>
                <a:srgbClr val="B6492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Four</a:t>
            </a:r>
            <a:endParaRPr sz="3600">
              <a:solidFill>
                <a:srgbClr val="B6492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117600" y="3606800"/>
            <a:ext cx="10769600" cy="2540000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7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>
            <a:off x="1638300" y="4889500"/>
            <a:ext cx="4368800" cy="88900"/>
            <a:chOff x="0" y="0"/>
            <a:chExt cx="4368800" cy="88900"/>
          </a:xfrm>
        </p:grpSpPr>
        <p:pic>
          <p:nvPicPr>
            <p:cNvPr id="22" name="TypesetFlourish_Shape_Big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0" y="0"/>
              <a:ext cx="304800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20320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TypesetFlourish_Lin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2336800" y="38100"/>
              <a:ext cx="20320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" name="Shape 26"/>
          <p:cNvSpPr/>
          <p:nvPr>
            <p:ph type="title"/>
          </p:nvPr>
        </p:nvSpPr>
        <p:spPr>
          <a:xfrm>
            <a:off x="1054100" y="1536700"/>
            <a:ext cx="5397500" cy="3225800"/>
          </a:xfrm>
          <a:prstGeom prst="rect">
            <a:avLst/>
          </a:prstGeom>
        </p:spPr>
        <p:txBody>
          <a:bodyPr anchor="b"/>
          <a:lstStyle>
            <a:lvl1pPr>
              <a:defRPr sz="5600"/>
            </a:lvl1pPr>
          </a:lstStyle>
          <a:p>
            <a:pPr lvl="0">
              <a:defRPr cap="none" sz="1800"/>
            </a:pPr>
            <a:r>
              <a:rPr cap="all" sz="56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54100" y="5143500"/>
            <a:ext cx="5397500" cy="30226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One</a:t>
            </a:r>
            <a:endParaRPr sz="3600">
              <a:solidFill>
                <a:srgbClr val="B6492C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Two</a:t>
            </a:r>
            <a:endParaRPr sz="3600">
              <a:solidFill>
                <a:srgbClr val="B6492C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Three</a:t>
            </a:r>
            <a:endParaRPr sz="3600">
              <a:solidFill>
                <a:srgbClr val="B6492C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Four</a:t>
            </a:r>
            <a:endParaRPr sz="3600">
              <a:solidFill>
                <a:srgbClr val="B6492C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17248" y="2438400"/>
            <a:ext cx="12383234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7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7000"/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One</a:t>
            </a:r>
            <a:endParaRPr sz="4000">
              <a:solidFill>
                <a:srgbClr val="57554B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Two</a:t>
            </a:r>
            <a:endParaRPr sz="4000">
              <a:solidFill>
                <a:srgbClr val="57554B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Three</a:t>
            </a:r>
            <a:endParaRPr sz="4000">
              <a:solidFill>
                <a:srgbClr val="57554B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Four</a:t>
            </a:r>
            <a:endParaRPr sz="4000">
              <a:solidFill>
                <a:srgbClr val="57554B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17248" y="2438400"/>
            <a:ext cx="12383234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7000"/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850900" y="2921000"/>
            <a:ext cx="5410200" cy="60452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300"/>
              </a:spcBef>
              <a:buBlip>
                <a:blip r:embed="rId2"/>
              </a:buBlip>
              <a:defRPr sz="3300"/>
            </a:lvl1pPr>
            <a:lvl2pPr marL="762000" indent="-381000">
              <a:spcBef>
                <a:spcPts val="3300"/>
              </a:spcBef>
              <a:buBlip>
                <a:blip r:embed="rId2"/>
              </a:buBlip>
              <a:defRPr sz="3300"/>
            </a:lvl2pPr>
            <a:lvl3pPr marL="1143000" indent="-381000">
              <a:spcBef>
                <a:spcPts val="3300"/>
              </a:spcBef>
              <a:buBlip>
                <a:blip r:embed="rId2"/>
              </a:buBlip>
              <a:defRPr sz="3300"/>
            </a:lvl3pPr>
            <a:lvl4pPr marL="1524000" indent="-381000">
              <a:spcBef>
                <a:spcPts val="3300"/>
              </a:spcBef>
              <a:buBlip>
                <a:blip r:embed="rId2"/>
              </a:buBlip>
              <a:defRPr sz="3300"/>
            </a:lvl4pPr>
            <a:lvl5pPr marL="1905000" indent="-381000">
              <a:spcBef>
                <a:spcPts val="3300"/>
              </a:spcBef>
              <a:buBlip>
                <a:blip r:embed="rId2"/>
              </a:buBlip>
              <a:defRPr sz="33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One</a:t>
            </a:r>
            <a:endParaRPr sz="3300">
              <a:solidFill>
                <a:srgbClr val="57554B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Two</a:t>
            </a:r>
            <a:endParaRPr sz="3300">
              <a:solidFill>
                <a:srgbClr val="57554B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Three</a:t>
            </a:r>
            <a:endParaRPr sz="3300">
              <a:solidFill>
                <a:srgbClr val="57554B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Four</a:t>
            </a:r>
            <a:endParaRPr sz="3300">
              <a:solidFill>
                <a:srgbClr val="57554B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body" idx="1"/>
          </p:nvPr>
        </p:nvSpPr>
        <p:spPr>
          <a:xfrm>
            <a:off x="850900" y="838200"/>
            <a:ext cx="11303000" cy="807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One</a:t>
            </a:r>
            <a:endParaRPr sz="4000">
              <a:solidFill>
                <a:srgbClr val="57554B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Two</a:t>
            </a:r>
            <a:endParaRPr sz="4000">
              <a:solidFill>
                <a:srgbClr val="57554B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Three</a:t>
            </a:r>
            <a:endParaRPr sz="4000">
              <a:solidFill>
                <a:srgbClr val="57554B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Four</a:t>
            </a:r>
            <a:endParaRPr sz="4000">
              <a:solidFill>
                <a:srgbClr val="57554B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92100" y="2438400"/>
            <a:ext cx="12420600" cy="129"/>
          </a:xfrm>
          <a:prstGeom prst="rect">
            <a:avLst/>
          </a:pr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850900" y="838200"/>
            <a:ext cx="11303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/>
            </a:pPr>
            <a:r>
              <a:rPr cap="all" sz="70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850900" y="2755900"/>
            <a:ext cx="11303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One</a:t>
            </a:r>
            <a:endParaRPr sz="4000">
              <a:solidFill>
                <a:srgbClr val="57554B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Two</a:t>
            </a:r>
            <a:endParaRPr sz="4000">
              <a:solidFill>
                <a:srgbClr val="57554B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Three</a:t>
            </a:r>
            <a:endParaRPr sz="4000">
              <a:solidFill>
                <a:srgbClr val="57554B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Four</a:t>
            </a:r>
            <a:endParaRPr sz="4000">
              <a:solidFill>
                <a:srgbClr val="57554B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lnSpc>
          <a:spcPct val="80000"/>
        </a:lnSpc>
        <a:defRPr cap="all" sz="7000">
          <a:latin typeface="+mn-lt"/>
          <a:ea typeface="+mn-ea"/>
          <a:cs typeface="+mn-cs"/>
          <a:sym typeface="Academy Engraved LET"/>
        </a:defRPr>
      </a:lvl1pPr>
      <a:lvl2pPr indent="228600" algn="ctr" defTabSz="584200">
        <a:lnSpc>
          <a:spcPct val="80000"/>
        </a:lnSpc>
        <a:defRPr cap="all" sz="7000">
          <a:latin typeface="+mn-lt"/>
          <a:ea typeface="+mn-ea"/>
          <a:cs typeface="+mn-cs"/>
          <a:sym typeface="Academy Engraved LET"/>
        </a:defRPr>
      </a:lvl2pPr>
      <a:lvl3pPr indent="457200" algn="ctr" defTabSz="584200">
        <a:lnSpc>
          <a:spcPct val="80000"/>
        </a:lnSpc>
        <a:defRPr cap="all" sz="7000">
          <a:latin typeface="+mn-lt"/>
          <a:ea typeface="+mn-ea"/>
          <a:cs typeface="+mn-cs"/>
          <a:sym typeface="Academy Engraved LET"/>
        </a:defRPr>
      </a:lvl3pPr>
      <a:lvl4pPr indent="685800" algn="ctr" defTabSz="584200">
        <a:lnSpc>
          <a:spcPct val="80000"/>
        </a:lnSpc>
        <a:defRPr cap="all" sz="7000">
          <a:latin typeface="+mn-lt"/>
          <a:ea typeface="+mn-ea"/>
          <a:cs typeface="+mn-cs"/>
          <a:sym typeface="Academy Engraved LET"/>
        </a:defRPr>
      </a:lvl4pPr>
      <a:lvl5pPr indent="914400" algn="ctr" defTabSz="584200">
        <a:lnSpc>
          <a:spcPct val="80000"/>
        </a:lnSpc>
        <a:defRPr cap="all" sz="7000">
          <a:latin typeface="+mn-lt"/>
          <a:ea typeface="+mn-ea"/>
          <a:cs typeface="+mn-cs"/>
          <a:sym typeface="Academy Engraved LET"/>
        </a:defRPr>
      </a:lvl5pPr>
      <a:lvl6pPr indent="1143000" algn="ctr" defTabSz="584200">
        <a:lnSpc>
          <a:spcPct val="80000"/>
        </a:lnSpc>
        <a:defRPr cap="all" sz="7000">
          <a:latin typeface="+mn-lt"/>
          <a:ea typeface="+mn-ea"/>
          <a:cs typeface="+mn-cs"/>
          <a:sym typeface="Academy Engraved LET"/>
        </a:defRPr>
      </a:lvl6pPr>
      <a:lvl7pPr indent="1371600" algn="ctr" defTabSz="584200">
        <a:lnSpc>
          <a:spcPct val="80000"/>
        </a:lnSpc>
        <a:defRPr cap="all" sz="7000">
          <a:latin typeface="+mn-lt"/>
          <a:ea typeface="+mn-ea"/>
          <a:cs typeface="+mn-cs"/>
          <a:sym typeface="Academy Engraved LET"/>
        </a:defRPr>
      </a:lvl7pPr>
      <a:lvl8pPr indent="1600200" algn="ctr" defTabSz="584200">
        <a:lnSpc>
          <a:spcPct val="80000"/>
        </a:lnSpc>
        <a:defRPr cap="all" sz="7000">
          <a:latin typeface="+mn-lt"/>
          <a:ea typeface="+mn-ea"/>
          <a:cs typeface="+mn-cs"/>
          <a:sym typeface="Academy Engraved LET"/>
        </a:defRPr>
      </a:lvl8pPr>
      <a:lvl9pPr indent="1828800" algn="ctr" defTabSz="584200">
        <a:lnSpc>
          <a:spcPct val="80000"/>
        </a:lnSpc>
        <a:defRPr cap="all" sz="7000">
          <a:latin typeface="+mn-lt"/>
          <a:ea typeface="+mn-ea"/>
          <a:cs typeface="+mn-cs"/>
          <a:sym typeface="Academy Engraved LET"/>
        </a:defRPr>
      </a:lvl9pPr>
    </p:titleStyle>
    <p:bodyStyle>
      <a:lvl1pPr marL="444500" indent="-444500" defTabSz="584200">
        <a:lnSpc>
          <a:spcPct val="110000"/>
        </a:lnSpc>
        <a:spcBef>
          <a:spcPts val="5500"/>
        </a:spcBef>
        <a:buSzPct val="45000"/>
        <a:buBlip>
          <a:blip r:embed="rId3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1pPr>
      <a:lvl2pPr marL="889000" indent="-444500" defTabSz="584200">
        <a:lnSpc>
          <a:spcPct val="110000"/>
        </a:lnSpc>
        <a:spcBef>
          <a:spcPts val="5500"/>
        </a:spcBef>
        <a:buSzPct val="45000"/>
        <a:buBlip>
          <a:blip r:embed="rId3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2pPr>
      <a:lvl3pPr marL="1333500" indent="-444500" defTabSz="584200">
        <a:lnSpc>
          <a:spcPct val="110000"/>
        </a:lnSpc>
        <a:spcBef>
          <a:spcPts val="5500"/>
        </a:spcBef>
        <a:buSzPct val="45000"/>
        <a:buBlip>
          <a:blip r:embed="rId3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3pPr>
      <a:lvl4pPr marL="1778000" indent="-444500" defTabSz="584200">
        <a:lnSpc>
          <a:spcPct val="110000"/>
        </a:lnSpc>
        <a:spcBef>
          <a:spcPts val="5500"/>
        </a:spcBef>
        <a:buSzPct val="45000"/>
        <a:buBlip>
          <a:blip r:embed="rId3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4pPr>
      <a:lvl5pPr marL="2222500" indent="-444500" defTabSz="584200">
        <a:lnSpc>
          <a:spcPct val="110000"/>
        </a:lnSpc>
        <a:spcBef>
          <a:spcPts val="5500"/>
        </a:spcBef>
        <a:buSzPct val="45000"/>
        <a:buBlip>
          <a:blip r:embed="rId3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5pPr>
      <a:lvl6pPr marL="2667000" indent="-444500" defTabSz="584200">
        <a:lnSpc>
          <a:spcPct val="110000"/>
        </a:lnSpc>
        <a:spcBef>
          <a:spcPts val="5500"/>
        </a:spcBef>
        <a:buSzPct val="45000"/>
        <a:buBlip>
          <a:blip r:embed="rId3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6pPr>
      <a:lvl7pPr marL="3111500" indent="-444500" defTabSz="584200">
        <a:lnSpc>
          <a:spcPct val="110000"/>
        </a:lnSpc>
        <a:spcBef>
          <a:spcPts val="5500"/>
        </a:spcBef>
        <a:buSzPct val="45000"/>
        <a:buBlip>
          <a:blip r:embed="rId3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7pPr>
      <a:lvl8pPr marL="3556000" indent="-444500" defTabSz="584200">
        <a:lnSpc>
          <a:spcPct val="110000"/>
        </a:lnSpc>
        <a:spcBef>
          <a:spcPts val="5500"/>
        </a:spcBef>
        <a:buSzPct val="45000"/>
        <a:buBlip>
          <a:blip r:embed="rId3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8pPr>
      <a:lvl9pPr marL="4000500" indent="-444500" defTabSz="584200">
        <a:lnSpc>
          <a:spcPct val="110000"/>
        </a:lnSpc>
        <a:spcBef>
          <a:spcPts val="5500"/>
        </a:spcBef>
        <a:buSzPct val="45000"/>
        <a:buBlip>
          <a:blip r:embed="rId3"/>
        </a:buBlip>
        <a:defRPr sz="4000">
          <a:solidFill>
            <a:srgbClr val="57554B"/>
          </a:solidFill>
          <a:latin typeface="Hoefler Text"/>
          <a:ea typeface="Hoefler Text"/>
          <a:cs typeface="Hoefler Text"/>
          <a:sym typeface="Hoefler Tex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Bodoni SvtyTwo OS ITC TT-BookI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9"/>
          <p:cNvGrpSpPr/>
          <p:nvPr/>
        </p:nvGrpSpPr>
        <p:grpSpPr>
          <a:xfrm>
            <a:off x="901700" y="3022600"/>
            <a:ext cx="11176000" cy="5981700"/>
            <a:chOff x="-279400" y="-254000"/>
            <a:chExt cx="11176000" cy="5981700"/>
          </a:xfrm>
        </p:grpSpPr>
        <p:pic>
          <p:nvPicPr>
            <p:cNvPr id="48" name="115083259_sunset_cropped_3078x2106.jpeg"/>
            <p:cNvPicPr/>
            <p:nvPr/>
          </p:nvPicPr>
          <p:blipFill>
            <a:blip r:embed="rId2">
              <a:extLst/>
            </a:blip>
            <a:srcRect l="0" t="26630" r="6435" b="4151"/>
            <a:stretch>
              <a:fillRect/>
            </a:stretch>
          </p:blipFill>
          <p:spPr>
            <a:xfrm>
              <a:off x="0" y="0"/>
              <a:ext cx="10642600" cy="5397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79400" y="-254000"/>
              <a:ext cx="11176000" cy="5981700"/>
            </a:xfrm>
            <a:prstGeom prst="rect">
              <a:avLst/>
            </a:prstGeom>
            <a:effectLst/>
          </p:spPr>
        </p:pic>
      </p:grpSp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6258">
              <a:defRPr sz="3430"/>
            </a:lvl1pPr>
          </a:lstStyle>
          <a:p>
            <a:pPr lvl="0">
              <a:defRPr cap="none" sz="1800"/>
            </a:pPr>
            <a:r>
              <a:rPr cap="all" sz="3430"/>
              <a:t>Machine learning with domestic energy use data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6492C"/>
                </a:solidFill>
              </a:rPr>
              <a:t>sam stern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 lvl="0">
              <a:defRPr cap="none" sz="1800"/>
            </a:pPr>
            <a:r>
              <a:rPr cap="all" sz="6440"/>
              <a:t>Motivation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3379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Government plans on installing SMARTMETERS throughout the UK by 2020</a:t>
            </a:r>
            <a:endParaRPr sz="3359">
              <a:solidFill>
                <a:srgbClr val="57554B"/>
              </a:solidFill>
            </a:endParaRPr>
          </a:p>
          <a:p>
            <a:pPr lvl="0" marL="373379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Readings taken by SMARTMETERS stored on a database</a:t>
            </a:r>
            <a:endParaRPr sz="3359">
              <a:solidFill>
                <a:srgbClr val="57554B"/>
              </a:solidFill>
            </a:endParaRPr>
          </a:p>
          <a:p>
            <a:pPr lvl="0" marL="373379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What are the security implication?</a:t>
            </a:r>
            <a:endParaRPr sz="3359">
              <a:solidFill>
                <a:srgbClr val="57554B"/>
              </a:solidFill>
            </a:endParaRPr>
          </a:p>
          <a:p>
            <a:pPr lvl="1" marL="746759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Taking on the role on an attacker who has hacked into the database and stolen electricity readings. </a:t>
            </a:r>
            <a:endParaRPr sz="3359">
              <a:solidFill>
                <a:srgbClr val="57554B"/>
              </a:solidFill>
            </a:endParaRPr>
          </a:p>
          <a:p>
            <a:pPr lvl="1" marL="746759" indent="-373379" defTabSz="490727">
              <a:spcBef>
                <a:spcPts val="4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57554B"/>
                </a:solidFill>
              </a:rPr>
              <a:t>What can you infer from the data?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 lvl="0">
              <a:defRPr cap="none" sz="1800"/>
            </a:pPr>
            <a:r>
              <a:rPr cap="all" sz="6440"/>
              <a:t>Hes dataset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250 households</a:t>
            </a:r>
            <a:endParaRPr sz="4000">
              <a:solidFill>
                <a:srgbClr val="57554B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26 for 1 year</a:t>
            </a:r>
            <a:endParaRPr sz="4000">
              <a:solidFill>
                <a:srgbClr val="57554B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224 for (roughly) 1 month</a:t>
            </a:r>
            <a:endParaRPr sz="4000">
              <a:solidFill>
                <a:srgbClr val="57554B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Energy measured in either 2 or 10 minute intervals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 lvl="0">
              <a:defRPr cap="none" sz="1800"/>
            </a:pPr>
            <a:r>
              <a:rPr cap="all" sz="6440"/>
              <a:t>preprossessing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778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1 month</a:t>
            </a:r>
            <a:endParaRPr sz="1600">
              <a:solidFill>
                <a:srgbClr val="57554B"/>
              </a:solidFill>
            </a:endParaRPr>
          </a:p>
          <a:p>
            <a:pPr lvl="1" marL="3556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easy to implement</a:t>
            </a:r>
            <a:endParaRPr sz="1600">
              <a:solidFill>
                <a:srgbClr val="57554B"/>
              </a:solidFill>
            </a:endParaRPr>
          </a:p>
          <a:p>
            <a:pPr lvl="1" marL="3556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loost too much data</a:t>
            </a:r>
            <a:endParaRPr sz="1600">
              <a:solidFill>
                <a:srgbClr val="57554B"/>
              </a:solidFill>
            </a:endParaRPr>
          </a:p>
          <a:p>
            <a:pPr lvl="0" marL="1778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4 weeks</a:t>
            </a:r>
            <a:endParaRPr sz="1600">
              <a:solidFill>
                <a:srgbClr val="57554B"/>
              </a:solidFill>
            </a:endParaRPr>
          </a:p>
          <a:p>
            <a:pPr lvl="1" marL="3556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What about weekly patterns (energy use different on weekends)</a:t>
            </a:r>
            <a:endParaRPr sz="1600">
              <a:solidFill>
                <a:srgbClr val="57554B"/>
              </a:solidFill>
            </a:endParaRPr>
          </a:p>
          <a:p>
            <a:pPr lvl="1" marL="3556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for 1 month</a:t>
            </a:r>
            <a:endParaRPr sz="1600">
              <a:solidFill>
                <a:srgbClr val="57554B"/>
              </a:solidFill>
            </a:endParaRPr>
          </a:p>
          <a:p>
            <a:pPr lvl="2" marL="5334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chop top off</a:t>
            </a:r>
            <a:endParaRPr sz="1600">
              <a:solidFill>
                <a:srgbClr val="57554B"/>
              </a:solidFill>
            </a:endParaRPr>
          </a:p>
          <a:p>
            <a:pPr lvl="2" marL="5334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it remaining data &lt;28 days</a:t>
            </a:r>
            <a:endParaRPr sz="1600">
              <a:solidFill>
                <a:srgbClr val="57554B"/>
              </a:solidFill>
            </a:endParaRPr>
          </a:p>
          <a:p>
            <a:pPr lvl="2" marL="5334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recycle/re-use data</a:t>
            </a:r>
            <a:endParaRPr sz="1600">
              <a:solidFill>
                <a:srgbClr val="57554B"/>
              </a:solidFill>
            </a:endParaRPr>
          </a:p>
          <a:p>
            <a:pPr lvl="1" marL="3556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For 1 year</a:t>
            </a:r>
            <a:endParaRPr sz="1600">
              <a:solidFill>
                <a:srgbClr val="57554B"/>
              </a:solidFill>
            </a:endParaRPr>
          </a:p>
          <a:p>
            <a:pPr lvl="2" marL="5334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chop top off</a:t>
            </a:r>
            <a:endParaRPr sz="1600">
              <a:solidFill>
                <a:srgbClr val="57554B"/>
              </a:solidFill>
            </a:endParaRPr>
          </a:p>
          <a:p>
            <a:pPr lvl="2" marL="5334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cut into 28 day intervals</a:t>
            </a:r>
            <a:endParaRPr sz="1600">
              <a:solidFill>
                <a:srgbClr val="57554B"/>
              </a:solidFill>
            </a:endParaRPr>
          </a:p>
          <a:p>
            <a:pPr lvl="2" marL="533400" indent="-177800" defTabSz="233679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57554B"/>
                </a:solidFill>
              </a:rPr>
              <a:t>cut into 28 day segments</a:t>
            </a:r>
          </a:p>
        </p:txBody>
      </p:sp>
      <p:graphicFrame>
        <p:nvGraphicFramePr>
          <p:cNvPr id="61" name="Table 61"/>
          <p:cNvGraphicFramePr/>
          <p:nvPr/>
        </p:nvGraphicFramePr>
        <p:xfrm>
          <a:off x="7301372" y="3080942"/>
          <a:ext cx="4813301" cy="228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05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2"/>
          <p:cNvGraphicFramePr/>
          <p:nvPr/>
        </p:nvGraphicFramePr>
        <p:xfrm>
          <a:off x="7212472" y="4217435"/>
          <a:ext cx="4991101" cy="228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05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3"/>
          <p:cNvGraphicFramePr/>
          <p:nvPr/>
        </p:nvGraphicFramePr>
        <p:xfrm>
          <a:off x="7218822" y="5353929"/>
          <a:ext cx="4978401" cy="228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CE1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4"/>
          <p:cNvGraphicFramePr/>
          <p:nvPr/>
        </p:nvGraphicFramePr>
        <p:xfrm>
          <a:off x="7218822" y="6418657"/>
          <a:ext cx="4978401" cy="228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  <a:gridCol w="177800"/>
              </a:tblGrid>
              <a:tr h="228600"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64B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2D2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C072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9D45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data_plo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5401" y="1916551"/>
            <a:ext cx="7893998" cy="5920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4270"/>
            </a:lvl1pPr>
          </a:lstStyle>
          <a:p>
            <a:pPr lvl="0">
              <a:defRPr cap="none" sz="1800"/>
            </a:pPr>
            <a:r>
              <a:rPr cap="all" sz="4270"/>
              <a:t>still to do (before next semester)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Preprossess the rest of the data</a:t>
            </a:r>
            <a:endParaRPr sz="4000">
              <a:solidFill>
                <a:srgbClr val="57554B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Feature Extraction</a:t>
            </a:r>
            <a:endParaRPr sz="4000">
              <a:solidFill>
                <a:srgbClr val="57554B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how fine grained does the data have to be to see distinctions between classes?</a:t>
            </a:r>
            <a:endParaRPr sz="4000">
              <a:solidFill>
                <a:srgbClr val="57554B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7554B"/>
                </a:solidFill>
              </a:rPr>
              <a:t>Use mean, variance, sum, FT or a combination as feature vectors?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Typeset">
  <a:themeElements>
    <a:clrScheme name="Typeset">
      <a:dk1>
        <a:srgbClr val="57554B"/>
      </a:dk1>
      <a:lt1>
        <a:srgbClr val="0C1557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C633D">
              <a:alpha val="75000"/>
            </a:srgbClr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ypeset">
  <a:themeElements>
    <a:clrScheme name="Typeset">
      <a:dk1>
        <a:srgbClr val="000000"/>
      </a:dk1>
      <a:lt1>
        <a:srgbClr val="FFFFFF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C633D">
              <a:alpha val="75000"/>
            </a:srgbClr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