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9" r:id="rId2"/>
    <p:sldId id="409" r:id="rId3"/>
    <p:sldId id="446" r:id="rId4"/>
    <p:sldId id="414" r:id="rId5"/>
    <p:sldId id="415" r:id="rId6"/>
    <p:sldId id="444" r:id="rId7"/>
    <p:sldId id="416" r:id="rId8"/>
    <p:sldId id="417" r:id="rId9"/>
    <p:sldId id="418" r:id="rId10"/>
    <p:sldId id="448" r:id="rId11"/>
    <p:sldId id="419" r:id="rId12"/>
    <p:sldId id="447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382" r:id="rId21"/>
    <p:sldId id="383" r:id="rId22"/>
    <p:sldId id="445" r:id="rId23"/>
    <p:sldId id="393" r:id="rId24"/>
    <p:sldId id="389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38" r:id="rId35"/>
    <p:sldId id="439" r:id="rId36"/>
    <p:sldId id="440" r:id="rId37"/>
    <p:sldId id="441" r:id="rId38"/>
    <p:sldId id="442" r:id="rId39"/>
    <p:sldId id="443" r:id="rId40"/>
    <p:sldId id="261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1A"/>
    <a:srgbClr val="86EAEF"/>
    <a:srgbClr val="EFD5B2"/>
    <a:srgbClr val="6BC0FF"/>
    <a:srgbClr val="4785B8"/>
    <a:srgbClr val="396E9A"/>
    <a:srgbClr val="174366"/>
    <a:srgbClr val="000000"/>
    <a:srgbClr val="4B5C75"/>
    <a:srgbClr val="0F518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A07CD-7CF1-42E6-88F0-1E16322EAFE4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71B74-8A38-4139-8F3A-2A7FCD344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8" y="51786"/>
            <a:ext cx="10380133" cy="474662"/>
          </a:xfrm>
        </p:spPr>
        <p:txBody>
          <a:bodyPr>
            <a:noAutofit/>
          </a:bodyPr>
          <a:lstStyle>
            <a:lvl1pPr algn="l">
              <a:defRPr sz="2000" b="1" spc="-75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266700" indent="-196454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1800" b="1"/>
            </a:lvl1pPr>
            <a:lvl2pPr marL="401241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540544" indent="-139304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3894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050"/>
            </a:lvl4pPr>
            <a:lvl5pPr marL="808435" indent="-134541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1937DE8B-0B71-40FB-9451-228A0604D24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1039013" y="6605588"/>
            <a:ext cx="1152987" cy="254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225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005AE228-4BB6-41EB-9086-19BD84A6D0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402635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70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0101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77532" y="2001520"/>
            <a:ext cx="7111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kern="1800" spc="3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4800" kern="1800" spc="300">
                <a:solidFill>
                  <a:schemeClr val="bg1"/>
                </a:solidFill>
                <a:latin typeface="+mj-ea"/>
                <a:ea typeface="+mj-ea"/>
              </a:rPr>
              <a:t>강</a:t>
            </a:r>
            <a:r>
              <a:rPr lang="en-US" altLang="ko-KR" sz="4800" kern="1800" spc="300" dirty="0">
                <a:solidFill>
                  <a:schemeClr val="bg1"/>
                </a:solidFill>
                <a:latin typeface="+mj-ea"/>
                <a:ea typeface="+mj-ea"/>
              </a:rPr>
              <a:t>.python</a:t>
            </a:r>
            <a:endParaRPr lang="ko-KR" altLang="en-US" sz="4800" kern="1800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1344" y="3210595"/>
            <a:ext cx="2549237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변수형</a:t>
            </a:r>
            <a:b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데이터형</a:t>
            </a:r>
            <a:endParaRPr lang="ko-KR" altLang="en-US" dirty="0">
              <a:solidFill>
                <a:srgbClr val="FFDB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05" y="2096249"/>
            <a:ext cx="697791" cy="697791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541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"/>
    </mc:Choice>
    <mc:Fallback xmlns="">
      <p:transition spd="slow" advTm="3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IndexError</a:t>
            </a:r>
            <a:r>
              <a:rPr lang="en-US" altLang="ko-KR" dirty="0"/>
              <a:t> </a:t>
            </a:r>
            <a:r>
              <a:rPr lang="ko-KR" altLang="en-US" dirty="0"/>
              <a:t>예외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중괄호 기호의 개수가 </a:t>
            </a:r>
            <a:r>
              <a:rPr lang="en-US" altLang="ko-KR" dirty="0"/>
              <a:t>format() </a:t>
            </a:r>
            <a:r>
              <a:rPr lang="ko-KR" altLang="en-US" dirty="0"/>
              <a:t>함수의 매개변수 개수보다 많은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73C2F1C-DBC5-44E8-B698-70C6480C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039" y="2033717"/>
            <a:ext cx="8668838" cy="279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25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깔끔한 출력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50" y="1345198"/>
            <a:ext cx="4233198" cy="24670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566" y="3925184"/>
            <a:ext cx="5922871" cy="15999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32241"/>
          <a:stretch/>
        </p:blipFill>
        <p:spPr>
          <a:xfrm>
            <a:off x="5162208" y="4216010"/>
            <a:ext cx="3804946" cy="20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1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</a:t>
            </a:r>
            <a:r>
              <a:rPr lang="ko-KR" altLang="en-US" dirty="0" err="1"/>
              <a:t>여러줄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47638DFB-29B5-49CF-891B-911EED2BB27B}"/>
              </a:ext>
            </a:extLst>
          </p:cNvPr>
          <p:cNvSpPr txBox="1">
            <a:spLocks/>
          </p:cNvSpPr>
          <p:nvPr/>
        </p:nvSpPr>
        <p:spPr>
          <a:xfrm>
            <a:off x="1450771" y="1326210"/>
            <a:ext cx="7886700" cy="49849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/>
              <a:t>줄 뒤에 </a:t>
            </a:r>
            <a:r>
              <a:rPr lang="en-US" altLang="ko-KR">
                <a:latin typeface="Calibri"/>
              </a:rPr>
              <a:t>\ </a:t>
            </a:r>
            <a:r>
              <a:rPr lang="ko-KR" altLang="en-US">
                <a:latin typeface="Calibri"/>
              </a:rPr>
              <a:t>붙여서 </a:t>
            </a:r>
            <a:r>
              <a:rPr lang="ko-KR" altLang="en-US"/>
              <a:t>코드 쉽게 보기 위한 줄바꿈이며</a:t>
            </a:r>
            <a:r>
              <a:rPr lang="en-US" altLang="ko-KR"/>
              <a:t>,</a:t>
            </a:r>
            <a:r>
              <a:rPr lang="ko-KR" altLang="en-US"/>
              <a:t> 실질적 줄바꿈 아님을 나타냄</a:t>
            </a:r>
            <a:endParaRPr lang="ko-KR" altLang="en-US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213148A0-0F55-4A12-A1E4-55A47DFAA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980" y="2563742"/>
            <a:ext cx="7307396" cy="352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504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선언</a:t>
            </a:r>
            <a:endParaRPr lang="en-US" altLang="ko-KR" dirty="0"/>
          </a:p>
          <a:p>
            <a:pPr lvl="1"/>
            <a:r>
              <a:rPr lang="ko-KR" altLang="en-US" dirty="0"/>
              <a:t>변수는 어떠한 값을 저장하는 메모리 공간</a:t>
            </a:r>
            <a:r>
              <a:rPr lang="en-US" altLang="ko-KR" dirty="0"/>
              <a:t>(</a:t>
            </a:r>
            <a:r>
              <a:rPr lang="ko-KR" altLang="en-US" dirty="0"/>
              <a:t>그릇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변수 선언은 그릇을 준비하는 것</a:t>
            </a:r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C/C++, </a:t>
            </a:r>
            <a:r>
              <a:rPr lang="ko-KR" altLang="en-US" dirty="0"/>
              <a:t>자바 등과는 달리 변수를 선언하지 않아도 되지만 긴 코드를 작성할 때는 사용될 변수를 미리 계획적으로 준비하는 것이 더 효율적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가장 많이 사용하는 변수는 불형</a:t>
            </a:r>
            <a:r>
              <a:rPr lang="en-US" altLang="ko-KR" dirty="0"/>
              <a:t>(Boolean, 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저장</a:t>
            </a:r>
            <a:r>
              <a:rPr lang="en-US" altLang="ko-KR" dirty="0"/>
              <a:t>), </a:t>
            </a:r>
            <a:r>
              <a:rPr lang="ko-KR" altLang="en-US" dirty="0"/>
              <a:t>정수형</a:t>
            </a:r>
            <a:r>
              <a:rPr lang="en-US" altLang="ko-KR" dirty="0"/>
              <a:t>, </a:t>
            </a:r>
            <a:r>
              <a:rPr lang="ko-KR" altLang="en-US" dirty="0" err="1"/>
              <a:t>실수형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67891" lvl="1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5431015"/>
            <a:ext cx="4129358" cy="14223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550" y="2848171"/>
            <a:ext cx="6475765" cy="206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4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/>
              <a:t>Type( ) </a:t>
            </a:r>
            <a:r>
              <a:rPr lang="ko-KR" altLang="en-US" b="0" dirty="0"/>
              <a:t>함수를 사용하면 변수가 </a:t>
            </a:r>
            <a:r>
              <a:rPr lang="en-US" altLang="ko-KR" b="0" dirty="0"/>
              <a:t>bool(</a:t>
            </a:r>
            <a:r>
              <a:rPr lang="ko-KR" altLang="en-US" b="0" dirty="0" err="1"/>
              <a:t>불형</a:t>
            </a:r>
            <a:r>
              <a:rPr lang="en-US" altLang="ko-KR" b="0" dirty="0"/>
              <a:t>), </a:t>
            </a:r>
            <a:r>
              <a:rPr lang="en-US" altLang="ko-KR" b="0" dirty="0" err="1"/>
              <a:t>int</a:t>
            </a:r>
            <a:r>
              <a:rPr lang="en-US" altLang="ko-KR" b="0" dirty="0"/>
              <a:t>(</a:t>
            </a:r>
            <a:r>
              <a:rPr lang="ko-KR" altLang="en-US" b="0" dirty="0"/>
              <a:t>정수</a:t>
            </a:r>
            <a:r>
              <a:rPr lang="en-US" altLang="ko-KR" b="0" dirty="0"/>
              <a:t>), float(</a:t>
            </a:r>
            <a:r>
              <a:rPr lang="ko-KR" altLang="en-US" b="0" dirty="0"/>
              <a:t>실수</a:t>
            </a:r>
            <a:r>
              <a:rPr lang="en-US" altLang="ko-KR" b="0" dirty="0"/>
              <a:t>), </a:t>
            </a:r>
            <a:r>
              <a:rPr lang="en-US" altLang="ko-KR" b="0" dirty="0" err="1"/>
              <a:t>str</a:t>
            </a:r>
            <a:r>
              <a:rPr lang="en-US" altLang="ko-KR" b="0" dirty="0"/>
              <a:t>(</a:t>
            </a:r>
            <a:r>
              <a:rPr lang="ko-KR" altLang="en-US" b="0" dirty="0"/>
              <a:t>문자열</a:t>
            </a:r>
            <a:r>
              <a:rPr lang="en-US" altLang="ko-KR" b="0" dirty="0"/>
              <a:t>)</a:t>
            </a:r>
            <a:r>
              <a:rPr lang="ko-KR" altLang="en-US" b="0" dirty="0"/>
              <a:t>형으로 생성된 것을 확인할 수 있음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1"/>
            <a:r>
              <a:rPr lang="ko-KR" altLang="en-US" dirty="0"/>
              <a:t>대</a:t>
            </a:r>
            <a:r>
              <a:rPr lang="en-US" altLang="ko-KR" dirty="0"/>
              <a:t>·</a:t>
            </a:r>
            <a:r>
              <a:rPr lang="ko-KR" altLang="en-US" dirty="0"/>
              <a:t>소문자를 구분한다</a:t>
            </a:r>
            <a:r>
              <a:rPr lang="en-US" altLang="ko-KR" dirty="0"/>
              <a:t>( </a:t>
            </a:r>
            <a:r>
              <a:rPr lang="en-US" altLang="ko-KR" dirty="0" err="1"/>
              <a:t>myVar</a:t>
            </a:r>
            <a:r>
              <a:rPr lang="ko-KR" altLang="en-US" dirty="0"/>
              <a:t>와 </a:t>
            </a:r>
            <a:r>
              <a:rPr lang="en-US" altLang="ko-KR" dirty="0" err="1"/>
              <a:t>MyVar</a:t>
            </a:r>
            <a:r>
              <a:rPr lang="ko-KR" altLang="en-US" dirty="0"/>
              <a:t>는 다른 변수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를 포함할 수 있다</a:t>
            </a:r>
            <a:r>
              <a:rPr lang="en-US" altLang="ko-KR" dirty="0"/>
              <a:t>. </a:t>
            </a:r>
            <a:r>
              <a:rPr lang="ko-KR" altLang="en-US" dirty="0"/>
              <a:t>하지만 숫자로 시작하면 안 된다</a:t>
            </a:r>
            <a:r>
              <a:rPr lang="en-US" altLang="ko-KR" dirty="0"/>
              <a:t>( var2(O), _</a:t>
            </a:r>
            <a:r>
              <a:rPr lang="en-US" altLang="ko-KR" dirty="0" err="1"/>
              <a:t>var</a:t>
            </a:r>
            <a:r>
              <a:rPr lang="en-US" altLang="ko-KR" dirty="0"/>
              <a:t>(O), var_2(O), 2Var(X)).</a:t>
            </a:r>
          </a:p>
          <a:p>
            <a:pPr lvl="1"/>
            <a:r>
              <a:rPr lang="ko-KR" altLang="en-US" dirty="0" err="1"/>
              <a:t>예약어는</a:t>
            </a:r>
            <a:r>
              <a:rPr lang="ko-KR" altLang="en-US" dirty="0"/>
              <a:t> </a:t>
            </a:r>
            <a:r>
              <a:rPr lang="ko-KR" altLang="en-US" dirty="0" err="1"/>
              <a:t>변수명으로</a:t>
            </a:r>
            <a:r>
              <a:rPr lang="ko-KR" altLang="en-US" dirty="0"/>
              <a:t> 쓰면 안 된다</a:t>
            </a:r>
            <a:r>
              <a:rPr lang="en-US" altLang="ko-KR" dirty="0"/>
              <a:t>.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예약어는</a:t>
            </a:r>
            <a:r>
              <a:rPr lang="ko-KR" altLang="en-US" dirty="0"/>
              <a:t> </a:t>
            </a:r>
            <a:r>
              <a:rPr lang="en-US" altLang="ko-KR" dirty="0"/>
              <a:t>True, False, None, and, or, not, break, continue, return, if, else, </a:t>
            </a:r>
            <a:r>
              <a:rPr lang="en-US" altLang="ko-KR" dirty="0" err="1"/>
              <a:t>elif</a:t>
            </a:r>
            <a:r>
              <a:rPr lang="en-US" altLang="ko-KR" dirty="0"/>
              <a:t>, for, while, except, finally, </a:t>
            </a:r>
            <a:r>
              <a:rPr lang="en-US" altLang="ko-KR" dirty="0" err="1"/>
              <a:t>gloval</a:t>
            </a:r>
            <a:r>
              <a:rPr lang="en-US" altLang="ko-KR" dirty="0"/>
              <a:t>, import, try </a:t>
            </a:r>
            <a:r>
              <a:rPr lang="ko-KR" altLang="en-US" dirty="0"/>
              <a:t>등이다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388" y="1763815"/>
            <a:ext cx="6485225" cy="123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12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/>
              <a:t>(1)</a:t>
            </a:r>
          </a:p>
          <a:p>
            <a:pPr lvl="1"/>
            <a:r>
              <a:rPr lang="ko-KR" altLang="en-US" dirty="0"/>
              <a:t>변수는 값을 담으면</a:t>
            </a:r>
            <a:r>
              <a:rPr lang="en-US" altLang="ko-KR" dirty="0"/>
              <a:t>(</a:t>
            </a:r>
            <a:r>
              <a:rPr lang="ko-KR" altLang="en-US" dirty="0"/>
              <a:t>대입하면</a:t>
            </a:r>
            <a:r>
              <a:rPr lang="en-US" altLang="ko-KR" dirty="0"/>
              <a:t>) </a:t>
            </a:r>
            <a:r>
              <a:rPr lang="ko-KR" altLang="en-US" dirty="0"/>
              <a:t>사용 가능</a:t>
            </a:r>
            <a:r>
              <a:rPr lang="en-US" altLang="ko-KR" dirty="0"/>
              <a:t>. </a:t>
            </a:r>
            <a:r>
              <a:rPr lang="ko-KR" altLang="en-US" dirty="0"/>
              <a:t>변수에 있던 기존 값은 없어지고 새로 입력한 값으로 변경됨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변수에는 변수의 값을 넣을 수도 있고</a:t>
            </a:r>
            <a:r>
              <a:rPr lang="en-US" altLang="ko-KR" dirty="0"/>
              <a:t>, </a:t>
            </a:r>
            <a:r>
              <a:rPr lang="ko-KR" altLang="en-US" dirty="0"/>
              <a:t>계산 결과를 넣을 수도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600" dirty="0"/>
          </a:p>
          <a:p>
            <a:pPr lvl="1"/>
            <a:endParaRPr lang="en-US" altLang="ko-KR" dirty="0"/>
          </a:p>
          <a:p>
            <a:pPr marL="267891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46" y="2083279"/>
            <a:ext cx="5215693" cy="1761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813" y="4644135"/>
            <a:ext cx="3867249" cy="18902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015" y="4644135"/>
            <a:ext cx="3800671" cy="18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88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/>
              <a:t>(2)</a:t>
            </a:r>
          </a:p>
          <a:p>
            <a:pPr lvl="1"/>
            <a:r>
              <a:rPr lang="ko-KR" altLang="en-US" dirty="0"/>
              <a:t>변수에는 숫자와 변수의 연산을 넣을 수도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91" lvl="1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51" y="1763816"/>
            <a:ext cx="5341877" cy="252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5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/>
              <a:t>(3)</a:t>
            </a:r>
          </a:p>
          <a:p>
            <a:pPr lvl="1"/>
            <a:r>
              <a:rPr lang="ko-KR" altLang="en-US" dirty="0"/>
              <a:t>변수에 연속된 값을 대입하는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91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582" y="2045096"/>
            <a:ext cx="501491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18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/>
              <a:t>(4)</a:t>
            </a:r>
          </a:p>
          <a:p>
            <a:pPr lvl="1"/>
            <a:r>
              <a:rPr lang="ko-KR" altLang="en-US" dirty="0"/>
              <a:t>변수에 연산 결과를 자신의 값으로 다시 대입하는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91" lvl="1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808821"/>
            <a:ext cx="6047151" cy="337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48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/>
              <a:t>(5)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변수의 데이터 형식은 값을 넣는 순간마다 변경될 수 있는 유연한 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대입 연산자의 왼쪽에는 무조건 변수만 올 수 있고</a:t>
            </a:r>
            <a:r>
              <a:rPr lang="en-US" altLang="ko-KR" dirty="0"/>
              <a:t>, </a:t>
            </a:r>
            <a:r>
              <a:rPr lang="ko-KR" altLang="en-US" dirty="0"/>
              <a:t>오른쪽에는 무엇이든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수식</a:t>
            </a:r>
            <a:r>
              <a:rPr lang="en-US" altLang="ko-KR" dirty="0"/>
              <a:t>, </a:t>
            </a:r>
            <a:r>
              <a:rPr lang="ko-KR" altLang="en-US" dirty="0"/>
              <a:t>함수 등</a:t>
            </a:r>
            <a:r>
              <a:rPr lang="en-US" altLang="ko-KR" dirty="0"/>
              <a:t>) </a:t>
            </a:r>
            <a:r>
              <a:rPr lang="ko-KR" altLang="en-US" dirty="0"/>
              <a:t>올 수 있음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46" y="1673592"/>
            <a:ext cx="6375697" cy="11917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545" y="3623745"/>
            <a:ext cx="5229218" cy="264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7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주석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958303-798B-4B1B-8AC4-F52C2DEFB9D2}"/>
              </a:ext>
            </a:extLst>
          </p:cNvPr>
          <p:cNvSpPr/>
          <p:nvPr/>
        </p:nvSpPr>
        <p:spPr>
          <a:xfrm>
            <a:off x="416358" y="1021183"/>
            <a:ext cx="3561753" cy="54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주석</a:t>
            </a:r>
          </a:p>
        </p:txBody>
      </p:sp>
      <p:sp>
        <p:nvSpPr>
          <p:cNvPr id="21" name="내용 개체 틀 1">
            <a:extLst>
              <a:ext uri="{FF2B5EF4-FFF2-40B4-BE49-F238E27FC236}">
                <a16:creationId xmlns:a16="http://schemas.microsoft.com/office/drawing/2014/main" id="{12797F00-D168-4D19-82AF-9AA5F2F8DEA7}"/>
              </a:ext>
            </a:extLst>
          </p:cNvPr>
          <p:cNvSpPr txBox="1">
            <a:spLocks/>
          </p:cNvSpPr>
          <p:nvPr/>
        </p:nvSpPr>
        <p:spPr>
          <a:xfrm>
            <a:off x="2152650" y="1565895"/>
            <a:ext cx="7886700" cy="49849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dirty="0"/>
              <a:t>프로그램 진행에 영향 주지 않는 코드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 설명 위해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# </a:t>
            </a:r>
            <a:r>
              <a:rPr lang="ko-KR" altLang="en-US" dirty="0"/>
              <a:t>기호를 주석으로 처리하고자 하는 부분 앞에 붙임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AB6F6D2-4CF5-4AE9-939C-3AF7CFAF3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87" y="4454213"/>
            <a:ext cx="9999226" cy="16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73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2035562"/>
            <a:ext cx="7155795" cy="48888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input( ) </a:t>
            </a:r>
            <a:r>
              <a:rPr lang="ko-KR" altLang="en-US" dirty="0"/>
              <a:t>함수를 사용해 값 입력</a:t>
            </a:r>
            <a:endParaRPr lang="en-US" altLang="ko-KR" dirty="0"/>
          </a:p>
          <a:p>
            <a:pPr lvl="1"/>
            <a:r>
              <a:rPr lang="en-US" altLang="ko-KR" dirty="0"/>
              <a:t>Code02-01.py</a:t>
            </a:r>
            <a:r>
              <a:rPr lang="ko-KR" altLang="en-US" dirty="0"/>
              <a:t>의 </a:t>
            </a:r>
            <a:r>
              <a:rPr lang="en-US" altLang="ko-KR" dirty="0"/>
              <a:t>1~2</a:t>
            </a:r>
            <a:r>
              <a:rPr lang="ko-KR" altLang="en-US" dirty="0"/>
              <a:t>행을 </a:t>
            </a:r>
            <a:r>
              <a:rPr lang="en-US" altLang="ko-KR" dirty="0"/>
              <a:t>input( ) </a:t>
            </a:r>
            <a:r>
              <a:rPr lang="ko-KR" altLang="en-US" dirty="0"/>
              <a:t>함수를 사용하도록 수정 → </a:t>
            </a:r>
            <a:r>
              <a:rPr lang="en-US" altLang="ko-KR" dirty="0"/>
              <a:t>[F5]</a:t>
            </a:r>
            <a:r>
              <a:rPr lang="ko-KR" altLang="en-US" dirty="0"/>
              <a:t>를 눌러 실행 </a:t>
            </a:r>
            <a:br>
              <a:rPr lang="en-US" altLang="ko-KR" dirty="0"/>
            </a:br>
            <a:r>
              <a:rPr lang="ko-KR" altLang="en-US" dirty="0"/>
              <a:t>→ 숫자 하나를 입력하고 </a:t>
            </a:r>
            <a:r>
              <a:rPr lang="en-US" altLang="ko-KR" dirty="0"/>
              <a:t>[Enter]</a:t>
            </a:r>
            <a:r>
              <a:rPr lang="ko-KR" altLang="en-US" dirty="0"/>
              <a:t> →</a:t>
            </a:r>
            <a:r>
              <a:rPr lang="en-US" altLang="ko-KR" dirty="0"/>
              <a:t> </a:t>
            </a:r>
            <a:r>
              <a:rPr lang="ko-KR" altLang="en-US" dirty="0"/>
              <a:t>다시 숫자 하나를 입력하고 </a:t>
            </a:r>
            <a:r>
              <a:rPr lang="en-US" altLang="ko-KR" dirty="0"/>
              <a:t>[Enter]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35961" y="3789041"/>
            <a:ext cx="283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계산 결과가 틀리거나 오류 발생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input( )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함수는 값을 </a:t>
            </a:r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입력받지만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모두 문자열로 취급하기 때문</a:t>
            </a:r>
          </a:p>
        </p:txBody>
      </p:sp>
    </p:spTree>
    <p:extLst>
      <p:ext uri="{BB962C8B-B14F-4D97-AF65-F5344CB8AC3E}">
        <p14:creationId xmlns:p14="http://schemas.microsoft.com/office/powerpoint/2010/main" val="2333811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input( ) </a:t>
            </a:r>
            <a:r>
              <a:rPr lang="ko-KR" altLang="en-US" dirty="0"/>
              <a:t>함수를 사용해 정수로 변환</a:t>
            </a:r>
            <a:endParaRPr lang="en-US" altLang="ko-KR" dirty="0"/>
          </a:p>
          <a:p>
            <a:pPr lvl="1"/>
            <a:r>
              <a:rPr lang="ko-KR" altLang="en-US" dirty="0"/>
              <a:t>오른쪽 예처럼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함수를 사용해 정수로 변환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Code02-02.py</a:t>
            </a:r>
            <a:r>
              <a:rPr lang="ko-KR" altLang="en-US" dirty="0"/>
              <a:t>의 </a:t>
            </a:r>
            <a:r>
              <a:rPr lang="en-US" altLang="ko-KR" dirty="0"/>
              <a:t>1~2</a:t>
            </a:r>
            <a:r>
              <a:rPr lang="ko-KR" altLang="en-US" dirty="0"/>
              <a:t>행을 다음과 같이 수정 후 다시 </a:t>
            </a:r>
            <a:r>
              <a:rPr lang="en-US" altLang="ko-KR" dirty="0"/>
              <a:t>[F5]</a:t>
            </a:r>
            <a:r>
              <a:rPr lang="ko-KR" altLang="en-US" dirty="0"/>
              <a:t>를 눌러 실행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55" y="1088740"/>
            <a:ext cx="2914650" cy="838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546" y="3290822"/>
            <a:ext cx="7294203" cy="292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64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B24EF5-5D48-437B-8D39-F5B286A9FBD9}"/>
              </a:ext>
            </a:extLst>
          </p:cNvPr>
          <p:cNvSpPr/>
          <p:nvPr/>
        </p:nvSpPr>
        <p:spPr>
          <a:xfrm>
            <a:off x="416358" y="1246384"/>
            <a:ext cx="10937442" cy="117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126E7E-7A6B-4BCD-8BAD-D84BEA836E7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7A349-2069-46A1-BFBD-13CD35E4C030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6358" y="2750204"/>
            <a:ext cx="10937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1.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숫자 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개를 </a:t>
            </a:r>
            <a:r>
              <a:rPr lang="ko-KR" altLang="en-US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입력받아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사칙연산 결과값을 </a:t>
            </a:r>
            <a:r>
              <a:rPr lang="ko-KR" altLang="en-US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출력하시오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081B16-67B0-45FF-A05C-B57AB97E206B}"/>
              </a:ext>
            </a:extLst>
          </p:cNvPr>
          <p:cNvSpPr/>
          <p:nvPr/>
        </p:nvSpPr>
        <p:spPr>
          <a:xfrm>
            <a:off x="660400" y="317820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10 + 5 = 15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10 - 5 = 5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10 * 5 = 50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10 / 5 = 2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97EFD9-2425-4E2C-9C4D-7ECC0240A09A}"/>
              </a:ext>
            </a:extLst>
          </p:cNvPr>
          <p:cNvSpPr/>
          <p:nvPr/>
        </p:nvSpPr>
        <p:spPr>
          <a:xfrm>
            <a:off x="416358" y="4876612"/>
            <a:ext cx="6026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2.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국어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영어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수학 점수를 </a:t>
            </a:r>
            <a:r>
              <a:rPr lang="ko-KR" altLang="en-US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입력받아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평균을 </a:t>
            </a:r>
            <a:r>
              <a:rPr lang="ko-KR" altLang="en-US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출력하시오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16B8A6-1D8B-4D65-A9A2-83558586FA7F}"/>
              </a:ext>
            </a:extLst>
          </p:cNvPr>
          <p:cNvSpPr/>
          <p:nvPr/>
        </p:nvSpPr>
        <p:spPr>
          <a:xfrm>
            <a:off x="660400" y="53413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 90, 80, 70 </a:t>
            </a:r>
          </a:p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합계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: 240</a:t>
            </a:r>
          </a:p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평균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: 80.00 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E1AA81-4AE3-4378-98C4-0AD4AE5C9D0A}"/>
              </a:ext>
            </a:extLst>
          </p:cNvPr>
          <p:cNvSpPr/>
          <p:nvPr/>
        </p:nvSpPr>
        <p:spPr>
          <a:xfrm>
            <a:off x="6512653" y="4876612"/>
            <a:ext cx="5262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3.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숫자 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개를 </a:t>
            </a:r>
            <a:r>
              <a:rPr lang="ko-KR" altLang="en-US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입력받아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나누기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몫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나머지를</a:t>
            </a:r>
            <a:endParaRPr lang="en-US" altLang="ko-KR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  <a:r>
              <a:rPr lang="ko-KR" altLang="en-US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출력하시오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58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1" y="203587"/>
            <a:ext cx="74685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실습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8" y="994231"/>
            <a:ext cx="8679739" cy="5863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num1 = int(input('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숫자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입력하시오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.'))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num2 = int(input('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숫자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입력하시오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.'))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print(num1+num2)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print(num1-num2)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print(num1*num2)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print(num1/num2)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-----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pt-BR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print((num1+num2+num3)/3)</a:t>
            </a:r>
          </a:p>
          <a:p>
            <a:endParaRPr lang="pt-BR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-----</a:t>
            </a:r>
          </a:p>
          <a:p>
            <a:endParaRPr lang="pt-BR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pt-BR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print(num1/num2)</a:t>
            </a:r>
          </a:p>
          <a:p>
            <a:r>
              <a:rPr lang="pt-BR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print(num1//num2)</a:t>
            </a:r>
          </a:p>
          <a:p>
            <a:r>
              <a:rPr lang="pt-BR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print(num1%num2)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5C9F07-C87F-46F6-94E3-963D7605E70F}"/>
              </a:ext>
            </a:extLst>
          </p:cNvPr>
          <p:cNvSpPr/>
          <p:nvPr/>
        </p:nvSpPr>
        <p:spPr>
          <a:xfrm>
            <a:off x="9227889" y="994231"/>
            <a:ext cx="2268523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실습과제</a:t>
            </a:r>
            <a:endParaRPr lang="en-US" altLang="ko-KR" sz="6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4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02" y="1105519"/>
            <a:ext cx="9488231" cy="506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48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비트와 바이트</a:t>
            </a:r>
            <a:endParaRPr lang="en-US" altLang="ko-KR" dirty="0"/>
          </a:p>
          <a:p>
            <a:pPr lvl="1"/>
            <a:r>
              <a:rPr lang="ko-KR" altLang="en-US" dirty="0"/>
              <a:t>컴퓨터에서 표현할 수 있는 제일 작은 단위는 비트</a:t>
            </a:r>
            <a:r>
              <a:rPr lang="en-US" altLang="ko-KR" dirty="0"/>
              <a:t>(Bit)</a:t>
            </a:r>
          </a:p>
          <a:p>
            <a:pPr lvl="1"/>
            <a:r>
              <a:rPr lang="ko-KR" altLang="en-US" dirty="0"/>
              <a:t>비트 </a:t>
            </a:r>
            <a:r>
              <a:rPr lang="en-US" altLang="ko-KR" dirty="0"/>
              <a:t>8</a:t>
            </a:r>
            <a:r>
              <a:rPr lang="ko-KR" altLang="en-US" dirty="0"/>
              <a:t>개가 모이면 바이트</a:t>
            </a:r>
            <a:r>
              <a:rPr lang="en-US" altLang="ko-KR" dirty="0"/>
              <a:t>(Byte)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비트</a:t>
            </a:r>
            <a:endParaRPr lang="en-US" altLang="ko-KR" dirty="0"/>
          </a:p>
          <a:p>
            <a:pPr lvl="1"/>
            <a:r>
              <a:rPr lang="ko-KR" altLang="en-US" dirty="0"/>
              <a:t>비트는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만 존재하므로 </a:t>
            </a:r>
            <a:r>
              <a:rPr lang="en-US" altLang="ko-KR" dirty="0"/>
              <a:t>1</a:t>
            </a:r>
            <a:r>
              <a:rPr lang="ko-KR" altLang="en-US" dirty="0"/>
              <a:t>비트로는 두 가지를 표현 가능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46" y="3443402"/>
            <a:ext cx="5166999" cy="18758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546" y="5517326"/>
            <a:ext cx="5350669" cy="47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7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592" y="1275159"/>
            <a:ext cx="3222816" cy="51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82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바이트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412" y="1448781"/>
            <a:ext cx="6993176" cy="276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18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진수 변환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133"/>
          <a:stretch/>
        </p:blipFill>
        <p:spPr>
          <a:xfrm>
            <a:off x="2045550" y="1311605"/>
            <a:ext cx="5216582" cy="20479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368" r="11590"/>
          <a:stretch/>
        </p:blipFill>
        <p:spPr>
          <a:xfrm>
            <a:off x="2045551" y="3606860"/>
            <a:ext cx="4393605" cy="306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05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진수 변환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1" y="1529174"/>
            <a:ext cx="2873054" cy="21889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739" y="3725878"/>
            <a:ext cx="2955831" cy="24484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216" y="1781280"/>
            <a:ext cx="3233709" cy="3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3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print()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함수를 사용한 다양한 출력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97" y="1716395"/>
            <a:ext cx="8166871" cy="7363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202" y="2453891"/>
            <a:ext cx="8257209" cy="99539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77403" y="2018737"/>
            <a:ext cx="29387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결과는‘안녕하세요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?’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85998" y="2620937"/>
            <a:ext cx="58754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➊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결과로 나온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숫자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100(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백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아닌 문자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100(</a:t>
            </a:r>
            <a:r>
              <a:rPr lang="ko-KR" altLang="en-US" sz="14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일영영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“ ” 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안의 내용이 문자든 숫자든 무조건 문자로 취급한다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➋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결과로 나온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숫자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100(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백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의미한다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156" y="3506283"/>
            <a:ext cx="8325642" cy="9919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585997" y="3714741"/>
            <a:ext cx="5771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➌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100+100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출력되고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b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➍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숫자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숫자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더한 결과인 숫자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200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출력한다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155" y="4555601"/>
            <a:ext cx="8184112" cy="94856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572484" y="4716066"/>
            <a:ext cx="5415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➎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하나밖에 없는데 숫자가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개이고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b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➏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개인데 숫자는 하나라 서로 짝이 맞지 않다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➏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단순히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하나 삭제하면 되지만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➎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숫자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개를 출력하려면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 필요하므로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[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그림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3-1]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같이 수정한다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918" y="5649178"/>
            <a:ext cx="2721754" cy="110780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958303-798B-4B1B-8AC4-F52C2DEFB9D2}"/>
              </a:ext>
            </a:extLst>
          </p:cNvPr>
          <p:cNvSpPr/>
          <p:nvPr/>
        </p:nvSpPr>
        <p:spPr>
          <a:xfrm>
            <a:off x="416358" y="1021183"/>
            <a:ext cx="3561753" cy="54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 )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함수의 서식</a:t>
            </a:r>
          </a:p>
        </p:txBody>
      </p:sp>
    </p:spTree>
    <p:extLst>
      <p:ext uri="{BB962C8B-B14F-4D97-AF65-F5344CB8AC3E}">
        <p14:creationId xmlns:p14="http://schemas.microsoft.com/office/powerpoint/2010/main" val="3592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진수 변환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98" y="1370112"/>
            <a:ext cx="6368205" cy="20792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897" y="3837353"/>
            <a:ext cx="6368978" cy="226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6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38" y="1383471"/>
            <a:ext cx="6108525" cy="526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24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08" y="1268760"/>
            <a:ext cx="7908784" cy="27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78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기본 </a:t>
            </a:r>
            <a:r>
              <a:rPr lang="ko-KR" altLang="en-US" dirty="0" err="1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r>
              <a:rPr lang="en-US" altLang="ko-KR" dirty="0"/>
              <a:t>(</a:t>
            </a:r>
            <a:r>
              <a:rPr lang="ko-KR" altLang="en-US" dirty="0"/>
              <a:t>정수형과 </a:t>
            </a:r>
            <a:r>
              <a:rPr lang="ko-KR" altLang="en-US" dirty="0" err="1"/>
              <a:t>실수형</a:t>
            </a:r>
            <a:r>
              <a:rPr lang="en-US" altLang="ko-KR" dirty="0"/>
              <a:t>)(1)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59" y="1465590"/>
            <a:ext cx="7499679" cy="17461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695" y="3211699"/>
            <a:ext cx="7453351" cy="179842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BBF55-6B7E-447A-A091-DC8B796CAC6C}"/>
              </a:ext>
            </a:extLst>
          </p:cNvPr>
          <p:cNvSpPr/>
          <p:nvPr/>
        </p:nvSpPr>
        <p:spPr>
          <a:xfrm>
            <a:off x="3070370" y="2768366"/>
            <a:ext cx="1526797" cy="26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63D5D3-A671-45AA-906B-F9D64E8C3E10}"/>
              </a:ext>
            </a:extLst>
          </p:cNvPr>
          <p:cNvSpPr/>
          <p:nvPr/>
        </p:nvSpPr>
        <p:spPr>
          <a:xfrm>
            <a:off x="3070370" y="4514474"/>
            <a:ext cx="1526797" cy="26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46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기본 데이터형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r>
              <a:rPr lang="en-US" altLang="ko-KR" dirty="0"/>
              <a:t>(</a:t>
            </a:r>
            <a:r>
              <a:rPr lang="ko-KR" altLang="en-US" dirty="0"/>
              <a:t>정수형과 </a:t>
            </a:r>
            <a:r>
              <a:rPr lang="ko-KR" altLang="en-US" dirty="0" err="1"/>
              <a:t>실수형</a:t>
            </a:r>
            <a:r>
              <a:rPr lang="en-US" altLang="ko-KR" dirty="0"/>
              <a:t>)(2)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152" y="1358770"/>
            <a:ext cx="7197697" cy="21602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52" y="3608684"/>
            <a:ext cx="7197697" cy="184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04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기본 데이터형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r>
              <a:rPr lang="en-US" altLang="ko-KR" dirty="0"/>
              <a:t>(</a:t>
            </a:r>
            <a:r>
              <a:rPr lang="ko-KR" altLang="en-US" dirty="0"/>
              <a:t>정수형과 </a:t>
            </a:r>
            <a:r>
              <a:rPr lang="ko-KR" altLang="en-US" dirty="0" err="1"/>
              <a:t>실수형</a:t>
            </a:r>
            <a:r>
              <a:rPr lang="en-US" altLang="ko-KR" dirty="0"/>
              <a:t>)(3)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270" y="1567502"/>
            <a:ext cx="8480457" cy="18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36" y="3608685"/>
            <a:ext cx="8399191" cy="186890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70876" y="1896925"/>
            <a:ext cx="5234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정수 및 실수 </a:t>
            </a:r>
            <a:r>
              <a:rPr lang="ko-KR" altLang="en-US" sz="14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데이터형은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사칙 연산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+, -, *, /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수행할 수 있다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81930" y="3697124"/>
            <a:ext cx="4653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제곱을 의미하는 **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나머지를 구하는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%, </a:t>
            </a:r>
            <a:b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나눈 후에 소수점을 버리는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연산자도 사용할 수 있다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ED1E89-C9D3-4A7D-9851-FEA3C4CD6A00}"/>
              </a:ext>
            </a:extLst>
          </p:cNvPr>
          <p:cNvSpPr/>
          <p:nvPr/>
        </p:nvSpPr>
        <p:spPr>
          <a:xfrm>
            <a:off x="2390862" y="4941114"/>
            <a:ext cx="1526797" cy="26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70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기본 데이터형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불형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592" y="1403776"/>
            <a:ext cx="7504816" cy="16817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98" y="3036640"/>
            <a:ext cx="7571446" cy="20125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213745" y="1959119"/>
            <a:ext cx="5035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불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(Bool)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형은 참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(True)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이나 거짓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(False)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만 저장할 수 있다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3744" y="3554966"/>
            <a:ext cx="5790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불형은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비교의 결과를 참이나 거짓으로 저장하는 데 사용될 수도 있다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33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기본 데이터형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86" y="1403776"/>
            <a:ext cx="7602228" cy="26602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696" y="4172089"/>
            <a:ext cx="7381919" cy="192947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485234" y="1628801"/>
            <a:ext cx="49861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문자열을 ‘</a:t>
            </a:r>
            <a:r>
              <a:rPr lang="en-US" altLang="ko-KR" sz="14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abc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’, “</a:t>
            </a:r>
            <a:r>
              <a:rPr lang="ko-KR" altLang="en-US" sz="14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파이썬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만세”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“1” 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등 문자집합을 의미한다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문자열은 양쪽을 큰따옴표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(“)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나 작은따옴표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(‘)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감싸야 한다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23197" y="4429367"/>
            <a:ext cx="4849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 중간에 작은따옴표나 큰따옴표를 출력하고 싶다면 </a:t>
            </a:r>
            <a:endParaRPr lang="en-US" altLang="ko-KR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다른 따옴표로 묶어 주면 된다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835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기본 데이터형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065" y="1525340"/>
            <a:ext cx="7996227" cy="20558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75" y="3648509"/>
            <a:ext cx="8031845" cy="11756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783" y="4794767"/>
            <a:ext cx="8026496" cy="161153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178254" y="1996254"/>
            <a:ext cx="4520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역슬래시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(\) 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뒤에 큰따옴표나 작은따옴표를 사용해도 </a:t>
            </a:r>
            <a:b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글자로 인식한다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85810" y="3929778"/>
            <a:ext cx="2584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문자열을 여러 줄로 넣으려면 </a:t>
            </a:r>
            <a:b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중간에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\n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포함시키면 된다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85810" y="5274205"/>
            <a:ext cx="2637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작은따옴표나 큰따옴표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개를 </a:t>
            </a:r>
            <a:b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연속해서 묶어도 된다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109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기본 데이터형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80" y="984228"/>
            <a:ext cx="7293840" cy="488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5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다양한 출력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79" y="1449571"/>
            <a:ext cx="6348544" cy="5842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184651" y="1574503"/>
            <a:ext cx="265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결과는 </a:t>
            </a:r>
            <a:r>
              <a:rPr lang="en-US" altLang="ko-KR" sz="16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100/200=0</a:t>
            </a:r>
            <a:r>
              <a:rPr lang="ko-KR" altLang="en-US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  <a:r>
              <a:rPr lang="en-US" altLang="ko-KR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781" y="2072305"/>
            <a:ext cx="3124135" cy="23015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366" y="4538818"/>
            <a:ext cx="4279241" cy="184905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517" y="5051964"/>
            <a:ext cx="4138244" cy="71729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441100" y="4719058"/>
            <a:ext cx="31277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따라서 코드를 다음과 같이 수정</a:t>
            </a:r>
          </a:p>
        </p:txBody>
      </p:sp>
    </p:spTree>
    <p:extLst>
      <p:ext uri="{BB962C8B-B14F-4D97-AF65-F5344CB8AC3E}">
        <p14:creationId xmlns:p14="http://schemas.microsoft.com/office/powerpoint/2010/main" val="2159352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깔끔한 출력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426" y="1742070"/>
            <a:ext cx="5300663" cy="21502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4154" b="3092"/>
          <a:stretch/>
        </p:blipFill>
        <p:spPr>
          <a:xfrm>
            <a:off x="2971091" y="3982083"/>
            <a:ext cx="5014567" cy="255226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125671" y="2011343"/>
            <a:ext cx="1552673" cy="506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130" y="2098503"/>
            <a:ext cx="4349363" cy="158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4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B24EF5-5D48-437B-8D39-F5B286A9FBD9}"/>
              </a:ext>
            </a:extLst>
          </p:cNvPr>
          <p:cNvSpPr/>
          <p:nvPr/>
        </p:nvSpPr>
        <p:spPr>
          <a:xfrm>
            <a:off x="416358" y="1246384"/>
            <a:ext cx="10937442" cy="117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126E7E-7A6B-4BCD-8BAD-D84BEA836E7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7A349-2069-46A1-BFBD-13CD35E4C030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6358" y="27502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1.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소수점 둘째자리까지 </a:t>
            </a:r>
            <a:r>
              <a:rPr lang="ko-KR" altLang="en-US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출력하시오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6358" y="3732386"/>
            <a:ext cx="10673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2.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총 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10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자리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빈칸은 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0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으로 채워  소수점 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자리 까지 </a:t>
            </a:r>
            <a:r>
              <a:rPr lang="ko-KR" altLang="en-US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출력하시오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081B16-67B0-45FF-A05C-B57AB97E206B}"/>
              </a:ext>
            </a:extLst>
          </p:cNvPr>
          <p:cNvSpPr/>
          <p:nvPr/>
        </p:nvSpPr>
        <p:spPr>
          <a:xfrm>
            <a:off x="660400" y="31782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758.12345678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BC9958-0CE6-4601-895D-397382FC5B35}"/>
              </a:ext>
            </a:extLst>
          </p:cNvPr>
          <p:cNvSpPr/>
          <p:nvPr/>
        </p:nvSpPr>
        <p:spPr>
          <a:xfrm>
            <a:off x="660400" y="419709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25.05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97EFD9-2425-4E2C-9C4D-7ECC0240A09A}"/>
              </a:ext>
            </a:extLst>
          </p:cNvPr>
          <p:cNvSpPr/>
          <p:nvPr/>
        </p:nvSpPr>
        <p:spPr>
          <a:xfrm>
            <a:off x="416358" y="4876612"/>
            <a:ext cx="10673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3.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변수 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150.15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정수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실수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문자열로 </a:t>
            </a:r>
            <a:r>
              <a:rPr lang="ko-KR" altLang="en-US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출력하시오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9AA167-04AB-40F7-AAB5-B8D20D41B780}"/>
              </a:ext>
            </a:extLst>
          </p:cNvPr>
          <p:cNvSpPr/>
          <p:nvPr/>
        </p:nvSpPr>
        <p:spPr>
          <a:xfrm>
            <a:off x="416358" y="5802652"/>
            <a:ext cx="10673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4. *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을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10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 </a:t>
            </a:r>
            <a:r>
              <a:rPr lang="ko-KR" altLang="en-US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출력하시오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E4AA16-54E4-4EEC-802B-63EB89B49DF0}"/>
              </a:ext>
            </a:extLst>
          </p:cNvPr>
          <p:cNvSpPr/>
          <p:nvPr/>
        </p:nvSpPr>
        <p:spPr>
          <a:xfrm>
            <a:off x="660400" y="62673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**********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9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깔끔한 출력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426" y="1742070"/>
            <a:ext cx="5300663" cy="215026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125923" y="2720174"/>
            <a:ext cx="1552672" cy="506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451" y="3924056"/>
            <a:ext cx="6290905" cy="28058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130" y="2098503"/>
            <a:ext cx="4349363" cy="158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0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깔끔한 출력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426" y="1742070"/>
            <a:ext cx="5300663" cy="215026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105046" y="3429000"/>
            <a:ext cx="1552673" cy="376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776" y="4031219"/>
            <a:ext cx="6402973" cy="20530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130" y="2098503"/>
            <a:ext cx="4349363" cy="158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6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깔끔한 출력</a:t>
            </a:r>
            <a:endParaRPr lang="en-US" altLang="ko-KR" dirty="0"/>
          </a:p>
          <a:p>
            <a:pPr lvl="1"/>
            <a:r>
              <a:rPr lang="en-US" altLang="ko-KR" dirty="0"/>
              <a:t>format( ) </a:t>
            </a:r>
            <a:r>
              <a:rPr lang="ko-KR" altLang="en-US" dirty="0"/>
              <a:t>함수와 </a:t>
            </a:r>
            <a:r>
              <a:rPr lang="en-US" altLang="ko-KR" dirty="0"/>
              <a:t>{ }</a:t>
            </a:r>
            <a:r>
              <a:rPr lang="ko-KR" altLang="en-US" dirty="0"/>
              <a:t>를 함께 사용해 서식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.format</a:t>
            </a:r>
            <a:r>
              <a:rPr lang="ko-KR" altLang="en-US" dirty="0"/>
              <a:t>을 사용해 출력 순서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강제 행 넘기기는 </a:t>
            </a:r>
            <a:r>
              <a:rPr lang="en-US" altLang="ko-KR" dirty="0"/>
              <a:t>‘\n</a:t>
            </a:r>
            <a:r>
              <a:rPr lang="ko-KR" altLang="en-US" dirty="0"/>
              <a:t>’을 사용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50" y="1730529"/>
            <a:ext cx="6416505" cy="7558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25" y="1942105"/>
            <a:ext cx="2921794" cy="16144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116" y="3530736"/>
            <a:ext cx="6416505" cy="6037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4206" y="4743519"/>
            <a:ext cx="6396415" cy="70688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FB16130-AD1D-4381-831F-8C5328DEC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49479" y="3556593"/>
            <a:ext cx="3881445" cy="275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63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5139</TotalTime>
  <Words>1262</Words>
  <Application>Microsoft Office PowerPoint</Application>
  <PresentationFormat>와이드스크린</PresentationFormat>
  <Paragraphs>224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HY엽서L</vt:lpstr>
      <vt:lpstr>나눔스퀘어</vt:lpstr>
      <vt:lpstr>나눔스퀘어 ExtraBold</vt:lpstr>
      <vt:lpstr>맑은 고딕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02 print() 함수를 사용한 다양한 출력</vt:lpstr>
      <vt:lpstr>Section 02 print() 함수를 사용한 다양한 출력</vt:lpstr>
      <vt:lpstr>PowerPoint 프레젠테이션</vt:lpstr>
      <vt:lpstr>Section 02 print() 함수를 사용한 다양한 출력</vt:lpstr>
      <vt:lpstr>Section 02 print() 함수를 사용한 다양한 출력</vt:lpstr>
      <vt:lpstr>Section 02 print() 함수를 사용한 다양한 출력</vt:lpstr>
      <vt:lpstr>Section 02 print() 함수를 사용한 다양한 출력</vt:lpstr>
      <vt:lpstr>Section 02 print() 함수를 사용한 다양한 출력</vt:lpstr>
      <vt:lpstr>Section 02 print() 함수를 사용한 다양한 출력</vt:lpstr>
      <vt:lpstr>Section 03 변수의 선언과 사용</vt:lpstr>
      <vt:lpstr>Section 03 변수의 선언과 사용</vt:lpstr>
      <vt:lpstr>Section 03 변수의 선언과 사용</vt:lpstr>
      <vt:lpstr>Section 03 변수의 선언과 사용</vt:lpstr>
      <vt:lpstr>Section 03 변수의 선언과 사용</vt:lpstr>
      <vt:lpstr>Section 03 변수의 선언과 사용</vt:lpstr>
      <vt:lpstr>Section 03 변수의 선언과 사용</vt:lpstr>
      <vt:lpstr>Section 03 실습</vt:lpstr>
      <vt:lpstr>Section 03 실습</vt:lpstr>
      <vt:lpstr>PowerPoint 프레젠테이션</vt:lpstr>
      <vt:lpstr>PowerPoint 프레젠테이션</vt:lpstr>
      <vt:lpstr>Section 03 실습</vt:lpstr>
      <vt:lpstr>Section 04 데이터 표현 단위와 진수 변환</vt:lpstr>
      <vt:lpstr>Section 04 데이터 표현 단위와 진수 변환</vt:lpstr>
      <vt:lpstr>Section 04 데이터 표현 단위와 진수 변환</vt:lpstr>
      <vt:lpstr>Section 04 데이터 표현 단위와 진수 변환</vt:lpstr>
      <vt:lpstr>Section 04 데이터 표현 단위와 진수 변환</vt:lpstr>
      <vt:lpstr>Section 04 데이터 표현 단위와 진수 변환</vt:lpstr>
      <vt:lpstr>Section 04 데이터 표현 단위와 진수 변환</vt:lpstr>
      <vt:lpstr>Section 04 데이터 표현 단위와 진수 변환</vt:lpstr>
      <vt:lpstr>Section 05 기본 데이터형</vt:lpstr>
      <vt:lpstr>Section 05 기본 데이터형</vt:lpstr>
      <vt:lpstr>Section 05 기본 데이터형</vt:lpstr>
      <vt:lpstr>Section 05 기본 데이터형</vt:lpstr>
      <vt:lpstr>Section 05 기본 데이터형</vt:lpstr>
      <vt:lpstr>Section 05 기본 데이터형</vt:lpstr>
      <vt:lpstr>Section 05 기본 데이터형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lee01</cp:lastModifiedBy>
  <cp:revision>348</cp:revision>
  <dcterms:created xsi:type="dcterms:W3CDTF">2021-02-14T00:18:03Z</dcterms:created>
  <dcterms:modified xsi:type="dcterms:W3CDTF">2022-03-09T04:47:28Z</dcterms:modified>
</cp:coreProperties>
</file>