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9" r:id="rId2"/>
    <p:sldId id="409" r:id="rId3"/>
    <p:sldId id="366" r:id="rId4"/>
    <p:sldId id="367" r:id="rId5"/>
    <p:sldId id="411" r:id="rId6"/>
    <p:sldId id="410" r:id="rId7"/>
    <p:sldId id="368" r:id="rId8"/>
    <p:sldId id="369" r:id="rId9"/>
    <p:sldId id="446" r:id="rId10"/>
    <p:sldId id="370" r:id="rId11"/>
    <p:sldId id="371" r:id="rId12"/>
    <p:sldId id="372" r:id="rId13"/>
    <p:sldId id="445" r:id="rId14"/>
    <p:sldId id="373" r:id="rId15"/>
    <p:sldId id="374" r:id="rId16"/>
    <p:sldId id="375" r:id="rId17"/>
    <p:sldId id="344" r:id="rId18"/>
    <p:sldId id="376" r:id="rId19"/>
    <p:sldId id="377" r:id="rId20"/>
    <p:sldId id="378" r:id="rId21"/>
    <p:sldId id="345" r:id="rId22"/>
    <p:sldId id="384" r:id="rId23"/>
    <p:sldId id="383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46" r:id="rId34"/>
    <p:sldId id="26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1A"/>
    <a:srgbClr val="86EAEF"/>
    <a:srgbClr val="EFD5B2"/>
    <a:srgbClr val="6BC0FF"/>
    <a:srgbClr val="4785B8"/>
    <a:srgbClr val="396E9A"/>
    <a:srgbClr val="174366"/>
    <a:srgbClr val="000000"/>
    <a:srgbClr val="4B5C75"/>
    <a:srgbClr val="0F518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A07CD-7CF1-42E6-88F0-1E16322EAFE4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71B74-8A38-4139-8F3A-2A7FCD344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4267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101" y="6643689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4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549347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6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6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51786"/>
            <a:ext cx="10380133" cy="474663"/>
          </a:xfrm>
        </p:spPr>
        <p:txBody>
          <a:bodyPr>
            <a:noAutofit/>
          </a:bodyPr>
          <a:lstStyle>
            <a:lvl1pPr algn="l">
              <a:defRPr sz="3200" b="1" spc="-133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6"/>
            <a:ext cx="11951992" cy="5669959"/>
          </a:xfrm>
        </p:spPr>
        <p:txBody>
          <a:bodyPr>
            <a:normAutofit/>
          </a:bodyPr>
          <a:lstStyle>
            <a:lvl1pPr marL="474121" indent="-349242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667" b="1"/>
            </a:lvl1pPr>
            <a:lvl2pPr marL="713300" indent="-237061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2133"/>
            </a:lvl2pPr>
            <a:lvl3pPr marL="960943" indent="-247644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867"/>
            </a:lvl3pPr>
            <a:lvl4pPr marL="1198003" indent="-237061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600"/>
            </a:lvl4pPr>
            <a:lvl5pPr marL="1437181" indent="-23917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333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5914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2700"/>
            <a:ext cx="121920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0101" y="448871"/>
            <a:ext cx="11351799" cy="5960258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77532" y="2001520"/>
            <a:ext cx="7111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kern="1800" spc="30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ko-KR" altLang="en-US" sz="4800" kern="1800" spc="300">
                <a:solidFill>
                  <a:schemeClr val="bg1"/>
                </a:solidFill>
                <a:latin typeface="+mj-ea"/>
                <a:ea typeface="+mj-ea"/>
              </a:rPr>
              <a:t>강</a:t>
            </a:r>
            <a:r>
              <a:rPr lang="en-US" altLang="ko-KR" sz="4800" kern="1800" spc="300" dirty="0">
                <a:solidFill>
                  <a:schemeClr val="bg1"/>
                </a:solidFill>
                <a:latin typeface="+mj-ea"/>
                <a:ea typeface="+mj-ea"/>
              </a:rPr>
              <a:t>.python</a:t>
            </a:r>
            <a:endParaRPr lang="ko-KR" altLang="en-US" sz="4800" kern="1800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1344" y="3210595"/>
            <a:ext cx="254923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연산자</a:t>
            </a:r>
            <a:endParaRPr lang="ko-KR" altLang="en-US" dirty="0">
              <a:solidFill>
                <a:srgbClr val="FFDB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05" y="2096249"/>
            <a:ext cx="697791" cy="697791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541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9"/>
    </mc:Choice>
    <mc:Fallback xmlns="">
      <p:transition spd="slow" advTm="3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숫자를 문자열로 변환하려면 </a:t>
            </a:r>
            <a:r>
              <a:rPr lang="en-US" altLang="ko-KR" dirty="0" err="1"/>
              <a:t>str</a:t>
            </a:r>
            <a:r>
              <a:rPr lang="en-US" altLang="ko-KR" dirty="0"/>
              <a:t>() </a:t>
            </a:r>
            <a:r>
              <a:rPr lang="ko-KR" altLang="en-US" dirty="0"/>
              <a:t>함수 사용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문자열로 변경되어 </a:t>
            </a:r>
            <a:r>
              <a:rPr lang="en-US" altLang="ko-KR" dirty="0"/>
              <a:t>100+1</a:t>
            </a:r>
            <a:r>
              <a:rPr lang="ko-KR" altLang="en-US" dirty="0"/>
              <a:t>이 아닌 문자열의 연결인 ‘</a:t>
            </a:r>
            <a:r>
              <a:rPr lang="en-US" altLang="ko-KR" dirty="0"/>
              <a:t>1001’</a:t>
            </a:r>
            <a:r>
              <a:rPr lang="ko-KR" altLang="en-US" dirty="0"/>
              <a:t>과 ‘</a:t>
            </a:r>
            <a:r>
              <a:rPr lang="en-US" altLang="ko-KR" dirty="0"/>
              <a:t>100.1231’</a:t>
            </a:r>
            <a:r>
              <a:rPr lang="ko-KR" altLang="en-US" dirty="0"/>
              <a:t>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76239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476239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Tip</a:t>
            </a:r>
            <a:r>
              <a:rPr lang="en-US" altLang="ko-KR" dirty="0"/>
              <a:t> •</a:t>
            </a:r>
            <a:r>
              <a:rPr lang="ko-KR" altLang="en-US" dirty="0"/>
              <a:t> </a:t>
            </a:r>
            <a:r>
              <a:rPr lang="en-US" altLang="ko-KR" dirty="0"/>
              <a:t>print() </a:t>
            </a:r>
            <a:r>
              <a:rPr lang="ko-KR" altLang="en-US" dirty="0"/>
              <a:t>함수는 출력 결과에 작은따옴표가 없어 문자열인지 구분하기가 어려워 사용하지    않음</a:t>
            </a:r>
          </a:p>
          <a:p>
            <a:pPr lvl="1"/>
            <a:endParaRPr lang="en-US" altLang="ko-KR" dirty="0"/>
          </a:p>
          <a:p>
            <a:pPr marL="476239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87" y="1988841"/>
            <a:ext cx="11049100" cy="279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32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산술 연산자와 대입 연산자 </a:t>
            </a:r>
          </a:p>
          <a:p>
            <a:pPr lvl="1"/>
            <a:r>
              <a:rPr lang="ko-KR" altLang="en-US" dirty="0"/>
              <a:t>대입 연산자 </a:t>
            </a:r>
            <a:r>
              <a:rPr lang="en-US" altLang="ko-KR" dirty="0"/>
              <a:t>= </a:t>
            </a:r>
            <a:r>
              <a:rPr lang="ko-KR" altLang="en-US" dirty="0"/>
              <a:t>외에도 </a:t>
            </a:r>
            <a:r>
              <a:rPr lang="en-US" altLang="ko-KR" dirty="0"/>
              <a:t>+=, -=, *=, /=, %=, //=, **=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첫 번째 대입 연산자 </a:t>
            </a:r>
            <a:r>
              <a:rPr lang="en-US" altLang="ko-KR" dirty="0"/>
              <a:t>a+=3</a:t>
            </a:r>
            <a:r>
              <a:rPr lang="ko-KR" altLang="en-US" dirty="0"/>
              <a:t>은 </a:t>
            </a:r>
            <a:r>
              <a:rPr lang="en-US" altLang="ko-KR" dirty="0"/>
              <a:t>a</a:t>
            </a:r>
            <a:r>
              <a:rPr lang="ko-KR" altLang="en-US" dirty="0"/>
              <a:t>에 </a:t>
            </a:r>
            <a:r>
              <a:rPr lang="en-US" altLang="ko-KR" dirty="0"/>
              <a:t>3</a:t>
            </a:r>
            <a:r>
              <a:rPr lang="ko-KR" altLang="en-US" dirty="0"/>
              <a:t>을 더해서</a:t>
            </a:r>
            <a:endParaRPr lang="en-US" altLang="ko-KR" dirty="0"/>
          </a:p>
          <a:p>
            <a:pPr marL="476239" lvl="1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다시 </a:t>
            </a:r>
            <a:r>
              <a:rPr lang="en-US" altLang="ko-KR" dirty="0"/>
              <a:t>a</a:t>
            </a:r>
            <a:r>
              <a:rPr lang="ko-KR" altLang="en-US" dirty="0"/>
              <a:t>에 넣으라는 의미로 </a:t>
            </a:r>
            <a:r>
              <a:rPr lang="en-US" altLang="ko-KR" dirty="0"/>
              <a:t>a=a+3</a:t>
            </a:r>
            <a:r>
              <a:rPr lang="ko-KR" altLang="en-US" dirty="0"/>
              <a:t>과 같음</a:t>
            </a:r>
            <a:endParaRPr lang="en-US" altLang="ko-KR" dirty="0"/>
          </a:p>
          <a:p>
            <a:pPr marL="476239" lvl="1" indent="0">
              <a:buNone/>
            </a:pPr>
            <a:endParaRPr lang="en-US" altLang="ko-KR" dirty="0"/>
          </a:p>
          <a:p>
            <a:pPr marL="476239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Tip</a:t>
            </a:r>
            <a:r>
              <a:rPr lang="en-US" altLang="ko-KR" dirty="0"/>
              <a:t> • </a:t>
            </a:r>
            <a:r>
              <a:rPr lang="ko-KR" altLang="en-US" dirty="0" err="1"/>
              <a:t>파이썬에는</a:t>
            </a:r>
            <a:r>
              <a:rPr lang="ko-KR" altLang="en-US" dirty="0"/>
              <a:t> </a:t>
            </a:r>
            <a:r>
              <a:rPr lang="en-US" altLang="ko-KR" dirty="0"/>
              <a:t>C/C++, </a:t>
            </a:r>
            <a:r>
              <a:rPr lang="ko-KR" altLang="en-US" dirty="0"/>
              <a:t>자바 등의 언어에 있는</a:t>
            </a:r>
            <a:endParaRPr lang="en-US" altLang="ko-KR" dirty="0"/>
          </a:p>
          <a:p>
            <a:pPr marL="476239" lvl="1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증가 연산자 </a:t>
            </a:r>
            <a:r>
              <a:rPr lang="en-US" altLang="ko-KR" dirty="0"/>
              <a:t>++</a:t>
            </a:r>
            <a:r>
              <a:rPr lang="ko-KR" altLang="en-US" dirty="0"/>
              <a:t>나 감소 연산자 </a:t>
            </a:r>
            <a:r>
              <a:rPr lang="en-US" altLang="ko-KR" dirty="0"/>
              <a:t>--</a:t>
            </a:r>
            <a:r>
              <a:rPr lang="ko-KR" altLang="en-US" dirty="0"/>
              <a:t>가 없음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074" y="2468894"/>
            <a:ext cx="4167681" cy="3717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34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10</a:t>
            </a:r>
            <a:r>
              <a:rPr lang="ko-KR" altLang="en-US" dirty="0"/>
              <a:t>에서 시작해 프로그램이 진행될수록 값이 누적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4" y="1508787"/>
            <a:ext cx="10730655" cy="332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665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B24EF5-5D48-437B-8D39-F5B286A9FBD9}"/>
              </a:ext>
            </a:extLst>
          </p:cNvPr>
          <p:cNvSpPr/>
          <p:nvPr/>
        </p:nvSpPr>
        <p:spPr>
          <a:xfrm>
            <a:off x="416358" y="1246384"/>
            <a:ext cx="10937442" cy="1176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126E7E-7A6B-4BCD-8BAD-D84BEA836E7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7A349-2069-46A1-BFBD-13CD35E4C030}"/>
              </a:ext>
            </a:extLst>
          </p:cNvPr>
          <p:cNvSpPr txBox="1"/>
          <p:nvPr/>
        </p:nvSpPr>
        <p:spPr>
          <a:xfrm>
            <a:off x="982511" y="203587"/>
            <a:ext cx="80188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Quiz 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6358" y="2651505"/>
            <a:ext cx="10937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1. 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다음을 </a:t>
            </a:r>
            <a:r>
              <a:rPr lang="ko-KR" altLang="en-US" b="1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출력하시오</a:t>
            </a:r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97EFD9-2425-4E2C-9C4D-7ECC0240A09A}"/>
              </a:ext>
            </a:extLst>
          </p:cNvPr>
          <p:cNvSpPr/>
          <p:nvPr/>
        </p:nvSpPr>
        <p:spPr>
          <a:xfrm>
            <a:off x="416358" y="4984389"/>
            <a:ext cx="6026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2. 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원의 넓이를 </a:t>
            </a:r>
            <a:r>
              <a:rPr lang="ko-KR" altLang="en-US" b="1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출력하시오</a:t>
            </a:r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 (Pi= 3.14195 , 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반지름 </a:t>
            </a:r>
            <a:r>
              <a:rPr lang="en-US" altLang="ko-KR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= 10)</a:t>
            </a:r>
            <a:endParaRPr lang="ko-KR" altLang="en-US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763C58D-8BD1-40AB-8B00-935C086A1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237" y="3146665"/>
            <a:ext cx="7151370" cy="1729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12E5A23B-7547-4E4E-81CE-E42D103C3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75866" y="5113951"/>
            <a:ext cx="2422626" cy="154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58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56141" y="1748813"/>
            <a:ext cx="4322649" cy="4778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</a:t>
            </a:r>
            <a:r>
              <a:rPr lang="ko-KR" altLang="en-US" dirty="0"/>
              <a:t>의 완성 </a:t>
            </a:r>
          </a:p>
          <a:p>
            <a:pPr lvl="1"/>
            <a:r>
              <a:rPr lang="ko-KR" altLang="en-US" dirty="0"/>
              <a:t>학습한 연산자를 활용해서 동전 교환 프로그램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354" y="1748813"/>
            <a:ext cx="8787111" cy="4778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840466" y="2410275"/>
            <a:ext cx="6863684" cy="2637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spcAft>
                <a:spcPts val="400"/>
              </a:spcAft>
            </a:pPr>
            <a:r>
              <a:rPr lang="en-US" altLang="ko-KR" sz="1867" dirty="0">
                <a:solidFill>
                  <a:srgbClr val="FF0000"/>
                </a:solidFill>
              </a:rPr>
              <a:t>2</a:t>
            </a:r>
            <a:r>
              <a:rPr lang="ko-KR" altLang="en-US" sz="1867" dirty="0">
                <a:solidFill>
                  <a:srgbClr val="FF0000"/>
                </a:solidFill>
              </a:rPr>
              <a:t>행 </a:t>
            </a:r>
            <a:r>
              <a:rPr lang="en-US" altLang="ko-KR" sz="1867" dirty="0">
                <a:solidFill>
                  <a:srgbClr val="FF0000"/>
                </a:solidFill>
              </a:rPr>
              <a:t>: </a:t>
            </a:r>
            <a:r>
              <a:rPr lang="ko-KR" altLang="en-US" sz="1867" dirty="0">
                <a:solidFill>
                  <a:srgbClr val="FF0000"/>
                </a:solidFill>
              </a:rPr>
              <a:t>동전으로 교환할 돈</a:t>
            </a:r>
            <a:r>
              <a:rPr lang="en-US" altLang="ko-KR" sz="1867" dirty="0">
                <a:solidFill>
                  <a:srgbClr val="FF0000"/>
                </a:solidFill>
              </a:rPr>
              <a:t>(money)</a:t>
            </a:r>
            <a:r>
              <a:rPr lang="ko-KR" altLang="en-US" sz="1867" dirty="0">
                <a:solidFill>
                  <a:srgbClr val="FF0000"/>
                </a:solidFill>
              </a:rPr>
              <a:t>과 </a:t>
            </a:r>
            <a:r>
              <a:rPr lang="en-US" altLang="ko-KR" sz="1867" dirty="0">
                <a:solidFill>
                  <a:srgbClr val="FF0000"/>
                </a:solidFill>
              </a:rPr>
              <a:t>500</a:t>
            </a:r>
            <a:r>
              <a:rPr lang="ko-KR" altLang="en-US" sz="1867" dirty="0">
                <a:solidFill>
                  <a:srgbClr val="FF0000"/>
                </a:solidFill>
              </a:rPr>
              <a:t>원</a:t>
            </a:r>
            <a:r>
              <a:rPr lang="en-US" altLang="ko-KR" sz="1867" dirty="0">
                <a:solidFill>
                  <a:srgbClr val="FF0000"/>
                </a:solidFill>
              </a:rPr>
              <a:t>, 100</a:t>
            </a:r>
            <a:r>
              <a:rPr lang="ko-KR" altLang="en-US" sz="1867" dirty="0">
                <a:solidFill>
                  <a:srgbClr val="FF0000"/>
                </a:solidFill>
              </a:rPr>
              <a:t>원</a:t>
            </a:r>
            <a:r>
              <a:rPr lang="en-US" altLang="ko-KR" sz="1867" dirty="0">
                <a:solidFill>
                  <a:srgbClr val="FF0000"/>
                </a:solidFill>
              </a:rPr>
              <a:t>, 50</a:t>
            </a:r>
            <a:r>
              <a:rPr lang="ko-KR" altLang="en-US" sz="1867" dirty="0">
                <a:solidFill>
                  <a:srgbClr val="FF0000"/>
                </a:solidFill>
              </a:rPr>
              <a:t>원</a:t>
            </a:r>
            <a:r>
              <a:rPr lang="en-US" altLang="ko-KR" sz="1867" dirty="0">
                <a:solidFill>
                  <a:srgbClr val="FF0000"/>
                </a:solidFill>
              </a:rPr>
              <a:t>, 10</a:t>
            </a:r>
            <a:r>
              <a:rPr lang="ko-KR" altLang="en-US" sz="1867" dirty="0">
                <a:solidFill>
                  <a:srgbClr val="FF0000"/>
                </a:solidFill>
              </a:rPr>
              <a:t>원짜리 동전의 개수를 저장 할 변수 초기화</a:t>
            </a:r>
            <a:endParaRPr lang="en-US" altLang="ko-KR" sz="1867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Aft>
                <a:spcPts val="400"/>
              </a:spcAft>
            </a:pPr>
            <a:r>
              <a:rPr lang="en-US" altLang="ko-KR" sz="1867" dirty="0">
                <a:solidFill>
                  <a:srgbClr val="FF0000"/>
                </a:solidFill>
              </a:rPr>
              <a:t>7</a:t>
            </a:r>
            <a:r>
              <a:rPr lang="ko-KR" altLang="en-US" sz="1867" dirty="0">
                <a:solidFill>
                  <a:srgbClr val="FF0000"/>
                </a:solidFill>
              </a:rPr>
              <a:t>행 </a:t>
            </a:r>
            <a:r>
              <a:rPr lang="en-US" altLang="ko-KR" sz="1867" dirty="0">
                <a:solidFill>
                  <a:srgbClr val="FF0000"/>
                </a:solidFill>
              </a:rPr>
              <a:t>: 500</a:t>
            </a:r>
            <a:r>
              <a:rPr lang="ko-KR" altLang="en-US" sz="1867" dirty="0">
                <a:solidFill>
                  <a:srgbClr val="FF0000"/>
                </a:solidFill>
              </a:rPr>
              <a:t>원짜리 동전의 개수를 구함</a:t>
            </a:r>
            <a:endParaRPr lang="en-US" altLang="ko-KR" sz="1867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Aft>
                <a:spcPts val="400"/>
              </a:spcAft>
            </a:pPr>
            <a:r>
              <a:rPr lang="en-US" altLang="ko-KR" sz="1867" dirty="0">
                <a:solidFill>
                  <a:srgbClr val="FF0000"/>
                </a:solidFill>
              </a:rPr>
              <a:t>8</a:t>
            </a:r>
            <a:r>
              <a:rPr lang="ko-KR" altLang="en-US" sz="1867" dirty="0">
                <a:solidFill>
                  <a:srgbClr val="FF0000"/>
                </a:solidFill>
              </a:rPr>
              <a:t>행 </a:t>
            </a:r>
            <a:r>
              <a:rPr lang="en-US" altLang="ko-KR" sz="1867" dirty="0">
                <a:solidFill>
                  <a:srgbClr val="FF0000"/>
                </a:solidFill>
              </a:rPr>
              <a:t>: </a:t>
            </a:r>
            <a:r>
              <a:rPr lang="ko-KR" altLang="en-US" sz="1867" dirty="0">
                <a:solidFill>
                  <a:srgbClr val="FF0000"/>
                </a:solidFill>
              </a:rPr>
              <a:t>다시 </a:t>
            </a:r>
            <a:r>
              <a:rPr lang="en-US" altLang="ko-KR" sz="1867" dirty="0">
                <a:solidFill>
                  <a:srgbClr val="FF0000"/>
                </a:solidFill>
              </a:rPr>
              <a:t>money</a:t>
            </a:r>
            <a:r>
              <a:rPr lang="ko-KR" altLang="en-US" sz="1867" dirty="0">
                <a:solidFill>
                  <a:srgbClr val="FF0000"/>
                </a:solidFill>
              </a:rPr>
              <a:t>를 </a:t>
            </a:r>
            <a:r>
              <a:rPr lang="en-US" altLang="ko-KR" sz="1867" dirty="0">
                <a:solidFill>
                  <a:srgbClr val="FF0000"/>
                </a:solidFill>
              </a:rPr>
              <a:t>500</a:t>
            </a:r>
            <a:r>
              <a:rPr lang="ko-KR" altLang="en-US" sz="1867" dirty="0">
                <a:solidFill>
                  <a:srgbClr val="FF0000"/>
                </a:solidFill>
              </a:rPr>
              <a:t>으로 나눈 후 나머지 값 저장</a:t>
            </a:r>
            <a:endParaRPr lang="en-US" altLang="ko-KR" sz="1867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Aft>
                <a:spcPts val="400"/>
              </a:spcAft>
            </a:pPr>
            <a:r>
              <a:rPr lang="en-US" altLang="ko-KR" sz="1867" dirty="0">
                <a:solidFill>
                  <a:srgbClr val="FF0000"/>
                </a:solidFill>
              </a:rPr>
              <a:t>8</a:t>
            </a:r>
            <a:r>
              <a:rPr lang="ko-KR" altLang="en-US" sz="1867" dirty="0">
                <a:solidFill>
                  <a:srgbClr val="FF0000"/>
                </a:solidFill>
              </a:rPr>
              <a:t>행의 </a:t>
            </a:r>
            <a:r>
              <a:rPr lang="en-US" altLang="ko-KR" sz="1867" dirty="0">
                <a:solidFill>
                  <a:srgbClr val="FF0000"/>
                </a:solidFill>
              </a:rPr>
              <a:t>money%=500</a:t>
            </a:r>
            <a:r>
              <a:rPr lang="ko-KR" altLang="en-US" sz="1867" dirty="0">
                <a:solidFill>
                  <a:srgbClr val="FF0000"/>
                </a:solidFill>
              </a:rPr>
              <a:t>은 </a:t>
            </a:r>
            <a:r>
              <a:rPr lang="en-US" altLang="ko-KR" sz="1867" dirty="0">
                <a:solidFill>
                  <a:srgbClr val="FF0000"/>
                </a:solidFill>
              </a:rPr>
              <a:t>money=money%500</a:t>
            </a:r>
            <a:r>
              <a:rPr lang="ko-KR" altLang="en-US" sz="1867" dirty="0">
                <a:solidFill>
                  <a:srgbClr val="FF0000"/>
                </a:solidFill>
              </a:rPr>
              <a:t>과 동일</a:t>
            </a:r>
            <a:r>
              <a:rPr lang="en-US" altLang="ko-KR" sz="1867" dirty="0">
                <a:solidFill>
                  <a:srgbClr val="FF0000"/>
                </a:solidFill>
              </a:rPr>
              <a:t>. 10~11</a:t>
            </a:r>
            <a:r>
              <a:rPr lang="ko-KR" altLang="en-US" sz="1867" dirty="0">
                <a:solidFill>
                  <a:srgbClr val="FF0000"/>
                </a:solidFill>
              </a:rPr>
              <a:t>행 </a:t>
            </a:r>
            <a:r>
              <a:rPr lang="en-US" altLang="ko-KR" sz="1867" dirty="0">
                <a:solidFill>
                  <a:srgbClr val="FF0000"/>
                </a:solidFill>
              </a:rPr>
              <a:t>: 100</a:t>
            </a:r>
            <a:r>
              <a:rPr lang="ko-KR" altLang="en-US" sz="1867" dirty="0">
                <a:solidFill>
                  <a:srgbClr val="FF0000"/>
                </a:solidFill>
              </a:rPr>
              <a:t>원짜리 동전을</a:t>
            </a:r>
            <a:r>
              <a:rPr lang="en-US" altLang="ko-KR" sz="1867" dirty="0">
                <a:solidFill>
                  <a:srgbClr val="FF0000"/>
                </a:solidFill>
              </a:rPr>
              <a:t>, 13~14</a:t>
            </a:r>
            <a:r>
              <a:rPr lang="ko-KR" altLang="en-US" sz="1867" dirty="0">
                <a:solidFill>
                  <a:srgbClr val="FF0000"/>
                </a:solidFill>
              </a:rPr>
              <a:t>행에서 </a:t>
            </a:r>
            <a:r>
              <a:rPr lang="en-US" altLang="ko-KR" sz="1867" dirty="0">
                <a:solidFill>
                  <a:srgbClr val="FF0000"/>
                </a:solidFill>
              </a:rPr>
              <a:t>50</a:t>
            </a:r>
            <a:r>
              <a:rPr lang="ko-KR" altLang="en-US" sz="1867" dirty="0">
                <a:solidFill>
                  <a:srgbClr val="FF0000"/>
                </a:solidFill>
              </a:rPr>
              <a:t>원짜리 동전을</a:t>
            </a:r>
            <a:r>
              <a:rPr lang="en-US" altLang="ko-KR" sz="1867" dirty="0">
                <a:solidFill>
                  <a:srgbClr val="FF0000"/>
                </a:solidFill>
              </a:rPr>
              <a:t>, 16~17</a:t>
            </a:r>
            <a:r>
              <a:rPr lang="ko-KR" altLang="en-US" sz="1867" dirty="0">
                <a:solidFill>
                  <a:srgbClr val="FF0000"/>
                </a:solidFill>
              </a:rPr>
              <a:t>행에서 </a:t>
            </a:r>
            <a:r>
              <a:rPr lang="en-US" altLang="ko-KR" sz="1867" dirty="0">
                <a:solidFill>
                  <a:srgbClr val="FF0000"/>
                </a:solidFill>
              </a:rPr>
              <a:t>10</a:t>
            </a:r>
            <a:r>
              <a:rPr lang="ko-KR" altLang="en-US" sz="1867" dirty="0">
                <a:solidFill>
                  <a:srgbClr val="FF0000"/>
                </a:solidFill>
              </a:rPr>
              <a:t>원짜리 동전을 구함</a:t>
            </a:r>
            <a:endParaRPr lang="en-US" altLang="ko-KR" sz="1867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91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68" y="788707"/>
            <a:ext cx="9689713" cy="5880653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15713" y="1208754"/>
            <a:ext cx="6360707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867" dirty="0">
                <a:solidFill>
                  <a:srgbClr val="FF0000"/>
                </a:solidFill>
              </a:rPr>
              <a:t>마지막 </a:t>
            </a:r>
            <a:r>
              <a:rPr lang="en-US" altLang="ko-KR" sz="1867" dirty="0">
                <a:solidFill>
                  <a:srgbClr val="FF0000"/>
                </a:solidFill>
              </a:rPr>
              <a:t>money</a:t>
            </a:r>
            <a:r>
              <a:rPr lang="ko-KR" altLang="en-US" sz="1867" dirty="0">
                <a:solidFill>
                  <a:srgbClr val="FF0000"/>
                </a:solidFill>
              </a:rPr>
              <a:t>에 저장된 값은 </a:t>
            </a:r>
            <a:r>
              <a:rPr lang="en-US" altLang="ko-KR" sz="1867" dirty="0">
                <a:solidFill>
                  <a:srgbClr val="FF0000"/>
                </a:solidFill>
              </a:rPr>
              <a:t>10 </a:t>
            </a:r>
            <a:r>
              <a:rPr lang="ko-KR" altLang="en-US" sz="1867" dirty="0">
                <a:solidFill>
                  <a:srgbClr val="FF0000"/>
                </a:solidFill>
              </a:rPr>
              <a:t>미만으로</a:t>
            </a:r>
            <a:r>
              <a:rPr lang="en-US" altLang="ko-KR" sz="1867" dirty="0">
                <a:solidFill>
                  <a:srgbClr val="FF0000"/>
                </a:solidFill>
              </a:rPr>
              <a:t>, </a:t>
            </a:r>
            <a:r>
              <a:rPr lang="ko-KR" altLang="en-US" sz="1867" dirty="0">
                <a:solidFill>
                  <a:srgbClr val="FF0000"/>
                </a:solidFill>
              </a:rPr>
              <a:t>바꿀 수 없는 나머지 돈</a:t>
            </a:r>
            <a:endParaRPr lang="en-US" altLang="ko-KR" sz="1867" dirty="0">
              <a:solidFill>
                <a:srgbClr val="FF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75" y="4058121"/>
            <a:ext cx="8160907" cy="313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619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47" y="776481"/>
            <a:ext cx="11641293" cy="46404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7E5FE64-46EC-45B8-A659-F716B3E710C7}"/>
              </a:ext>
            </a:extLst>
          </p:cNvPr>
          <p:cNvSpPr/>
          <p:nvPr/>
        </p:nvSpPr>
        <p:spPr>
          <a:xfrm>
            <a:off x="2021747" y="3313651"/>
            <a:ext cx="2768367" cy="131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31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관계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관계연산자의 개념</a:t>
            </a:r>
            <a:endParaRPr lang="en-US" altLang="ko-KR" dirty="0"/>
          </a:p>
          <a:p>
            <a:pPr lvl="1"/>
            <a:r>
              <a:rPr lang="ko-KR" altLang="en-US" dirty="0"/>
              <a:t>어떤 것이 크거나 작거나 같은지 비교하는 것</a:t>
            </a:r>
            <a:r>
              <a:rPr lang="en-US" altLang="ko-KR" dirty="0"/>
              <a:t>(</a:t>
            </a:r>
            <a:r>
              <a:rPr lang="ko-KR" altLang="en-US" dirty="0"/>
              <a:t>참은 </a:t>
            </a:r>
            <a:r>
              <a:rPr lang="en-US" altLang="ko-KR" dirty="0"/>
              <a:t>True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거짓은 </a:t>
            </a:r>
            <a:r>
              <a:rPr lang="en-US" altLang="ko-KR" dirty="0"/>
              <a:t>False</a:t>
            </a:r>
            <a:r>
              <a:rPr lang="ko-KR" altLang="en-US" dirty="0"/>
              <a:t>로 표시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주로 </a:t>
            </a:r>
            <a:r>
              <a:rPr lang="ko-KR" altLang="en-US" dirty="0" err="1"/>
              <a:t>조건문</a:t>
            </a:r>
            <a:r>
              <a:rPr lang="en-US" altLang="ko-KR" dirty="0"/>
              <a:t>(if)</a:t>
            </a:r>
            <a:r>
              <a:rPr lang="ko-KR" altLang="en-US" dirty="0"/>
              <a:t>이나 </a:t>
            </a:r>
            <a:r>
              <a:rPr lang="ko-KR" altLang="en-US" dirty="0" err="1"/>
              <a:t>반복문</a:t>
            </a:r>
            <a:r>
              <a:rPr lang="en-US" altLang="ko-KR" dirty="0"/>
              <a:t>(while)</a:t>
            </a:r>
            <a:r>
              <a:rPr lang="ko-KR" altLang="en-US" dirty="0"/>
              <a:t>에서 사용</a:t>
            </a:r>
            <a:r>
              <a:rPr lang="en-US" altLang="ko-KR" dirty="0"/>
              <a:t>, </a:t>
            </a:r>
            <a:r>
              <a:rPr lang="ko-KR" altLang="en-US" dirty="0"/>
              <a:t>단독으로는 거의 사용하지 않음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07" y="2228867"/>
            <a:ext cx="10062028" cy="423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82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관계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a==b</a:t>
            </a:r>
            <a:r>
              <a:rPr lang="ko-KR" altLang="en-US" dirty="0"/>
              <a:t>를 보면 </a:t>
            </a:r>
            <a:r>
              <a:rPr lang="en-US" altLang="ko-KR" dirty="0"/>
              <a:t>100</a:t>
            </a:r>
            <a:r>
              <a:rPr lang="ko-KR" altLang="en-US" dirty="0"/>
              <a:t>이 </a:t>
            </a:r>
            <a:r>
              <a:rPr lang="en-US" altLang="ko-KR" dirty="0"/>
              <a:t>200</a:t>
            </a:r>
            <a:r>
              <a:rPr lang="ko-KR" altLang="en-US" dirty="0"/>
              <a:t>과 같다는 의미이므로 결과는 거짓</a:t>
            </a:r>
            <a:r>
              <a:rPr lang="en-US" altLang="ko-KR" dirty="0"/>
              <a:t>(False)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비교하는 관계 연산자 </a:t>
            </a:r>
            <a:r>
              <a:rPr lang="en-US" altLang="ko-KR" dirty="0"/>
              <a:t>==</a:t>
            </a:r>
            <a:r>
              <a:rPr lang="ko-KR" altLang="en-US" dirty="0"/>
              <a:t>를 사용하려다 착오로 </a:t>
            </a:r>
            <a:r>
              <a:rPr lang="en-US" altLang="ko-KR" dirty="0"/>
              <a:t>=</a:t>
            </a:r>
            <a:r>
              <a:rPr lang="ko-KR" altLang="en-US" dirty="0"/>
              <a:t>을 하나만 쓴 코드</a:t>
            </a:r>
            <a:endParaRPr lang="en-US" altLang="ko-KR" dirty="0"/>
          </a:p>
          <a:p>
            <a:pPr lvl="2"/>
            <a:r>
              <a:rPr lang="ko-KR" altLang="en-US" dirty="0"/>
              <a:t>빨간색 오류로 나타남</a:t>
            </a:r>
            <a:r>
              <a:rPr lang="en-US" altLang="ko-KR" dirty="0"/>
              <a:t>. a=b</a:t>
            </a:r>
            <a:r>
              <a:rPr lang="ko-KR" altLang="en-US" dirty="0"/>
              <a:t>는 </a:t>
            </a:r>
            <a:r>
              <a:rPr lang="en-US" altLang="ko-KR" dirty="0"/>
              <a:t>b </a:t>
            </a:r>
            <a:r>
              <a:rPr lang="ko-KR" altLang="en-US" dirty="0"/>
              <a:t>값을 </a:t>
            </a:r>
            <a:r>
              <a:rPr lang="en-US" altLang="ko-KR" dirty="0"/>
              <a:t>a</a:t>
            </a:r>
            <a:r>
              <a:rPr lang="ko-KR" altLang="en-US" dirty="0"/>
              <a:t>에 대입하라는 의미이지 관계 연산자가 아님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1" y="1446964"/>
            <a:ext cx="10468945" cy="2348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21" y="4329101"/>
            <a:ext cx="10498025" cy="792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690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논리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논리 연산자의 종류와 사용</a:t>
            </a:r>
          </a:p>
          <a:p>
            <a:pPr lvl="1"/>
            <a:r>
              <a:rPr lang="en-US" altLang="ko-KR" dirty="0"/>
              <a:t>and(</a:t>
            </a:r>
            <a:r>
              <a:rPr lang="ko-KR" altLang="en-US" dirty="0"/>
              <a:t>그리고</a:t>
            </a:r>
            <a:r>
              <a:rPr lang="en-US" altLang="ko-KR" dirty="0"/>
              <a:t>), or(</a:t>
            </a:r>
            <a:r>
              <a:rPr lang="ko-KR" altLang="en-US" dirty="0"/>
              <a:t>또는</a:t>
            </a:r>
            <a:r>
              <a:rPr lang="en-US" altLang="ko-KR" dirty="0"/>
              <a:t>), not(</a:t>
            </a:r>
            <a:r>
              <a:rPr lang="ko-KR" altLang="en-US" dirty="0"/>
              <a:t>부정</a:t>
            </a:r>
            <a:r>
              <a:rPr lang="en-US" altLang="ko-KR" dirty="0"/>
              <a:t>) </a:t>
            </a:r>
            <a:r>
              <a:rPr lang="ko-KR" altLang="en-US" dirty="0"/>
              <a:t>세 가지 종류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a</a:t>
            </a:r>
            <a:r>
              <a:rPr lang="ko-KR" altLang="en-US" dirty="0"/>
              <a:t>라는 값이 </a:t>
            </a:r>
            <a:r>
              <a:rPr lang="en-US" altLang="ko-KR" dirty="0"/>
              <a:t>100</a:t>
            </a:r>
            <a:r>
              <a:rPr lang="ko-KR" altLang="en-US" dirty="0"/>
              <a:t>과 </a:t>
            </a:r>
            <a:r>
              <a:rPr lang="en-US" altLang="ko-KR" dirty="0"/>
              <a:t>200 </a:t>
            </a:r>
            <a:r>
              <a:rPr lang="ko-KR" altLang="en-US" dirty="0"/>
              <a:t>사이에 들어 있어야 한다는 조건 표현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67" y="2469534"/>
            <a:ext cx="10801200" cy="91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67" y="3669027"/>
            <a:ext cx="10514955" cy="257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14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산술 연산자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FF7264AE-805A-41D0-BB30-A145C3111D0A}"/>
              </a:ext>
            </a:extLst>
          </p:cNvPr>
          <p:cNvSpPr txBox="1">
            <a:spLocks/>
          </p:cNvSpPr>
          <p:nvPr/>
        </p:nvSpPr>
        <p:spPr>
          <a:xfrm>
            <a:off x="84668" y="773706"/>
            <a:ext cx="11951992" cy="5669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산술 연산자의 종류</a:t>
            </a:r>
            <a:endParaRPr lang="ko-KR" altLang="en-US" dirty="0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C6E9479-2F81-40B0-8411-8DF398A59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74" y="1388774"/>
            <a:ext cx="9991799" cy="525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73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논리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pPr lvl="1"/>
            <a:r>
              <a:rPr lang="ko-KR" altLang="en-US" dirty="0"/>
              <a:t>각 행의 끝에서 </a:t>
            </a:r>
            <a:r>
              <a:rPr lang="en-US" altLang="ko-KR" dirty="0"/>
              <a:t>Enter 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번 눌러야 한다</a:t>
            </a:r>
            <a:r>
              <a:rPr lang="en-US" altLang="ko-KR" dirty="0"/>
              <a:t>. </a:t>
            </a:r>
            <a:r>
              <a:rPr lang="ko-KR" altLang="en-US" dirty="0"/>
              <a:t>첫 번째 </a:t>
            </a:r>
            <a:r>
              <a:rPr lang="en-US" altLang="ko-KR" dirty="0"/>
              <a:t>1234</a:t>
            </a:r>
            <a:r>
              <a:rPr lang="ko-KR" altLang="en-US" dirty="0"/>
              <a:t>는 참으로 취급하므로 결과 출력</a:t>
            </a:r>
            <a:endParaRPr lang="en-US" altLang="ko-KR" dirty="0"/>
          </a:p>
          <a:p>
            <a:pPr lvl="1"/>
            <a:r>
              <a:rPr lang="ko-KR" altLang="en-US" dirty="0"/>
              <a:t>두 번째 </a:t>
            </a:r>
            <a:r>
              <a:rPr lang="en-US" altLang="ko-KR" dirty="0"/>
              <a:t>0</a:t>
            </a:r>
            <a:r>
              <a:rPr lang="ko-KR" altLang="en-US" dirty="0"/>
              <a:t>은 거짓이므로 결과가 출력되지 않음</a:t>
            </a:r>
            <a:r>
              <a:rPr lang="en-US" altLang="ko-KR" dirty="0"/>
              <a:t>. </a:t>
            </a:r>
            <a:r>
              <a:rPr lang="ko-KR" altLang="en-US" dirty="0"/>
              <a:t>결론적으로 </a:t>
            </a:r>
            <a:r>
              <a:rPr lang="en-US" altLang="ko-KR" dirty="0"/>
              <a:t>0</a:t>
            </a:r>
            <a:r>
              <a:rPr lang="ko-KR" altLang="en-US" dirty="0"/>
              <a:t>은 </a:t>
            </a:r>
            <a:r>
              <a:rPr lang="en-US" altLang="ko-KR" dirty="0"/>
              <a:t>False, </a:t>
            </a:r>
            <a:r>
              <a:rPr lang="ko-KR" altLang="en-US" dirty="0"/>
              <a:t>그 외의 숫자는 모 두 </a:t>
            </a:r>
            <a:r>
              <a:rPr lang="en-US" altLang="ko-KR" dirty="0"/>
              <a:t>True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4" y="668694"/>
            <a:ext cx="9304517" cy="264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85" y="3549014"/>
            <a:ext cx="9317423" cy="100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060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비트 연산자의 개념</a:t>
            </a:r>
            <a:endParaRPr lang="en-US" altLang="ko-KR" dirty="0"/>
          </a:p>
          <a:p>
            <a:pPr lvl="1"/>
            <a:r>
              <a:rPr lang="ko-KR" altLang="en-US" dirty="0"/>
              <a:t>정수를 </a:t>
            </a:r>
            <a:r>
              <a:rPr lang="en-US" altLang="ko-KR" dirty="0"/>
              <a:t>2</a:t>
            </a:r>
            <a:r>
              <a:rPr lang="ko-KR" altLang="en-US" dirty="0"/>
              <a:t>진수로 변환한 후 각 자리의 비트끼리 연산 수행</a:t>
            </a:r>
            <a:endParaRPr lang="en-US" altLang="ko-KR" dirty="0"/>
          </a:p>
          <a:p>
            <a:pPr lvl="1"/>
            <a:r>
              <a:rPr lang="ko-KR" altLang="en-US" dirty="0"/>
              <a:t>비트 연산자의 종류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&amp;, |, ^, ~, &lt;&lt;, &gt;&gt;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07" y="2468894"/>
            <a:ext cx="6888903" cy="365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559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123&amp;456</a:t>
            </a:r>
            <a:r>
              <a:rPr lang="ko-KR" altLang="en-US" dirty="0"/>
              <a:t>은 </a:t>
            </a:r>
            <a:r>
              <a:rPr lang="en-US" altLang="ko-KR" dirty="0"/>
              <a:t>123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진수인 </a:t>
            </a:r>
            <a:r>
              <a:rPr lang="en-US" altLang="ko-KR" dirty="0"/>
              <a:t>11110112</a:t>
            </a:r>
            <a:r>
              <a:rPr lang="ko-KR" altLang="en-US" dirty="0"/>
              <a:t>와 </a:t>
            </a:r>
            <a:r>
              <a:rPr lang="en-US" altLang="ko-KR" dirty="0"/>
              <a:t>456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진수인 </a:t>
            </a:r>
            <a:r>
              <a:rPr lang="en-US" altLang="ko-KR" dirty="0"/>
              <a:t>1110010002</a:t>
            </a:r>
            <a:r>
              <a:rPr lang="ko-KR" altLang="en-US" dirty="0"/>
              <a:t>의 비트 논리곱</a:t>
            </a:r>
            <a:r>
              <a:rPr lang="en-US" altLang="ko-KR" dirty="0"/>
              <a:t>(&amp;) </a:t>
            </a:r>
            <a:r>
              <a:rPr lang="ko-KR" altLang="en-US" dirty="0"/>
              <a:t>결과인 </a:t>
            </a:r>
            <a:r>
              <a:rPr lang="en-US" altLang="ko-KR" dirty="0"/>
              <a:t>10010002</a:t>
            </a:r>
            <a:r>
              <a:rPr lang="ko-KR" altLang="en-US" dirty="0"/>
              <a:t>가 되므로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en-US" altLang="ko-KR" dirty="0"/>
              <a:t>72</a:t>
            </a:r>
            <a:r>
              <a:rPr lang="ko-KR" altLang="en-US" dirty="0"/>
              <a:t>가 나옴</a:t>
            </a:r>
            <a:endParaRPr lang="en-US" altLang="ko-KR" dirty="0"/>
          </a:p>
          <a:p>
            <a:pPr lvl="1"/>
            <a:r>
              <a:rPr lang="ko-KR" altLang="en-US" dirty="0"/>
              <a:t>두 수의 자릿수가 다를 때는 빈 자리에 </a:t>
            </a:r>
            <a:r>
              <a:rPr lang="en-US" altLang="ko-KR" dirty="0"/>
              <a:t>0</a:t>
            </a:r>
            <a:r>
              <a:rPr lang="ko-KR" altLang="en-US" dirty="0"/>
              <a:t>을 채운 후 비트 논리곱 연산 </a:t>
            </a:r>
            <a:endParaRPr lang="en-US" altLang="ko-KR" dirty="0"/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과 비트 논리곱을 수행하면 어떤 숫자든 무조건 </a:t>
            </a:r>
            <a:r>
              <a:rPr lang="en-US" altLang="ko-KR" dirty="0"/>
              <a:t>0</a:t>
            </a:r>
            <a:r>
              <a:rPr lang="ko-KR" altLang="en-US" dirty="0"/>
              <a:t>가 된다</a:t>
            </a:r>
            <a:endParaRPr lang="en-US" altLang="ko-KR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53" y="2828934"/>
            <a:ext cx="10995660" cy="273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173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비트 논리곱과 비트 논리합 연산자</a:t>
            </a:r>
            <a:endParaRPr lang="en-US" altLang="ko-KR" dirty="0"/>
          </a:p>
          <a:p>
            <a:pPr lvl="1"/>
            <a:r>
              <a:rPr lang="en-US" altLang="ko-KR" dirty="0"/>
              <a:t>and</a:t>
            </a:r>
            <a:r>
              <a:rPr lang="ko-KR" altLang="en-US" dirty="0"/>
              <a:t>는 그 결과가 참</a:t>
            </a:r>
            <a:r>
              <a:rPr lang="en-US" altLang="ko-KR" dirty="0"/>
              <a:t>(True) </a:t>
            </a:r>
            <a:r>
              <a:rPr lang="ko-KR" altLang="en-US" dirty="0"/>
              <a:t>또는 거짓</a:t>
            </a:r>
            <a:r>
              <a:rPr lang="en-US" altLang="ko-KR" dirty="0"/>
              <a:t>(False), &amp;</a:t>
            </a:r>
            <a:r>
              <a:rPr lang="ko-KR" altLang="en-US" dirty="0"/>
              <a:t>는 비트 논리곱을 수행한 결과가 나옴</a:t>
            </a:r>
            <a:endParaRPr lang="en-US" altLang="ko-KR" dirty="0"/>
          </a:p>
          <a:p>
            <a:pPr lvl="1"/>
            <a:r>
              <a:rPr lang="ko-KR" altLang="en-US" dirty="0"/>
              <a:t>비트 연산은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밖에 없으므로 </a:t>
            </a:r>
            <a:r>
              <a:rPr lang="en-US" altLang="ko-KR" dirty="0"/>
              <a:t>0</a:t>
            </a:r>
            <a:r>
              <a:rPr lang="ko-KR" altLang="en-US" dirty="0"/>
              <a:t>은 </a:t>
            </a:r>
            <a:r>
              <a:rPr lang="en-US" altLang="ko-KR" dirty="0"/>
              <a:t>False, 1</a:t>
            </a:r>
            <a:r>
              <a:rPr lang="ko-KR" altLang="en-US" dirty="0"/>
              <a:t>은 </a:t>
            </a:r>
            <a:r>
              <a:rPr lang="en-US" altLang="ko-KR" dirty="0"/>
              <a:t>True</a:t>
            </a:r>
          </a:p>
          <a:p>
            <a:pPr lvl="1"/>
            <a:r>
              <a:rPr lang="en-US" altLang="ko-KR" dirty="0"/>
              <a:t>10&amp;7</a:t>
            </a:r>
            <a:r>
              <a:rPr lang="ko-KR" altLang="en-US" dirty="0"/>
              <a:t>의 결과는 </a:t>
            </a:r>
            <a:r>
              <a:rPr lang="en-US" altLang="ko-KR" dirty="0"/>
              <a:t>2. [</a:t>
            </a:r>
            <a:r>
              <a:rPr lang="ko-KR" altLang="en-US" dirty="0"/>
              <a:t>그림 </a:t>
            </a:r>
            <a:r>
              <a:rPr lang="en-US" altLang="ko-KR" dirty="0"/>
              <a:t>4-2]</a:t>
            </a:r>
            <a:r>
              <a:rPr lang="ko-KR" altLang="en-US" dirty="0"/>
              <a:t>와 같이 </a:t>
            </a:r>
            <a:r>
              <a:rPr lang="en-US" altLang="ko-KR" dirty="0"/>
              <a:t>10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변환한 후 각 비트마다 </a:t>
            </a:r>
            <a:r>
              <a:rPr lang="en-US" altLang="ko-KR" dirty="0"/>
              <a:t>and </a:t>
            </a:r>
            <a:r>
              <a:rPr lang="ko-KR" altLang="en-US" dirty="0"/>
              <a:t>연산을 수행하기 때문</a:t>
            </a:r>
            <a:r>
              <a:rPr lang="en-US" altLang="ko-KR" dirty="0"/>
              <a:t>. </a:t>
            </a:r>
            <a:r>
              <a:rPr lang="ko-KR" altLang="en-US" dirty="0"/>
              <a:t>그 결과 </a:t>
            </a:r>
            <a:r>
              <a:rPr lang="en-US" altLang="ko-KR" dirty="0"/>
              <a:t>2</a:t>
            </a:r>
            <a:r>
              <a:rPr lang="ko-KR" altLang="en-US" dirty="0"/>
              <a:t>진수로는 </a:t>
            </a:r>
            <a:r>
              <a:rPr lang="en-US" altLang="ko-KR" dirty="0"/>
              <a:t>00102</a:t>
            </a:r>
            <a:r>
              <a:rPr lang="ko-KR" altLang="en-US" dirty="0"/>
              <a:t>가 되고</a:t>
            </a:r>
            <a:r>
              <a:rPr lang="en-US" altLang="ko-KR" dirty="0"/>
              <a:t>, 10</a:t>
            </a:r>
            <a:r>
              <a:rPr lang="ko-KR" altLang="en-US" dirty="0"/>
              <a:t>진수로는 </a:t>
            </a:r>
            <a:r>
              <a:rPr lang="en-US" altLang="ko-KR" dirty="0"/>
              <a:t>2</a:t>
            </a:r>
            <a:r>
              <a:rPr lang="ko-KR" altLang="en-US" dirty="0"/>
              <a:t>가 된다</a:t>
            </a:r>
            <a:endParaRPr lang="en-US" altLang="ko-K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4" y="3188973"/>
            <a:ext cx="9859009" cy="338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943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10|7</a:t>
            </a:r>
            <a:r>
              <a:rPr lang="ko-KR" altLang="en-US" dirty="0"/>
              <a:t>과 </a:t>
            </a:r>
            <a:r>
              <a:rPr lang="en-US" altLang="ko-KR" dirty="0"/>
              <a:t>123|456</a:t>
            </a:r>
            <a:r>
              <a:rPr lang="ko-KR" altLang="en-US" dirty="0"/>
              <a:t>은 주어진 수의 비트 논리합 연산 수행한 것</a:t>
            </a:r>
            <a:endParaRPr lang="en-US" altLang="ko-KR" dirty="0"/>
          </a:p>
          <a:p>
            <a:pPr lvl="1"/>
            <a:r>
              <a:rPr lang="en-US" altLang="ko-KR" dirty="0"/>
              <a:t>0xFFFF|0x0000</a:t>
            </a:r>
            <a:r>
              <a:rPr lang="ko-KR" altLang="en-US" dirty="0"/>
              <a:t>을 보면 </a:t>
            </a:r>
            <a:r>
              <a:rPr lang="en-US" altLang="ko-KR" dirty="0"/>
              <a:t>0xFFFF</a:t>
            </a:r>
            <a:r>
              <a:rPr lang="ko-KR" altLang="en-US" dirty="0"/>
              <a:t>와 </a:t>
            </a:r>
            <a:r>
              <a:rPr lang="en-US" altLang="ko-KR" dirty="0"/>
              <a:t>0000</a:t>
            </a:r>
            <a:r>
              <a:rPr lang="ko-KR" altLang="en-US" dirty="0"/>
              <a:t>의 비트 논리합은 </a:t>
            </a:r>
            <a:r>
              <a:rPr lang="en-US" altLang="ko-KR" dirty="0"/>
              <a:t>0xFFFF</a:t>
            </a:r>
            <a:r>
              <a:rPr lang="ko-KR" altLang="en-US" dirty="0"/>
              <a:t>가 됨</a:t>
            </a:r>
            <a:r>
              <a:rPr lang="en-US" altLang="ko-KR" dirty="0"/>
              <a:t>. </a:t>
            </a:r>
            <a:r>
              <a:rPr lang="ko-KR" altLang="en-US" dirty="0"/>
              <a:t>그러므로 </a:t>
            </a: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FFFF16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진수 </a:t>
            </a:r>
            <a:r>
              <a:rPr lang="en-US" altLang="ko-KR" dirty="0"/>
              <a:t>65535</a:t>
            </a:r>
            <a:r>
              <a:rPr lang="ko-KR" altLang="en-US" dirty="0"/>
              <a:t>가 됨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16</a:t>
            </a:r>
            <a:r>
              <a:rPr lang="ko-KR" altLang="en-US" dirty="0"/>
              <a:t>진수로 출력 원하면 </a:t>
            </a:r>
            <a:r>
              <a:rPr lang="en-US" altLang="ko-KR" dirty="0"/>
              <a:t>hex(0xFFFF|0x0000) </a:t>
            </a:r>
            <a:r>
              <a:rPr lang="ko-KR" altLang="en-US" dirty="0"/>
              <a:t>함수 사용</a:t>
            </a: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755407" y="2288874"/>
            <a:ext cx="10784004" cy="2640293"/>
            <a:chOff x="0" y="2749550"/>
            <a:chExt cx="8088003" cy="1968996"/>
          </a:xfrm>
        </p:grpSpPr>
        <p:pic>
          <p:nvPicPr>
            <p:cNvPr id="2253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749550"/>
              <a:ext cx="8088003" cy="120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04694"/>
              <a:ext cx="8082390" cy="813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19414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비트 배타적 논리합 </a:t>
            </a:r>
            <a:r>
              <a:rPr lang="en-US" altLang="ko-KR" dirty="0"/>
              <a:t>: </a:t>
            </a:r>
            <a:r>
              <a:rPr lang="ko-KR" altLang="en-US" dirty="0"/>
              <a:t>두 값이 다르면 </a:t>
            </a:r>
            <a:r>
              <a:rPr lang="en-US" altLang="ko-KR" dirty="0"/>
              <a:t>1, </a:t>
            </a:r>
            <a:r>
              <a:rPr lang="ko-KR" altLang="en-US" dirty="0"/>
              <a:t>같으면 </a:t>
            </a:r>
            <a:r>
              <a:rPr lang="en-US" altLang="ko-KR" dirty="0"/>
              <a:t>0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07" y="1366491"/>
            <a:ext cx="6926367" cy="243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07" y="4018039"/>
            <a:ext cx="8773804" cy="217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379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비트 연산 활용 예제</a:t>
            </a:r>
            <a:endParaRPr lang="en-US" altLang="ko-K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07" y="1328767"/>
            <a:ext cx="7985888" cy="516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699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en-US" altLang="ko-KR" dirty="0"/>
              <a:t>Code04-03.py</a:t>
            </a:r>
            <a:r>
              <a:rPr lang="ko-KR" altLang="en-US" dirty="0"/>
              <a:t>는 마스크</a:t>
            </a:r>
            <a:r>
              <a:rPr lang="en-US" altLang="ko-KR" dirty="0"/>
              <a:t>(Mask) </a:t>
            </a:r>
            <a:r>
              <a:rPr lang="ko-KR" altLang="en-US" dirty="0"/>
              <a:t>방식에 대한 예제</a:t>
            </a:r>
            <a:r>
              <a:rPr lang="en-US" altLang="ko-KR" dirty="0"/>
              <a:t>(</a:t>
            </a:r>
            <a:r>
              <a:rPr lang="ko-KR" altLang="en-US" dirty="0"/>
              <a:t>마스크는 무엇을 걸러 주는 역할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우선 </a:t>
            </a:r>
            <a:r>
              <a:rPr lang="ko-KR" altLang="en-US" dirty="0" err="1"/>
              <a:t>마스크값을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행에서 </a:t>
            </a: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0x0F</a:t>
            </a:r>
            <a:r>
              <a:rPr lang="ko-KR" altLang="en-US" dirty="0"/>
              <a:t>로 선언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2</a:t>
            </a:r>
            <a:r>
              <a:rPr lang="ko-KR" altLang="en-US" dirty="0"/>
              <a:t>진수로 </a:t>
            </a:r>
            <a:r>
              <a:rPr lang="en-US" altLang="ko-KR" dirty="0"/>
              <a:t>0000 1111</a:t>
            </a:r>
            <a:r>
              <a:rPr lang="ko-KR" altLang="en-US" dirty="0"/>
              <a:t> 의미</a:t>
            </a:r>
            <a:endParaRPr lang="en-US" altLang="ko-KR" dirty="0"/>
          </a:p>
          <a:p>
            <a:pPr lvl="1"/>
            <a:r>
              <a:rPr lang="ko-KR" altLang="en-US" dirty="0"/>
              <a:t>이것과 비트 논리곱</a:t>
            </a:r>
            <a:r>
              <a:rPr lang="en-US" altLang="ko-KR" dirty="0"/>
              <a:t>(&amp;) </a:t>
            </a:r>
            <a:r>
              <a:rPr lang="ko-KR" altLang="en-US" dirty="0"/>
              <a:t>연산을 하면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4-5]</a:t>
            </a:r>
            <a:r>
              <a:rPr lang="ko-KR" altLang="en-US" dirty="0"/>
              <a:t>와 같음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반면 </a:t>
            </a:r>
            <a:r>
              <a:rPr lang="en-US" altLang="ko-KR" dirty="0"/>
              <a:t>5</a:t>
            </a:r>
            <a:r>
              <a:rPr lang="ko-KR" altLang="en-US" dirty="0"/>
              <a:t>행처럼 </a:t>
            </a:r>
            <a:r>
              <a:rPr lang="en-US" altLang="ko-KR" dirty="0"/>
              <a:t>0x0F</a:t>
            </a:r>
            <a:r>
              <a:rPr lang="ko-KR" altLang="en-US" dirty="0"/>
              <a:t>로 비트 논리합 연산을 하면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4-6]</a:t>
            </a:r>
            <a:r>
              <a:rPr lang="ko-KR" altLang="en-US" dirty="0"/>
              <a:t>과 같이 앞 </a:t>
            </a:r>
            <a:r>
              <a:rPr lang="en-US" altLang="ko-KR" dirty="0"/>
              <a:t>4</a:t>
            </a:r>
            <a:r>
              <a:rPr lang="ko-KR" altLang="en-US" dirty="0"/>
              <a:t>비트는 </a:t>
            </a:r>
            <a:r>
              <a:rPr lang="ko-KR" altLang="en-US" dirty="0" err="1"/>
              <a:t>원래값</a:t>
            </a:r>
            <a:r>
              <a:rPr lang="ko-KR" altLang="en-US" dirty="0"/>
              <a:t> 남고</a:t>
            </a:r>
            <a:r>
              <a:rPr lang="en-US" altLang="ko-KR" dirty="0"/>
              <a:t>, </a:t>
            </a:r>
            <a:r>
              <a:rPr lang="ko-KR" altLang="en-US" dirty="0"/>
              <a:t>뒤 </a:t>
            </a:r>
            <a:r>
              <a:rPr lang="en-US" altLang="ko-KR" dirty="0"/>
              <a:t>4</a:t>
            </a:r>
            <a:r>
              <a:rPr lang="ko-KR" altLang="en-US" dirty="0"/>
              <a:t>비트는 무조건 </a:t>
            </a:r>
            <a:r>
              <a:rPr lang="en-US" altLang="ko-KR" dirty="0"/>
              <a:t>1111</a:t>
            </a:r>
            <a:r>
              <a:rPr lang="ko-KR" altLang="en-US" dirty="0"/>
              <a:t>이 됨</a:t>
            </a:r>
            <a:endParaRPr lang="en-US" altLang="ko-KR" dirty="0"/>
          </a:p>
          <a:p>
            <a:pPr lvl="1"/>
            <a:r>
              <a:rPr lang="en-US" altLang="ko-KR" dirty="0"/>
              <a:t>7</a:t>
            </a:r>
            <a:r>
              <a:rPr lang="ko-KR" altLang="en-US" dirty="0"/>
              <a:t>행에서는 </a:t>
            </a:r>
            <a:r>
              <a:rPr lang="ko-KR" altLang="en-US" dirty="0" err="1"/>
              <a:t>마스크값을</a:t>
            </a:r>
            <a:r>
              <a:rPr lang="ko-KR" altLang="en-US" dirty="0"/>
              <a:t> 소문자</a:t>
            </a:r>
            <a:r>
              <a:rPr lang="en-US" altLang="ko-KR" dirty="0"/>
              <a:t>(a)</a:t>
            </a:r>
            <a:r>
              <a:rPr lang="ko-KR" altLang="en-US" dirty="0"/>
              <a:t>와 대문자</a:t>
            </a:r>
            <a:r>
              <a:rPr lang="en-US" altLang="ko-KR" dirty="0"/>
              <a:t>(A)</a:t>
            </a:r>
            <a:r>
              <a:rPr lang="ko-KR" altLang="en-US" dirty="0"/>
              <a:t>의 차이로 선언</a:t>
            </a:r>
            <a:r>
              <a:rPr lang="en-US" altLang="ko-KR" dirty="0"/>
              <a:t>. a</a:t>
            </a:r>
            <a:r>
              <a:rPr lang="ko-KR" altLang="en-US" dirty="0"/>
              <a:t>는 </a:t>
            </a:r>
            <a:r>
              <a:rPr lang="en-US" altLang="ko-KR" dirty="0"/>
              <a:t>0x61</a:t>
            </a:r>
            <a:r>
              <a:rPr lang="ko-KR" altLang="en-US" dirty="0"/>
              <a:t>이고</a:t>
            </a:r>
            <a:r>
              <a:rPr lang="en-US" altLang="ko-KR" dirty="0"/>
              <a:t>, A</a:t>
            </a:r>
            <a:r>
              <a:rPr lang="ko-KR" altLang="en-US" dirty="0"/>
              <a:t>는 </a:t>
            </a:r>
            <a:r>
              <a:rPr lang="en-US" altLang="ko-KR" dirty="0"/>
              <a:t>0x41</a:t>
            </a:r>
            <a:r>
              <a:rPr lang="ko-KR" altLang="en-US" dirty="0" err="1"/>
              <a:t>이므</a:t>
            </a:r>
            <a:r>
              <a:rPr lang="ko-KR" altLang="en-US" dirty="0"/>
              <a:t> 로 두 값의 차이는 </a:t>
            </a:r>
            <a:r>
              <a:rPr lang="en-US" altLang="ko-KR" dirty="0"/>
              <a:t>0x20</a:t>
            </a:r>
            <a:r>
              <a:rPr lang="ko-KR" altLang="en-US" dirty="0"/>
              <a:t>이 됨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en-US" altLang="ko-KR" dirty="0"/>
              <a:t>32</a:t>
            </a:r>
            <a:r>
              <a:rPr lang="ko-KR" altLang="en-US" dirty="0"/>
              <a:t>이고</a:t>
            </a:r>
            <a:r>
              <a:rPr lang="en-US" altLang="ko-KR" dirty="0"/>
              <a:t>, 2</a:t>
            </a:r>
            <a:r>
              <a:rPr lang="ko-KR" altLang="en-US" dirty="0"/>
              <a:t>진수로는 </a:t>
            </a:r>
            <a:r>
              <a:rPr lang="en-US" altLang="ko-KR" dirty="0"/>
              <a:t>0010 0000. 9</a:t>
            </a:r>
            <a:r>
              <a:rPr lang="ko-KR" altLang="en-US" dirty="0"/>
              <a:t>행에서 </a:t>
            </a:r>
            <a:r>
              <a:rPr lang="en-US" altLang="ko-KR" dirty="0"/>
              <a:t>A </a:t>
            </a:r>
            <a:r>
              <a:rPr lang="ko-KR" altLang="en-US" dirty="0"/>
              <a:t>와 </a:t>
            </a:r>
            <a:r>
              <a:rPr lang="en-US" altLang="ko-KR" dirty="0"/>
              <a:t>32(0010 00002)</a:t>
            </a:r>
            <a:r>
              <a:rPr lang="ko-KR" altLang="en-US" dirty="0"/>
              <a:t>의 비트 배타적 논리합 수행하면 </a:t>
            </a:r>
            <a:r>
              <a:rPr lang="en-US" altLang="ko-KR" dirty="0"/>
              <a:t>a</a:t>
            </a:r>
            <a:r>
              <a:rPr lang="ko-KR" altLang="en-US" dirty="0"/>
              <a:t>로 변경</a:t>
            </a:r>
            <a:r>
              <a:rPr lang="en-US" altLang="ko-KR" dirty="0"/>
              <a:t>, 11</a:t>
            </a:r>
            <a:r>
              <a:rPr lang="ko-KR" altLang="en-US" dirty="0"/>
              <a:t>행에서 다시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32(0010 00002)</a:t>
            </a:r>
            <a:r>
              <a:rPr lang="ko-KR" altLang="en-US" dirty="0"/>
              <a:t>의 비트 배타적 논리합 수행하면 </a:t>
            </a:r>
            <a:r>
              <a:rPr lang="en-US" altLang="ko-KR" dirty="0"/>
              <a:t>A</a:t>
            </a:r>
            <a:r>
              <a:rPr lang="ko-KR" altLang="en-US" dirty="0"/>
              <a:t>로 원상 복귀</a:t>
            </a:r>
            <a:endParaRPr lang="en-US" altLang="ko-K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2" y="1898832"/>
            <a:ext cx="8663671" cy="261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706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비트 부정 연산자</a:t>
            </a:r>
            <a:r>
              <a:rPr lang="en-US" altLang="ko-KR" dirty="0"/>
              <a:t>(</a:t>
            </a:r>
            <a:r>
              <a:rPr lang="ko-KR" altLang="en-US" dirty="0"/>
              <a:t>또는 보수 연산자</a:t>
            </a:r>
            <a:r>
              <a:rPr lang="en-US" altLang="ko-KR" dirty="0"/>
              <a:t>) : </a:t>
            </a:r>
            <a:r>
              <a:rPr lang="ko-KR" altLang="en-US" dirty="0"/>
              <a:t>두 수를 연산하는 것이 아니라</a:t>
            </a:r>
            <a:r>
              <a:rPr lang="en-US" altLang="ko-KR" dirty="0"/>
              <a:t>, </a:t>
            </a:r>
            <a:r>
              <a:rPr lang="ko-KR" altLang="en-US" dirty="0"/>
              <a:t>하나만 가지고 각 </a:t>
            </a:r>
            <a:r>
              <a:rPr lang="ko-KR" altLang="en-US" dirty="0" err="1"/>
              <a:t>비트를</a:t>
            </a:r>
            <a:r>
              <a:rPr lang="ko-KR" altLang="en-US" dirty="0"/>
              <a:t> 반 대로 만드는 연산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반전된 값을 </a:t>
            </a:r>
            <a:r>
              <a:rPr lang="en-US" altLang="ko-KR" dirty="0"/>
              <a:t>1</a:t>
            </a:r>
            <a:r>
              <a:rPr lang="ko-KR" altLang="en-US" dirty="0"/>
              <a:t>의 보수라 하고</a:t>
            </a:r>
            <a:r>
              <a:rPr lang="en-US" altLang="ko-KR" dirty="0"/>
              <a:t>, </a:t>
            </a:r>
            <a:r>
              <a:rPr lang="ko-KR" altLang="en-US" dirty="0"/>
              <a:t>그 값에 </a:t>
            </a:r>
            <a:r>
              <a:rPr lang="en-US" altLang="ko-KR" dirty="0"/>
              <a:t>1</a:t>
            </a:r>
            <a:r>
              <a:rPr lang="ko-KR" altLang="en-US" dirty="0"/>
              <a:t>을 더한 값을 </a:t>
            </a:r>
            <a:r>
              <a:rPr lang="en-US" altLang="ko-KR" dirty="0"/>
              <a:t>2</a:t>
            </a:r>
            <a:r>
              <a:rPr lang="ko-KR" altLang="en-US" dirty="0"/>
              <a:t>의 보수라고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해당 값의 음수</a:t>
            </a:r>
            <a:r>
              <a:rPr lang="en-US" altLang="ko-KR" dirty="0"/>
              <a:t>(-)</a:t>
            </a:r>
            <a:r>
              <a:rPr lang="ko-KR" altLang="en-US" dirty="0"/>
              <a:t>값을 찾고자 할 때 사용</a:t>
            </a:r>
            <a:endParaRPr lang="en-US" altLang="ko-KR" dirty="0"/>
          </a:p>
          <a:p>
            <a:pPr lvl="1"/>
            <a:r>
              <a:rPr lang="ko-KR" altLang="en-US" dirty="0" err="1"/>
              <a:t>정수값에</a:t>
            </a:r>
            <a:r>
              <a:rPr lang="ko-KR" altLang="en-US" dirty="0"/>
              <a:t> 비트 부정을 수행한 후 </a:t>
            </a:r>
            <a:r>
              <a:rPr lang="en-US" altLang="ko-KR" dirty="0"/>
              <a:t>1</a:t>
            </a:r>
            <a:r>
              <a:rPr lang="ko-KR" altLang="en-US" dirty="0"/>
              <a:t>을 더하면 해당 값의 </a:t>
            </a:r>
            <a:r>
              <a:rPr lang="ko-KR" altLang="en-US" dirty="0" err="1"/>
              <a:t>음수값을</a:t>
            </a:r>
            <a:r>
              <a:rPr lang="ko-KR" altLang="en-US" dirty="0"/>
              <a:t> 얻는 코드</a:t>
            </a:r>
            <a:endParaRPr lang="en-US" altLang="ko-K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4" y="3188974"/>
            <a:ext cx="10806727" cy="234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505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시프트 연산자</a:t>
            </a:r>
            <a:endParaRPr lang="en-US" altLang="ko-KR" dirty="0"/>
          </a:p>
          <a:p>
            <a:pPr lvl="1"/>
            <a:r>
              <a:rPr lang="ko-KR" altLang="en-US" dirty="0"/>
              <a:t>왼쪽 시프트 연산자 </a:t>
            </a:r>
            <a:r>
              <a:rPr lang="en-US" altLang="ko-KR" dirty="0"/>
              <a:t>: </a:t>
            </a:r>
            <a:r>
              <a:rPr lang="ko-KR" altLang="en-US" dirty="0"/>
              <a:t>왼쪽으로 </a:t>
            </a:r>
            <a:r>
              <a:rPr lang="ko-KR" altLang="en-US" dirty="0" err="1"/>
              <a:t>시프트할</a:t>
            </a:r>
            <a:r>
              <a:rPr lang="ko-KR" altLang="en-US" dirty="0"/>
              <a:t> 때마다 </a:t>
            </a:r>
            <a:r>
              <a:rPr lang="en-US" altLang="ko-KR" dirty="0"/>
              <a:t>2</a:t>
            </a:r>
            <a:r>
              <a:rPr lang="en-US" altLang="ko-KR" baseline="30000" dirty="0"/>
              <a:t>n</a:t>
            </a:r>
            <a:r>
              <a:rPr lang="ko-KR" altLang="en-US" dirty="0"/>
              <a:t>을 곱한 효과</a:t>
            </a:r>
            <a:endParaRPr lang="en-US" altLang="ko-K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3976" y="1808820"/>
            <a:ext cx="5099752" cy="2814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77" y="4600381"/>
            <a:ext cx="9141828" cy="194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22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a//b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로 나눈 몫이고</a:t>
            </a:r>
            <a:r>
              <a:rPr lang="en-US" altLang="ko-KR" dirty="0"/>
              <a:t>, </a:t>
            </a:r>
            <a:r>
              <a:rPr lang="en-US" altLang="ko-KR" dirty="0" err="1"/>
              <a:t>a%b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로 나눈 </a:t>
            </a:r>
            <a:r>
              <a:rPr lang="ko-KR" altLang="en-US" dirty="0" err="1"/>
              <a:t>나머지값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76239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Tip</a:t>
            </a:r>
            <a:r>
              <a:rPr lang="en-US" altLang="ko-KR" dirty="0"/>
              <a:t> • </a:t>
            </a:r>
            <a:r>
              <a:rPr lang="ko-KR" altLang="en-US" dirty="0"/>
              <a:t>세미콜론</a:t>
            </a:r>
            <a:r>
              <a:rPr lang="en-US" altLang="ko-KR" dirty="0"/>
              <a:t>(;)</a:t>
            </a:r>
            <a:r>
              <a:rPr lang="ko-KR" altLang="en-US" dirty="0"/>
              <a:t>은 앞뒤를 완전히 분리</a:t>
            </a:r>
            <a:r>
              <a:rPr lang="en-US" altLang="ko-KR" dirty="0"/>
              <a:t>. </a:t>
            </a:r>
            <a:r>
              <a:rPr lang="ko-KR" altLang="en-US" dirty="0"/>
              <a:t>그러므로 </a:t>
            </a:r>
            <a:r>
              <a:rPr lang="en-US" altLang="ko-KR" dirty="0"/>
              <a:t>a=5; b=3</a:t>
            </a:r>
            <a:r>
              <a:rPr lang="ko-KR" altLang="en-US" dirty="0"/>
              <a:t>은 다음과 동일하다</a:t>
            </a:r>
            <a:r>
              <a:rPr lang="en-US" altLang="ko-KR" dirty="0"/>
              <a:t>. </a:t>
            </a:r>
          </a:p>
          <a:p>
            <a:pPr marL="476239" lvl="1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또 콤마</a:t>
            </a:r>
            <a:r>
              <a:rPr lang="en-US" altLang="ko-KR" dirty="0"/>
              <a:t>(,)</a:t>
            </a:r>
            <a:r>
              <a:rPr lang="ko-KR" altLang="en-US" dirty="0"/>
              <a:t>로 분리해서 값을 대입할 수도 있어 </a:t>
            </a:r>
            <a:r>
              <a:rPr lang="en-US" altLang="ko-KR" dirty="0"/>
              <a:t>a, b=5, 3 </a:t>
            </a:r>
            <a:r>
              <a:rPr lang="ko-KR" altLang="en-US" dirty="0"/>
              <a:t>도 동일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" y="1268760"/>
            <a:ext cx="11461273" cy="187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54" y="5409803"/>
            <a:ext cx="11242420" cy="79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684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오른쪽 시프트 연산자</a:t>
            </a:r>
            <a:endParaRPr lang="en-US" altLang="ko-K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4" y="1448780"/>
            <a:ext cx="4806951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4" y="4209087"/>
            <a:ext cx="8591551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928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2" y="728701"/>
            <a:ext cx="8566151" cy="376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115781" y="2211184"/>
            <a:ext cx="301877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67" dirty="0">
                <a:solidFill>
                  <a:srgbClr val="FF0000"/>
                </a:solidFill>
              </a:rPr>
              <a:t>5</a:t>
            </a:r>
            <a:r>
              <a:rPr lang="ko-KR" altLang="en-US" sz="1867" dirty="0">
                <a:solidFill>
                  <a:srgbClr val="FF0000"/>
                </a:solidFill>
              </a:rPr>
              <a:t>행 </a:t>
            </a:r>
            <a:r>
              <a:rPr lang="en-US" altLang="ko-KR" sz="1867" dirty="0">
                <a:solidFill>
                  <a:srgbClr val="FF0000"/>
                </a:solidFill>
              </a:rPr>
              <a:t>:</a:t>
            </a:r>
            <a:r>
              <a:rPr lang="ko-KR" altLang="en-US" sz="1867" dirty="0">
                <a:solidFill>
                  <a:srgbClr val="FF0000"/>
                </a:solidFill>
              </a:rPr>
              <a:t> </a:t>
            </a:r>
            <a:r>
              <a:rPr lang="en-US" altLang="ko-KR" sz="1867" dirty="0">
                <a:solidFill>
                  <a:srgbClr val="FF0000"/>
                </a:solidFill>
              </a:rPr>
              <a:t>for </a:t>
            </a:r>
            <a:r>
              <a:rPr lang="ko-KR" altLang="en-US" sz="1867" dirty="0">
                <a:solidFill>
                  <a:srgbClr val="FF0000"/>
                </a:solidFill>
              </a:rPr>
              <a:t>문은 반복을 위한 것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35793" y="2611475"/>
            <a:ext cx="6096000" cy="37965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867" dirty="0">
                <a:solidFill>
                  <a:srgbClr val="FF0000"/>
                </a:solidFill>
              </a:rPr>
              <a:t>6~7</a:t>
            </a:r>
            <a:r>
              <a:rPr lang="ko-KR" altLang="en-US" sz="1867" dirty="0">
                <a:solidFill>
                  <a:srgbClr val="FF0000"/>
                </a:solidFill>
              </a:rPr>
              <a:t>행 </a:t>
            </a:r>
            <a:r>
              <a:rPr lang="en-US" altLang="ko-KR" sz="1867" dirty="0">
                <a:solidFill>
                  <a:srgbClr val="FF0000"/>
                </a:solidFill>
              </a:rPr>
              <a:t>:</a:t>
            </a:r>
            <a:r>
              <a:rPr lang="ko-KR" altLang="en-US" sz="1867" dirty="0">
                <a:solidFill>
                  <a:srgbClr val="FF0000"/>
                </a:solidFill>
              </a:rPr>
              <a:t> </a:t>
            </a:r>
            <a:r>
              <a:rPr lang="en-US" altLang="ko-KR" sz="1867" dirty="0">
                <a:solidFill>
                  <a:srgbClr val="FF0000"/>
                </a:solidFill>
              </a:rPr>
              <a:t>4</a:t>
            </a:r>
            <a:r>
              <a:rPr lang="ko-KR" altLang="en-US" sz="1867" dirty="0">
                <a:solidFill>
                  <a:srgbClr val="FF0000"/>
                </a:solidFill>
              </a:rPr>
              <a:t>회</a:t>
            </a:r>
            <a:r>
              <a:rPr lang="en-US" altLang="ko-KR" sz="1867" dirty="0">
                <a:solidFill>
                  <a:srgbClr val="FF0000"/>
                </a:solidFill>
              </a:rPr>
              <a:t>(</a:t>
            </a:r>
            <a:r>
              <a:rPr lang="en-US" altLang="ko-KR" sz="1867" dirty="0" err="1">
                <a:solidFill>
                  <a:srgbClr val="FF0000"/>
                </a:solidFill>
              </a:rPr>
              <a:t>i</a:t>
            </a:r>
            <a:r>
              <a:rPr lang="ko-KR" altLang="en-US" sz="1867" dirty="0">
                <a:solidFill>
                  <a:srgbClr val="FF0000"/>
                </a:solidFill>
              </a:rPr>
              <a:t>값이 </a:t>
            </a:r>
            <a:r>
              <a:rPr lang="en-US" altLang="ko-KR" sz="1867" dirty="0">
                <a:solidFill>
                  <a:srgbClr val="FF0000"/>
                </a:solidFill>
              </a:rPr>
              <a:t>1</a:t>
            </a:r>
            <a:r>
              <a:rPr lang="ko-KR" altLang="en-US" sz="1867" dirty="0">
                <a:solidFill>
                  <a:srgbClr val="FF0000"/>
                </a:solidFill>
              </a:rPr>
              <a:t>부터 </a:t>
            </a:r>
            <a:r>
              <a:rPr lang="en-US" altLang="ko-KR" sz="1867" dirty="0">
                <a:solidFill>
                  <a:srgbClr val="FF0000"/>
                </a:solidFill>
              </a:rPr>
              <a:t>4</a:t>
            </a:r>
            <a:r>
              <a:rPr lang="ko-KR" altLang="en-US" sz="1867" dirty="0">
                <a:solidFill>
                  <a:srgbClr val="FF0000"/>
                </a:solidFill>
              </a:rPr>
              <a:t>까지 변함</a:t>
            </a:r>
            <a:r>
              <a:rPr lang="en-US" altLang="ko-KR" sz="1867" dirty="0">
                <a:solidFill>
                  <a:srgbClr val="FF0000"/>
                </a:solidFill>
              </a:rPr>
              <a:t>) </a:t>
            </a:r>
            <a:r>
              <a:rPr lang="ko-KR" altLang="en-US" sz="1867" dirty="0">
                <a:solidFill>
                  <a:srgbClr val="FF0000"/>
                </a:solidFill>
              </a:rPr>
              <a:t>반복</a:t>
            </a:r>
            <a:endParaRPr lang="en-US" altLang="ko-KR" sz="1867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35793" y="3519011"/>
            <a:ext cx="6096000" cy="37965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867" dirty="0">
                <a:solidFill>
                  <a:srgbClr val="FF0000"/>
                </a:solidFill>
              </a:rPr>
              <a:t>9~11</a:t>
            </a:r>
            <a:r>
              <a:rPr lang="ko-KR" altLang="en-US" sz="1867" dirty="0">
                <a:solidFill>
                  <a:srgbClr val="FF0000"/>
                </a:solidFill>
              </a:rPr>
              <a:t>행은 </a:t>
            </a:r>
            <a:r>
              <a:rPr lang="en-US" altLang="ko-KR" sz="1867" dirty="0">
                <a:solidFill>
                  <a:srgbClr val="FF0000"/>
                </a:solidFill>
              </a:rPr>
              <a:t>100//21=50, 100//22=25… </a:t>
            </a:r>
            <a:r>
              <a:rPr lang="ko-KR" altLang="en-US" sz="1867" dirty="0">
                <a:solidFill>
                  <a:srgbClr val="FF0000"/>
                </a:solidFill>
              </a:rPr>
              <a:t>등이 출력</a:t>
            </a:r>
            <a:endParaRPr lang="en-US" altLang="ko-KR" sz="1867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975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1" y="1088740"/>
            <a:ext cx="11149324" cy="37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273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연산자 우선순위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연산자 우선순위 </a:t>
            </a:r>
            <a:r>
              <a:rPr lang="en-US" altLang="ko-KR" dirty="0"/>
              <a:t>: </a:t>
            </a:r>
            <a:r>
              <a:rPr lang="ko-KR" altLang="en-US" dirty="0"/>
              <a:t>여러 개의 연산자가 있을 경우 정해진 순서</a:t>
            </a:r>
            <a:endParaRPr lang="en-US" altLang="ko-K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5373" y="1448779"/>
            <a:ext cx="5520612" cy="3264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50244" y="2090113"/>
            <a:ext cx="5520613" cy="270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57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산술 연산자의 우선순위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곱셈과 나눗셈</a:t>
            </a:r>
            <a:r>
              <a:rPr lang="en-US" altLang="ko-KR" dirty="0"/>
              <a:t>, </a:t>
            </a:r>
            <a:r>
              <a:rPr lang="ko-KR" altLang="en-US" dirty="0"/>
              <a:t>덧셈과 뺄셈 순으로 진행</a:t>
            </a:r>
            <a:endParaRPr lang="en-US" altLang="ko-KR" dirty="0"/>
          </a:p>
          <a:p>
            <a:pPr lvl="1"/>
            <a:r>
              <a:rPr lang="ko-KR" altLang="en-US" dirty="0"/>
              <a:t>특별히 괄호가 없을 때는 왼쪽에서 오른쪽 방향으로 계산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34BD6C4-C03C-4322-A389-68B3254CA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18" y="1505168"/>
            <a:ext cx="7382133" cy="134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2D067C4D-D77C-426F-99FE-63E4AFFBF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19" y="2941740"/>
            <a:ext cx="7382133" cy="2000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73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서로 다른 자료형을 연산할 경우</a:t>
            </a:r>
            <a:endParaRPr lang="en-US" altLang="ko-KR" dirty="0"/>
          </a:p>
          <a:p>
            <a:pPr lvl="1"/>
            <a:r>
              <a:rPr lang="en-US" altLang="ko-KR" dirty="0" err="1"/>
              <a:t>TypeError</a:t>
            </a:r>
            <a:endParaRPr lang="ko-KR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A0208FF-5DFF-4D03-9678-CC8FA3344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142" y="2049215"/>
            <a:ext cx="7460499" cy="116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E95EAF05-5C4E-411C-BFC1-149C15558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142" y="3387552"/>
            <a:ext cx="7460499" cy="1774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075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산술 연산자의 우선순위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뺄셈에서는 계산되는 순서</a:t>
            </a:r>
            <a:r>
              <a:rPr lang="en-US" altLang="ko-KR" dirty="0"/>
              <a:t>(</a:t>
            </a:r>
            <a:r>
              <a:rPr lang="ko-KR" altLang="en-US" dirty="0"/>
              <a:t>연산자 우선순위</a:t>
            </a:r>
            <a:r>
              <a:rPr lang="en-US" altLang="ko-KR" dirty="0"/>
              <a:t>)</a:t>
            </a:r>
            <a:r>
              <a:rPr lang="ko-KR" altLang="en-US" dirty="0"/>
              <a:t>가 동일하므로 어떤 것을 먼저 계산하든 동일</a:t>
            </a:r>
            <a:endParaRPr lang="en-US" altLang="ko-KR" dirty="0"/>
          </a:p>
          <a:p>
            <a:pPr lvl="1"/>
            <a:r>
              <a:rPr lang="ko-KR" altLang="en-US" dirty="0"/>
              <a:t>특별히 괄호가 없을 때는 왼쪽에서 오른쪽 방향으로 계산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448780"/>
            <a:ext cx="10127093" cy="223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62" y="3789040"/>
            <a:ext cx="10134127" cy="11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58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산술 연산자의 우선순위</a:t>
            </a:r>
            <a:endParaRPr lang="en-US" altLang="ko-KR" dirty="0"/>
          </a:p>
          <a:p>
            <a:pPr marL="124880" indent="0">
              <a:buNone/>
            </a:pPr>
            <a:endParaRPr lang="en-US" altLang="ko-KR" sz="4267" dirty="0"/>
          </a:p>
          <a:p>
            <a:pPr lvl="1"/>
            <a:r>
              <a:rPr lang="ko-KR" altLang="en-US" dirty="0"/>
              <a:t>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과 곱셈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ko-KR" altLang="en-US" dirty="0" err="1"/>
              <a:t>나눗</a:t>
            </a:r>
            <a:r>
              <a:rPr lang="ko-KR" altLang="en-US" dirty="0"/>
              <a:t> 셈</a:t>
            </a:r>
            <a:r>
              <a:rPr lang="en-US" altLang="ko-KR" dirty="0"/>
              <a:t>)</a:t>
            </a:r>
            <a:r>
              <a:rPr lang="ko-KR" altLang="en-US" dirty="0"/>
              <a:t>이 같이 있으면 곱셈</a:t>
            </a:r>
            <a:r>
              <a:rPr lang="en-US" altLang="ko-KR" dirty="0"/>
              <a:t>(</a:t>
            </a:r>
            <a:r>
              <a:rPr lang="ko-KR" altLang="en-US" dirty="0"/>
              <a:t>또는 나눗셈</a:t>
            </a:r>
            <a:r>
              <a:rPr lang="en-US" altLang="ko-KR" dirty="0"/>
              <a:t>)</a:t>
            </a:r>
            <a:r>
              <a:rPr lang="ko-KR" altLang="en-US" dirty="0"/>
              <a:t>이 먼저 계산된 후 </a:t>
            </a:r>
            <a:br>
              <a:rPr lang="en-US" altLang="ko-KR" dirty="0"/>
            </a:br>
            <a:r>
              <a:rPr lang="ko-KR" altLang="en-US" dirty="0"/>
              <a:t>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이 계산</a:t>
            </a:r>
            <a:endParaRPr lang="en-US" altLang="ko-KR" dirty="0"/>
          </a:p>
          <a:p>
            <a:pPr lvl="1"/>
            <a:r>
              <a:rPr lang="ko-KR" altLang="en-US" dirty="0"/>
              <a:t>괄호가 없어도 ➋</a:t>
            </a:r>
            <a:r>
              <a:rPr lang="ko-KR" altLang="en-US" dirty="0" err="1"/>
              <a:t>처럼</a:t>
            </a:r>
            <a:r>
              <a:rPr lang="ko-KR" altLang="en-US" dirty="0"/>
              <a:t> 계산</a:t>
            </a:r>
            <a:endParaRPr lang="en-US" altLang="ko-KR" dirty="0"/>
          </a:p>
          <a:p>
            <a:pPr lvl="1"/>
            <a:r>
              <a:rPr lang="ko-KR" altLang="en-US" dirty="0"/>
              <a:t>산술 연산자는 괄호가 가장 우선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(</a:t>
            </a:r>
            <a:r>
              <a:rPr lang="ko-KR" altLang="en-US" dirty="0"/>
              <a:t>또는 나눗셈</a:t>
            </a:r>
            <a:r>
              <a:rPr lang="en-US" altLang="ko-KR" dirty="0"/>
              <a:t>)</a:t>
            </a:r>
            <a:r>
              <a:rPr lang="ko-KR" altLang="en-US" dirty="0"/>
              <a:t>이 그 다음</a:t>
            </a:r>
            <a:r>
              <a:rPr lang="en-US" altLang="ko-KR" dirty="0"/>
              <a:t>, </a:t>
            </a:r>
            <a:r>
              <a:rPr lang="ko-KR" altLang="en-US" dirty="0"/>
              <a:t>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이 마지막 </a:t>
            </a:r>
            <a:endParaRPr lang="en-US" altLang="ko-KR" dirty="0"/>
          </a:p>
          <a:p>
            <a:pPr lvl="1"/>
            <a:r>
              <a:rPr lang="ko-KR" altLang="en-US" dirty="0"/>
              <a:t>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끼리 있거나 곱셈</a:t>
            </a:r>
            <a:r>
              <a:rPr lang="en-US" altLang="ko-KR" dirty="0"/>
              <a:t>(</a:t>
            </a:r>
            <a:r>
              <a:rPr lang="ko-KR" altLang="en-US" dirty="0"/>
              <a:t>또는 나눗셈</a:t>
            </a:r>
            <a:r>
              <a:rPr lang="en-US" altLang="ko-KR" dirty="0"/>
              <a:t>)</a:t>
            </a:r>
            <a:r>
              <a:rPr lang="ko-KR" altLang="en-US" dirty="0"/>
              <a:t>끼리 있으면 왼쪽에서 오른쪽으로</a:t>
            </a:r>
            <a:endParaRPr lang="en-US" altLang="ko-KR" dirty="0"/>
          </a:p>
          <a:p>
            <a:pPr marL="476239" lvl="1" indent="0">
              <a:buNone/>
            </a:pPr>
            <a:endParaRPr lang="en-US" altLang="ko-KR" sz="4267" dirty="0">
              <a:solidFill>
                <a:srgbClr val="FF0000"/>
              </a:solidFill>
            </a:endParaRPr>
          </a:p>
          <a:p>
            <a:pPr marL="476239" lvl="1" indent="0">
              <a:buNone/>
            </a:pPr>
            <a:r>
              <a:rPr lang="en-US" altLang="ko-KR" sz="1867" dirty="0">
                <a:solidFill>
                  <a:srgbClr val="FF0000"/>
                </a:solidFill>
              </a:rPr>
              <a:t>Tip</a:t>
            </a:r>
            <a:r>
              <a:rPr lang="en-US" altLang="ko-KR" sz="1867" dirty="0"/>
              <a:t> •</a:t>
            </a:r>
            <a:r>
              <a:rPr lang="en-US" altLang="ko-KR" sz="1867" dirty="0">
                <a:solidFill>
                  <a:srgbClr val="FF0000"/>
                </a:solidFill>
              </a:rPr>
              <a:t> </a:t>
            </a:r>
            <a:r>
              <a:rPr lang="ko-KR" altLang="en-US" sz="1867" dirty="0"/>
              <a:t>덧셈</a:t>
            </a:r>
            <a:r>
              <a:rPr lang="en-US" altLang="ko-KR" sz="1867" dirty="0"/>
              <a:t>, </a:t>
            </a:r>
            <a:r>
              <a:rPr lang="ko-KR" altLang="en-US" sz="1867" dirty="0"/>
              <a:t>뺄셈</a:t>
            </a:r>
            <a:r>
              <a:rPr lang="en-US" altLang="ko-KR" sz="1867" dirty="0"/>
              <a:t>, </a:t>
            </a:r>
            <a:r>
              <a:rPr lang="ko-KR" altLang="en-US" sz="1867" dirty="0"/>
              <a:t>곱셈</a:t>
            </a:r>
            <a:r>
              <a:rPr lang="en-US" altLang="ko-KR" sz="1867" dirty="0"/>
              <a:t>, </a:t>
            </a:r>
            <a:r>
              <a:rPr lang="ko-KR" altLang="en-US" sz="1867" dirty="0"/>
              <a:t>나눗셈이 함께 나오면 연산자 우선순위 때문에 종종 혼란스럽게 느껴진다</a:t>
            </a:r>
            <a:r>
              <a:rPr lang="en-US" altLang="ko-KR" sz="1867" dirty="0"/>
              <a:t>. </a:t>
            </a:r>
            <a:r>
              <a:rPr lang="ko-KR" altLang="en-US" sz="1867" dirty="0"/>
              <a:t>이때는 괄호를 사용하면 된다</a:t>
            </a:r>
            <a:r>
              <a:rPr lang="en-US" altLang="ko-KR" sz="1867" dirty="0"/>
              <a:t>. </a:t>
            </a:r>
            <a:r>
              <a:rPr lang="ko-KR" altLang="en-US" sz="1867" dirty="0"/>
              <a:t>괄호를 사용하면 무조건 괄호가 우선 계산</a:t>
            </a:r>
            <a:r>
              <a:rPr lang="en-US" altLang="ko-KR" sz="1867" dirty="0"/>
              <a:t>,</a:t>
            </a:r>
            <a:r>
              <a:rPr lang="ko-KR" altLang="en-US" sz="1867" dirty="0"/>
              <a:t> 두 번째 것이 더 나은 코딩</a:t>
            </a:r>
            <a:endParaRPr lang="en-US" altLang="ko-KR" sz="1867" dirty="0"/>
          </a:p>
          <a:p>
            <a:pPr lvl="1"/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07" y="1336283"/>
            <a:ext cx="8222069" cy="89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06" y="4449113"/>
            <a:ext cx="8388836" cy="78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93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산술 연산을 하는 문자열과 숫자의 상호 변환</a:t>
            </a:r>
          </a:p>
          <a:p>
            <a:pPr lvl="1"/>
            <a:r>
              <a:rPr lang="ko-KR" altLang="en-US" dirty="0"/>
              <a:t>문자열이 숫자로 구성되어 있을 때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/>
              <a:t>float() </a:t>
            </a:r>
            <a:r>
              <a:rPr lang="ko-KR" altLang="en-US" dirty="0"/>
              <a:t>함수 사용해서 정수나 실수로 변환</a:t>
            </a:r>
            <a:endParaRPr lang="en-US" altLang="ko-KR" dirty="0"/>
          </a:p>
          <a:p>
            <a:pPr lvl="1"/>
            <a:r>
              <a:rPr lang="ko-KR" altLang="en-US" dirty="0"/>
              <a:t>문자열을 </a:t>
            </a:r>
            <a:r>
              <a:rPr lang="en-US" altLang="ko-KR" dirty="0" err="1"/>
              <a:t>int</a:t>
            </a:r>
            <a:r>
              <a:rPr lang="en-US" altLang="ko-KR" dirty="0"/>
              <a:t>() </a:t>
            </a:r>
            <a:r>
              <a:rPr lang="ko-KR" altLang="en-US" dirty="0"/>
              <a:t>함수가 정수로</a:t>
            </a:r>
            <a:r>
              <a:rPr lang="en-US" altLang="ko-KR" dirty="0"/>
              <a:t>, float() </a:t>
            </a:r>
            <a:r>
              <a:rPr lang="ko-KR" altLang="en-US" dirty="0"/>
              <a:t>함수가 실수로 변경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0" y="2708921"/>
            <a:ext cx="11017984" cy="248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3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ValueError</a:t>
            </a:r>
            <a:r>
              <a:rPr lang="en-US" altLang="ko-KR" dirty="0"/>
              <a:t> </a:t>
            </a:r>
            <a:r>
              <a:rPr lang="ko-KR" altLang="en-US" dirty="0"/>
              <a:t>예외</a:t>
            </a:r>
          </a:p>
          <a:p>
            <a:pPr lvl="1"/>
            <a:r>
              <a:rPr lang="ko-KR" altLang="en-US" dirty="0"/>
              <a:t>변환할 수 없는 것을 변환하려 할 경우</a:t>
            </a:r>
          </a:p>
          <a:p>
            <a:pPr lvl="1"/>
            <a:r>
              <a:rPr lang="ko-KR" altLang="en-US" dirty="0"/>
              <a:t>숫자가 아닌 것을 숫자로 변환하려 할 경우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6B3D12B-53AD-4EBB-9514-8BA07DD86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412" y="2691324"/>
            <a:ext cx="7446211" cy="89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4DA3CD9-3476-45FF-A6AE-98BCDDC63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818" y="3692832"/>
            <a:ext cx="7446211" cy="171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987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5235</TotalTime>
  <Words>1298</Words>
  <Application>Microsoft Office PowerPoint</Application>
  <PresentationFormat>와이드스크린</PresentationFormat>
  <Paragraphs>199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나눔스퀘어</vt:lpstr>
      <vt:lpstr>나눔스퀘어 ExtraBold</vt:lpstr>
      <vt:lpstr>맑은 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PowerPoint 프레젠테이션</vt:lpstr>
      <vt:lpstr>Section 02 산술 연산자</vt:lpstr>
      <vt:lpstr>Section 02 산술 연산자</vt:lpstr>
      <vt:lpstr>Section 02 산술 연산자</vt:lpstr>
      <vt:lpstr>Section 03 관계 연산자</vt:lpstr>
      <vt:lpstr>Section 03 관계 연산자</vt:lpstr>
      <vt:lpstr>Section 04 논리 연산자</vt:lpstr>
      <vt:lpstr>Section 04 논리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06 연산자 우선순위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lee01</cp:lastModifiedBy>
  <cp:revision>346</cp:revision>
  <dcterms:created xsi:type="dcterms:W3CDTF">2021-02-14T00:18:03Z</dcterms:created>
  <dcterms:modified xsi:type="dcterms:W3CDTF">2022-03-09T04:45:30Z</dcterms:modified>
</cp:coreProperties>
</file>