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4"/>
  </p:notesMasterIdLst>
  <p:handoutMasterIdLst>
    <p:handoutMasterId r:id="rId25"/>
  </p:handoutMasterIdLst>
  <p:sldIdLst>
    <p:sldId id="299" r:id="rId2"/>
    <p:sldId id="447" r:id="rId3"/>
    <p:sldId id="429" r:id="rId4"/>
    <p:sldId id="430" r:id="rId5"/>
    <p:sldId id="431" r:id="rId6"/>
    <p:sldId id="432" r:id="rId7"/>
    <p:sldId id="433" r:id="rId8"/>
    <p:sldId id="365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69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5454" y="998730"/>
            <a:ext cx="95821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553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5886679" y="5205693"/>
            <a:ext cx="5943744" cy="1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6711422" y="572448"/>
            <a:ext cx="4294263" cy="4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5"/>
            <a:ext cx="11675533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7017" y="3048001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7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91438" tIns="45719" rIns="91438" bIns="45719"/>
          <a:lstStyle/>
          <a:p>
            <a:endParaRPr lang="ko-KR" altLang="en-US" sz="180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509895"/>
            <a:ext cx="5707261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4226424" y="2895789"/>
            <a:ext cx="3766664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4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9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7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7532" y="2001520"/>
            <a:ext cx="711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4800" kern="1800" spc="300" dirty="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.python</a:t>
            </a:r>
            <a:endParaRPr lang="ko-KR" altLang="en-US" sz="4800" kern="18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1344" y="3210595"/>
            <a:ext cx="254923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endParaRPr lang="ko-KR" altLang="en-US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05" y="2096249"/>
            <a:ext cx="697791" cy="6977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찾기 </a:t>
            </a:r>
            <a:r>
              <a:rPr lang="en-US" altLang="ko-KR" dirty="0"/>
              <a:t>: count(), find(), </a:t>
            </a:r>
            <a:r>
              <a:rPr lang="en-US" altLang="ko-KR" dirty="0" err="1"/>
              <a:t>rfind</a:t>
            </a:r>
            <a:r>
              <a:rPr lang="en-US" altLang="ko-KR" dirty="0"/>
              <a:t>(), index(), </a:t>
            </a:r>
            <a:r>
              <a:rPr lang="en-US" altLang="ko-KR" dirty="0" err="1"/>
              <a:t>rindex</a:t>
            </a:r>
            <a:r>
              <a:rPr lang="en-US" altLang="ko-KR" dirty="0"/>
              <a:t>(), </a:t>
            </a:r>
            <a:r>
              <a:rPr lang="en-US" altLang="ko-KR" dirty="0" err="1"/>
              <a:t>startswith</a:t>
            </a:r>
            <a:r>
              <a:rPr lang="en-US" altLang="ko-KR" dirty="0"/>
              <a:t>(), </a:t>
            </a:r>
            <a:r>
              <a:rPr lang="en-US" altLang="ko-KR" dirty="0" err="1"/>
              <a:t>endswith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50" y="1223756"/>
            <a:ext cx="8008000" cy="31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31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문자열이 괄호로 감싸 있지 않으면 괄호로 감싸 주는 프로그램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99" y="1133745"/>
            <a:ext cx="7931655" cy="42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70975" y="1673805"/>
            <a:ext cx="4572000" cy="10695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 입력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문자열의 시작이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가 아니면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를 우선 출력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문자열을 그대로 출력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문자열의 끝이 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가 아니면 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를 우선 출력</a:t>
            </a:r>
          </a:p>
        </p:txBody>
      </p:sp>
    </p:spTree>
    <p:extLst>
      <p:ext uri="{BB962C8B-B14F-4D97-AF65-F5344CB8AC3E}">
        <p14:creationId xmlns:p14="http://schemas.microsoft.com/office/powerpoint/2010/main" val="239376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공백 삭제</a:t>
            </a:r>
            <a:r>
              <a:rPr lang="en-US" altLang="ko-KR" dirty="0"/>
              <a:t>·</a:t>
            </a:r>
            <a:r>
              <a:rPr lang="ko-KR" altLang="en-US" dirty="0"/>
              <a:t>변경하기 </a:t>
            </a:r>
            <a:r>
              <a:rPr lang="en-US" altLang="ko-KR" dirty="0"/>
              <a:t>: strip(), </a:t>
            </a:r>
            <a:r>
              <a:rPr lang="en-US" altLang="ko-KR" dirty="0" err="1"/>
              <a:t>rstrip</a:t>
            </a:r>
            <a:r>
              <a:rPr lang="en-US" altLang="ko-KR" dirty="0"/>
              <a:t>(), </a:t>
            </a:r>
            <a:r>
              <a:rPr lang="en-US" altLang="ko-KR" dirty="0" err="1"/>
              <a:t>lstrip</a:t>
            </a:r>
            <a:r>
              <a:rPr lang="en-US" altLang="ko-KR" dirty="0"/>
              <a:t>(), replace()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5" y="1143159"/>
            <a:ext cx="7830870" cy="244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23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앞뒤의 특정 문자 삭제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26" y="1223756"/>
            <a:ext cx="8489369" cy="24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66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중간의 공백까지 삭제해 주는 코드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178750"/>
            <a:ext cx="7875875" cy="39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5319210"/>
            <a:ext cx="7875875" cy="125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2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변경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178751"/>
            <a:ext cx="8145905" cy="158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1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그중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를 </a:t>
            </a:r>
            <a:r>
              <a:rPr lang="en-US" altLang="ko-KR" dirty="0"/>
              <a:t>$</a:t>
            </a:r>
            <a:r>
              <a:rPr lang="ko-KR" altLang="en-US" dirty="0"/>
              <a:t>로 변경하는 문자열 변경을 응용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4~8</a:t>
            </a:r>
            <a:r>
              <a:rPr lang="ko-KR" altLang="en-US" dirty="0"/>
              <a:t>행을 </a:t>
            </a:r>
            <a:r>
              <a:rPr lang="ko-KR" altLang="en-US" dirty="0" err="1"/>
              <a:t>한줄로</a:t>
            </a:r>
            <a:r>
              <a:rPr lang="ko-KR" altLang="en-US" dirty="0"/>
              <a:t>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00" y="1178750"/>
            <a:ext cx="7961840" cy="36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84440" y="14487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문자열을 입력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입력된 문자열의 개수만큼 반복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5~8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문자가 </a:t>
            </a:r>
            <a:r>
              <a:rPr lang="en-US" altLang="ko-KR" sz="1400" dirty="0">
                <a:solidFill>
                  <a:srgbClr val="FF0000"/>
                </a:solidFill>
              </a:rPr>
              <a:t>o </a:t>
            </a:r>
            <a:r>
              <a:rPr lang="ko-KR" altLang="en-US" sz="1400" dirty="0">
                <a:solidFill>
                  <a:srgbClr val="FF0000"/>
                </a:solidFill>
              </a:rPr>
              <a:t>라면 </a:t>
            </a:r>
            <a:r>
              <a:rPr lang="en-US" altLang="ko-KR" sz="1400" dirty="0">
                <a:solidFill>
                  <a:srgbClr val="FF0000"/>
                </a:solidFill>
              </a:rPr>
              <a:t>$ </a:t>
            </a:r>
            <a:r>
              <a:rPr lang="ko-KR" altLang="en-US" sz="1400" dirty="0">
                <a:solidFill>
                  <a:srgbClr val="FF0000"/>
                </a:solidFill>
              </a:rPr>
              <a:t>대신 출력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68" y="5454225"/>
            <a:ext cx="8521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4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분리</a:t>
            </a:r>
            <a:r>
              <a:rPr lang="en-US" altLang="ko-KR" dirty="0"/>
              <a:t>·</a:t>
            </a:r>
            <a:r>
              <a:rPr lang="ko-KR" altLang="en-US" dirty="0"/>
              <a:t>결합하기 </a:t>
            </a:r>
            <a:r>
              <a:rPr lang="en-US" altLang="ko-KR" dirty="0"/>
              <a:t>: split(), </a:t>
            </a:r>
            <a:r>
              <a:rPr lang="en-US" altLang="ko-KR" dirty="0" err="1"/>
              <a:t>splitlines</a:t>
            </a:r>
            <a:r>
              <a:rPr lang="en-US" altLang="ko-KR" dirty="0"/>
              <a:t>(), join()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25" y="1178750"/>
            <a:ext cx="8053530" cy="24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25" y="3581626"/>
            <a:ext cx="8053530" cy="158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6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형식으로 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년 후 날짜를 출력하는 코드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78750"/>
            <a:ext cx="8012850" cy="370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690955" y="1493786"/>
            <a:ext cx="48420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문자열을 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로 분리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      따라서 </a:t>
            </a:r>
            <a:r>
              <a:rPr lang="en-US" altLang="ko-KR" sz="1400" dirty="0" err="1">
                <a:solidFill>
                  <a:srgbClr val="FF0000"/>
                </a:solidFill>
              </a:rPr>
              <a:t>ssList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</a:rPr>
              <a:t>[‘2019’, ‘12’, ‘31’] </a:t>
            </a:r>
            <a:r>
              <a:rPr lang="ko-KR" altLang="en-US" sz="1400" dirty="0">
                <a:solidFill>
                  <a:srgbClr val="FF0000"/>
                </a:solidFill>
              </a:rPr>
              <a:t>형식으로 분리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연도를 가리키는 문자열인 </a:t>
            </a:r>
            <a:r>
              <a:rPr lang="en-US" altLang="ko-KR" sz="1400" dirty="0" err="1">
                <a:solidFill>
                  <a:srgbClr val="FF0000"/>
                </a:solidFill>
              </a:rPr>
              <a:t>ssList</a:t>
            </a:r>
            <a:r>
              <a:rPr lang="en-US" altLang="ko-KR" sz="1400" dirty="0">
                <a:solidFill>
                  <a:srgbClr val="FF0000"/>
                </a:solidFill>
              </a:rPr>
              <a:t>[0](</a:t>
            </a:r>
            <a:r>
              <a:rPr lang="ko-KR" altLang="en-US" sz="1400" dirty="0">
                <a:solidFill>
                  <a:srgbClr val="FF0000"/>
                </a:solidFill>
              </a:rPr>
              <a:t>이 코드에서는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ko-KR" altLang="en-US" sz="1400" dirty="0">
                <a:solidFill>
                  <a:srgbClr val="FF0000"/>
                </a:solidFill>
              </a:rPr>
              <a:t>‘</a:t>
            </a:r>
            <a:r>
              <a:rPr lang="en-US" altLang="ko-KR" sz="1400" dirty="0">
                <a:solidFill>
                  <a:srgbClr val="FF0000"/>
                </a:solidFill>
              </a:rPr>
              <a:t>2019’)</a:t>
            </a:r>
            <a:r>
              <a:rPr lang="ko-KR" altLang="en-US" sz="1400" dirty="0">
                <a:solidFill>
                  <a:srgbClr val="FF0000"/>
                </a:solidFill>
              </a:rPr>
              <a:t>을 먼저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함수를 사용해 정수로 변환한 후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10</a:t>
            </a:r>
            <a:r>
              <a:rPr lang="ko-KR" altLang="en-US" sz="1400" dirty="0">
                <a:solidFill>
                  <a:srgbClr val="FF0000"/>
                </a:solidFill>
              </a:rPr>
              <a:t>을 더함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그리고 다시 </a:t>
            </a:r>
            <a:r>
              <a:rPr lang="en-US" altLang="ko-KR" sz="1400" dirty="0" err="1">
                <a:solidFill>
                  <a:srgbClr val="FF0000"/>
                </a:solidFill>
              </a:rPr>
              <a:t>str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함수로 문자열로 변경한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</a:rPr>
              <a:t>‘</a:t>
            </a:r>
            <a:r>
              <a:rPr lang="en-US" altLang="ko-KR" sz="1400" dirty="0">
                <a:solidFill>
                  <a:srgbClr val="FF0000"/>
                </a:solidFill>
              </a:rPr>
              <a:t>2029’</a:t>
            </a:r>
            <a:r>
              <a:rPr lang="ko-KR" altLang="en-US" sz="1400" dirty="0">
                <a:solidFill>
                  <a:srgbClr val="FF0000"/>
                </a:solidFill>
              </a:rPr>
              <a:t>를 ‘년’ 글자와 연결</a:t>
            </a:r>
          </a:p>
        </p:txBody>
      </p:sp>
    </p:spTree>
    <p:extLst>
      <p:ext uri="{BB962C8B-B14F-4D97-AF65-F5344CB8AC3E}">
        <p14:creationId xmlns:p14="http://schemas.microsoft.com/office/powerpoint/2010/main" val="376223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함수명에</a:t>
            </a:r>
            <a:r>
              <a:rPr lang="ko-KR" altLang="en-US" dirty="0"/>
              <a:t> 대입하기 </a:t>
            </a:r>
            <a:r>
              <a:rPr lang="en-US" altLang="ko-KR" dirty="0"/>
              <a:t>: map() </a:t>
            </a:r>
            <a:r>
              <a:rPr lang="ko-KR" altLang="en-US" dirty="0"/>
              <a:t>함수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1223755"/>
            <a:ext cx="8051505" cy="10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2252660"/>
            <a:ext cx="8051505" cy="7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04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B77B7C78-C26C-4AF9-8198-05FBC1D71459}"/>
              </a:ext>
            </a:extLst>
          </p:cNvPr>
          <p:cNvSpPr txBox="1">
            <a:spLocks/>
          </p:cNvSpPr>
          <p:nvPr/>
        </p:nvSpPr>
        <p:spPr>
          <a:xfrm>
            <a:off x="875420" y="863715"/>
            <a:ext cx="7886700" cy="49849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/>
              <a:t>인덱싱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(indexing)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[ ] </a:t>
            </a:r>
            <a:r>
              <a:rPr lang="ko-KR" altLang="en-US" sz="1800" dirty="0"/>
              <a:t>기호 이용해 문자열의 특정 위치에 있는 문자 참조하는 것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(slicing)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[  :  ] </a:t>
            </a:r>
            <a:r>
              <a:rPr lang="ko-KR" altLang="en-US" sz="1800" dirty="0"/>
              <a:t>기호 이용해 문자열 일부를 추출하는 것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문자열 선택 연산자로 </a:t>
            </a:r>
            <a:r>
              <a:rPr lang="ko-KR" altLang="en-US" sz="1800" dirty="0" err="1"/>
              <a:t>슬라이스해도</a:t>
            </a:r>
            <a:r>
              <a:rPr lang="ko-KR" altLang="en-US" sz="1800" dirty="0"/>
              <a:t> 원본은 변하지 않음에 주의</a:t>
            </a:r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8EC9DB8-1216-43C5-AD08-A47DEE4C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80" y="3501428"/>
            <a:ext cx="7087639" cy="167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22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정렬하기</a:t>
            </a:r>
            <a:r>
              <a:rPr lang="en-US" altLang="ko-KR" dirty="0"/>
              <a:t>, </a:t>
            </a:r>
            <a:r>
              <a:rPr lang="ko-KR" altLang="en-US" dirty="0"/>
              <a:t>채우기 </a:t>
            </a:r>
            <a:r>
              <a:rPr lang="en-US" altLang="ko-KR" dirty="0"/>
              <a:t>: center(), </a:t>
            </a:r>
            <a:r>
              <a:rPr lang="en-US" altLang="ko-KR" dirty="0" err="1"/>
              <a:t>ljust</a:t>
            </a:r>
            <a:r>
              <a:rPr lang="en-US" altLang="ko-KR" dirty="0"/>
              <a:t>(), </a:t>
            </a:r>
            <a:r>
              <a:rPr lang="en-US" altLang="ko-KR" dirty="0" err="1"/>
              <a:t>rjust</a:t>
            </a:r>
            <a:r>
              <a:rPr lang="en-US" altLang="ko-KR" dirty="0"/>
              <a:t>(), </a:t>
            </a:r>
            <a:r>
              <a:rPr lang="en-US" altLang="ko-KR" dirty="0" err="1"/>
              <a:t>zfill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0" y="1133745"/>
            <a:ext cx="7930090" cy="372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67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구성 파악하기 </a:t>
            </a:r>
            <a:r>
              <a:rPr lang="en-US" altLang="ko-KR" dirty="0"/>
              <a:t>: </a:t>
            </a:r>
            <a:r>
              <a:rPr lang="en-US" altLang="ko-KR" dirty="0" err="1"/>
              <a:t>isdigit</a:t>
            </a:r>
            <a:r>
              <a:rPr lang="en-US" altLang="ko-KR" dirty="0"/>
              <a:t>(), </a:t>
            </a:r>
            <a:r>
              <a:rPr lang="en-US" altLang="ko-KR" dirty="0" err="1"/>
              <a:t>isalpha</a:t>
            </a:r>
            <a:r>
              <a:rPr lang="en-US" altLang="ko-KR" dirty="0"/>
              <a:t>(), </a:t>
            </a:r>
            <a:r>
              <a:rPr lang="en-US" altLang="ko-KR" dirty="0" err="1"/>
              <a:t>isalnum</a:t>
            </a:r>
            <a:r>
              <a:rPr lang="en-US" altLang="ko-KR" dirty="0"/>
              <a:t>(), </a:t>
            </a:r>
            <a:r>
              <a:rPr lang="en-US" altLang="ko-KR" dirty="0" err="1"/>
              <a:t>islower</a:t>
            </a:r>
            <a:r>
              <a:rPr lang="en-US" altLang="ko-KR" dirty="0"/>
              <a:t>(), </a:t>
            </a:r>
            <a:r>
              <a:rPr lang="en-US" altLang="ko-KR" dirty="0" err="1"/>
              <a:t>isupper</a:t>
            </a:r>
            <a:r>
              <a:rPr lang="en-US" altLang="ko-KR" dirty="0"/>
              <a:t>(), </a:t>
            </a:r>
            <a:r>
              <a:rPr lang="en-US" altLang="ko-KR" dirty="0" err="1"/>
              <a:t>isspace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1223756"/>
            <a:ext cx="8032455" cy="183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71" y="3429000"/>
            <a:ext cx="8060485" cy="237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189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문자열의 개념</a:t>
            </a:r>
            <a:endParaRPr lang="en-US" altLang="ko-KR" dirty="0"/>
          </a:p>
          <a:p>
            <a:pPr lvl="1"/>
            <a:r>
              <a:rPr lang="ko-KR" altLang="en-US" dirty="0"/>
              <a:t>리스트 코드와 비교 </a:t>
            </a:r>
            <a:r>
              <a:rPr lang="en-US" altLang="ko-KR" dirty="0"/>
              <a:t>: </a:t>
            </a:r>
            <a:r>
              <a:rPr lang="ko-KR" altLang="en-US" dirty="0"/>
              <a:t> 리스트는 대괄호 </a:t>
            </a:r>
            <a:r>
              <a:rPr lang="en-US" altLang="ko-KR" dirty="0"/>
              <a:t>[]</a:t>
            </a:r>
            <a:r>
              <a:rPr lang="ko-KR" altLang="en-US" dirty="0"/>
              <a:t>로 묶고 문자열은 작은따옴표로 묶어 출력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6" y="1631715"/>
            <a:ext cx="7290810" cy="24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10" y="4287011"/>
            <a:ext cx="7286485" cy="24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0503E-C338-417B-BC80-0A828BFC893E}"/>
              </a:ext>
            </a:extLst>
          </p:cNvPr>
          <p:cNvSpPr txBox="1"/>
          <p:nvPr/>
        </p:nvSpPr>
        <p:spPr>
          <a:xfrm>
            <a:off x="4925871" y="4651620"/>
            <a:ext cx="454550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</a:rPr>
              <a:t>리스트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문자열 수를 넘는 요소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글자 선택할 경우 발생</a:t>
            </a:r>
          </a:p>
        </p:txBody>
      </p:sp>
    </p:spTree>
    <p:extLst>
      <p:ext uri="{BB962C8B-B14F-4D97-AF65-F5344CB8AC3E}">
        <p14:creationId xmlns:p14="http://schemas.microsoft.com/office/powerpoint/2010/main" val="218113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(+) </a:t>
            </a:r>
            <a:r>
              <a:rPr lang="ko-KR" altLang="en-US" dirty="0"/>
              <a:t>기호 사용해 연결</a:t>
            </a:r>
            <a:r>
              <a:rPr lang="en-US" altLang="ko-KR" dirty="0"/>
              <a:t>. </a:t>
            </a:r>
            <a:r>
              <a:rPr lang="ko-KR" altLang="en-US" dirty="0"/>
              <a:t>또 곱하기</a:t>
            </a:r>
            <a:r>
              <a:rPr lang="en-US" altLang="ko-KR" dirty="0"/>
              <a:t>(*) </a:t>
            </a:r>
            <a:r>
              <a:rPr lang="ko-KR" altLang="en-US" dirty="0"/>
              <a:t>기호 사용 문자열 반복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6" y="1223756"/>
            <a:ext cx="7961495" cy="23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4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리스트나 문자열의 개수를 셀 때 사용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223755"/>
            <a:ext cx="8057855" cy="155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68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문자열의 모든 글자 뒤에 </a:t>
            </a:r>
            <a:r>
              <a:rPr lang="en-US" altLang="ko-KR" dirty="0"/>
              <a:t>$</a:t>
            </a:r>
            <a:r>
              <a:rPr lang="ko-KR" altLang="en-US" dirty="0"/>
              <a:t>를 붙여서 출력하는 코드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23756"/>
            <a:ext cx="7916490" cy="26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20925" y="178780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문자열의 길이를 </a:t>
            </a:r>
            <a:r>
              <a:rPr lang="en-US" altLang="ko-KR" sz="1400" dirty="0" err="1">
                <a:solidFill>
                  <a:srgbClr val="FF0000"/>
                </a:solidFill>
              </a:rPr>
              <a:t>sslen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변수에 저장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문자열의 길이만큼 반복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글자 하나와 </a:t>
            </a:r>
            <a:r>
              <a:rPr lang="en-US" altLang="ko-KR" sz="1400" dirty="0">
                <a:solidFill>
                  <a:srgbClr val="FF0000"/>
                </a:solidFill>
              </a:rPr>
              <a:t>$</a:t>
            </a:r>
            <a:r>
              <a:rPr lang="ko-KR" altLang="en-US" sz="1400" dirty="0">
                <a:solidFill>
                  <a:srgbClr val="FF0000"/>
                </a:solidFill>
              </a:rPr>
              <a:t>를 붙여서 출력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40" y="4329101"/>
            <a:ext cx="7927300" cy="152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8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89" y="1628800"/>
            <a:ext cx="7767355" cy="49751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반대로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85810" y="1806948"/>
            <a:ext cx="65614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ko-KR" altLang="en-US" sz="1400" dirty="0">
                <a:solidFill>
                  <a:srgbClr val="FF0000"/>
                </a:solidFill>
              </a:rPr>
              <a:t>은 문자열 </a:t>
            </a:r>
            <a:r>
              <a:rPr lang="ko-KR" altLang="en-US" sz="1400" dirty="0" err="1">
                <a:solidFill>
                  <a:srgbClr val="FF0000"/>
                </a:solidFill>
              </a:rPr>
              <a:t>입력받을</a:t>
            </a:r>
            <a:r>
              <a:rPr lang="ko-KR" altLang="en-US" sz="1400" dirty="0">
                <a:solidFill>
                  <a:srgbClr val="FF0000"/>
                </a:solidFill>
              </a:rPr>
              <a:t> 변수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outStr</a:t>
            </a:r>
            <a:r>
              <a:rPr lang="ko-KR" altLang="en-US" sz="1400" dirty="0">
                <a:solidFill>
                  <a:srgbClr val="FF0000"/>
                </a:solidFill>
              </a:rPr>
              <a:t>은 문자열을 거꾸로 저장하는 변수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count</a:t>
            </a:r>
            <a:r>
              <a:rPr lang="ko-KR" altLang="en-US" sz="1400" dirty="0">
                <a:solidFill>
                  <a:srgbClr val="FF0000"/>
                </a:solidFill>
              </a:rPr>
              <a:t>는 문자열의 개수를 저장 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0, 1, 2, …</a:t>
            </a:r>
            <a:r>
              <a:rPr lang="ko-KR" altLang="en-US" sz="1400" dirty="0">
                <a:solidFill>
                  <a:srgbClr val="FF0000"/>
                </a:solidFill>
              </a:rPr>
              <a:t>로 변함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 입력 </a:t>
            </a: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400" dirty="0">
                <a:solidFill>
                  <a:srgbClr val="FF0000"/>
                </a:solidFill>
              </a:rPr>
              <a:t> 문자열의 개수 계산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문자열의 개수만큼 반복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80966" y="3654026"/>
            <a:ext cx="4680520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문자열이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글자라면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[0],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[1],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[2] 3</a:t>
            </a:r>
            <a:r>
              <a:rPr lang="ko-KR" altLang="en-US" sz="1400" dirty="0">
                <a:solidFill>
                  <a:srgbClr val="FF0000"/>
                </a:solidFill>
              </a:rPr>
              <a:t>개가 있는 것이므로 첫 번째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0)</a:t>
            </a:r>
            <a:r>
              <a:rPr lang="ko-KR" altLang="en-US" sz="1400" dirty="0">
                <a:solidFill>
                  <a:srgbClr val="FF0000"/>
                </a:solidFill>
              </a:rPr>
              <a:t>에는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[2]</a:t>
            </a:r>
            <a:r>
              <a:rPr lang="ko-KR" altLang="en-US" sz="1400" dirty="0">
                <a:solidFill>
                  <a:srgbClr val="FF0000"/>
                </a:solidFill>
              </a:rPr>
              <a:t>가 추가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두 번째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1) </a:t>
            </a:r>
            <a:r>
              <a:rPr lang="ko-KR" altLang="en-US" sz="1400" dirty="0">
                <a:solidFill>
                  <a:srgbClr val="FF0000"/>
                </a:solidFill>
              </a:rPr>
              <a:t>에는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[1]</a:t>
            </a:r>
            <a:r>
              <a:rPr lang="ko-KR" altLang="en-US" sz="1400" dirty="0">
                <a:solidFill>
                  <a:srgbClr val="FF0000"/>
                </a:solidFill>
              </a:rPr>
              <a:t>이 추가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세 번째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2)</a:t>
            </a:r>
            <a:r>
              <a:rPr lang="ko-KR" altLang="en-US" sz="1400" dirty="0">
                <a:solidFill>
                  <a:srgbClr val="FF0000"/>
                </a:solidFill>
              </a:rPr>
              <a:t>에는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[0]</a:t>
            </a:r>
            <a:r>
              <a:rPr lang="ko-KR" altLang="en-US" sz="1400" dirty="0">
                <a:solidFill>
                  <a:srgbClr val="FF0000"/>
                </a:solidFill>
              </a:rPr>
              <a:t>이 추가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거꾸로 돌린 문자열 출력</a:t>
            </a:r>
          </a:p>
        </p:txBody>
      </p:sp>
    </p:spTree>
    <p:extLst>
      <p:ext uri="{BB962C8B-B14F-4D97-AF65-F5344CB8AC3E}">
        <p14:creationId xmlns:p14="http://schemas.microsoft.com/office/powerpoint/2010/main" val="1035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함수의 사용</a:t>
            </a:r>
            <a:endParaRPr lang="en-US" altLang="ko-KR" dirty="0"/>
          </a:p>
          <a:p>
            <a:pPr lvl="1"/>
            <a:r>
              <a:rPr lang="ko-KR" altLang="en-US" dirty="0"/>
              <a:t>대문자와 소문자 변환하기 </a:t>
            </a:r>
            <a:r>
              <a:rPr lang="en-US" altLang="ko-KR" dirty="0"/>
              <a:t>: upper(), lower(), </a:t>
            </a:r>
            <a:r>
              <a:rPr lang="en-US" altLang="ko-KR" dirty="0" err="1"/>
              <a:t>swapcase</a:t>
            </a:r>
            <a:r>
              <a:rPr lang="en-US" altLang="ko-KR" dirty="0"/>
              <a:t>(), title()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583796"/>
            <a:ext cx="8006500" cy="320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716" y="773113"/>
            <a:ext cx="1023913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046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609</Words>
  <Application>Microsoft Office PowerPoint</Application>
  <PresentationFormat>와이드스크린</PresentationFormat>
  <Paragraphs>85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HY견고딕</vt:lpstr>
      <vt:lpstr>HY견명조</vt:lpstr>
      <vt:lpstr>나눔스퀘어</vt:lpstr>
      <vt:lpstr>맑은 고딕</vt:lpstr>
      <vt:lpstr>Arial</vt:lpstr>
      <vt:lpstr>Verdana</vt:lpstr>
      <vt:lpstr>Wingdings</vt:lpstr>
      <vt:lpstr>1_Office 테마</vt:lpstr>
      <vt:lpstr>PowerPoint 프레젠테이션</vt:lpstr>
      <vt:lpstr>Section 02 문자열 기본</vt:lpstr>
      <vt:lpstr>Section 02 문자열 기본</vt:lpstr>
      <vt:lpstr>Section 02 문자열 기본</vt:lpstr>
      <vt:lpstr>Section 02 문자열 기본</vt:lpstr>
      <vt:lpstr>Section 02 문자열 기본</vt:lpstr>
      <vt:lpstr>Section 02 문자열 기본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lee01</cp:lastModifiedBy>
  <cp:revision>253</cp:revision>
  <dcterms:created xsi:type="dcterms:W3CDTF">2012-07-23T02:34:37Z</dcterms:created>
  <dcterms:modified xsi:type="dcterms:W3CDTF">2022-03-09T04:30:46Z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