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2"/>
  </p:notesMasterIdLst>
  <p:handoutMasterIdLst>
    <p:handoutMasterId r:id="rId23"/>
  </p:handoutMasterIdLst>
  <p:sldIdLst>
    <p:sldId id="299" r:id="rId2"/>
    <p:sldId id="267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261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45" d="100"/>
          <a:sy n="145" d="100"/>
        </p:scale>
        <p:origin x="696" y="12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9" y="303610"/>
            <a:ext cx="8497887" cy="4536281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9" y="446485"/>
            <a:ext cx="1216025" cy="2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749047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4" y="1275160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C:\Users\KDY\Desktop\파이썬 3판\강의교안\줄배경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4" t="46405" r="45535" b="4804"/>
          <a:stretch/>
        </p:blipFill>
        <p:spPr bwMode="auto">
          <a:xfrm>
            <a:off x="0" y="0"/>
            <a:ext cx="41529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C:\Users\KDY\Desktop\파이썬 3판\강의교안\파이썬 for Beginner 3판 로고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2" t="43096" r="30281" b="45077"/>
          <a:stretch/>
        </p:blipFill>
        <p:spPr bwMode="auto">
          <a:xfrm>
            <a:off x="4415009" y="3904270"/>
            <a:ext cx="4457808" cy="94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C:\Users\KDY\Desktop\파이썬 3판\강의교안\파이썬 for Beginner 3판 강의교안 템플릿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4920" r="15376" b="29529"/>
          <a:stretch/>
        </p:blipFill>
        <p:spPr bwMode="auto">
          <a:xfrm>
            <a:off x="5033565" y="429335"/>
            <a:ext cx="3220697" cy="347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16836"/>
            <a:ext cx="9144000" cy="416886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5" y="4975110"/>
            <a:ext cx="733425" cy="1619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4912010"/>
            <a:ext cx="842962" cy="16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8839"/>
            <a:ext cx="7785100" cy="355997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80279"/>
            <a:ext cx="8963994" cy="425246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16836"/>
            <a:ext cx="9144000" cy="416886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5" y="4982766"/>
            <a:ext cx="733425" cy="1619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4931296"/>
            <a:ext cx="842962" cy="16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8839"/>
            <a:ext cx="7785100" cy="355997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80279"/>
            <a:ext cx="8963994" cy="425246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1" y="4894010"/>
            <a:ext cx="8756650" cy="210035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3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2780110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91438" tIns="45719" rIns="91438" bIns="45719"/>
          <a:lstStyle/>
          <a:p>
            <a:endParaRPr lang="ko-KR" altLang="en-US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96" y="382421"/>
            <a:ext cx="4280446" cy="428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3169818" y="2171842"/>
            <a:ext cx="2824998" cy="7078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ko-KR" sz="4000" b="1" i="1" dirty="0">
                <a:solidFill>
                  <a:srgbClr val="FFE45B"/>
                </a:solidFill>
                <a:latin typeface="+mn-lt"/>
              </a:rPr>
              <a:t>Thank You</a:t>
            </a:r>
            <a:endParaRPr lang="ko-KR" altLang="en-US" sz="40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5" y="4982766"/>
            <a:ext cx="733425" cy="1619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4954191"/>
            <a:ext cx="842962" cy="16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2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1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478823"/>
            <a:ext cx="9290957" cy="428844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3990"/>
            <a:ext cx="7886700" cy="373873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788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6" y="1"/>
            <a:ext cx="9007615" cy="7920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3530543"/>
            <a:ext cx="1549440" cy="1102179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192436"/>
            <a:ext cx="6570148" cy="286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9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2022-03-09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tensorflow/tenseflow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9525"/>
            <a:ext cx="9144000" cy="51435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5076" y="336653"/>
            <a:ext cx="8513849" cy="4470194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3208149" y="1501141"/>
            <a:ext cx="533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kern="1800" spc="225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ko-KR" altLang="en-US" sz="3600" kern="1800" spc="225" dirty="0">
                <a:solidFill>
                  <a:schemeClr val="bg1"/>
                </a:solidFill>
                <a:latin typeface="+mj-ea"/>
                <a:ea typeface="+mj-ea"/>
              </a:rPr>
              <a:t>강</a:t>
            </a:r>
            <a:r>
              <a:rPr lang="en-US" altLang="ko-KR" sz="3600" kern="1800" spc="225" dirty="0">
                <a:solidFill>
                  <a:schemeClr val="bg1"/>
                </a:solidFill>
                <a:latin typeface="+mj-ea"/>
                <a:ea typeface="+mj-ea"/>
              </a:rPr>
              <a:t>.python</a:t>
            </a:r>
            <a:endParaRPr lang="ko-KR" altLang="en-US" sz="3600" kern="1800" spc="225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7185" y="2407946"/>
            <a:ext cx="2103251" cy="3000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ko-KR" altLang="en-US" sz="13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예외처리 고급</a:t>
            </a:r>
            <a:endParaRPr lang="en-US" altLang="ko-KR" sz="13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79" y="1572187"/>
            <a:ext cx="523343" cy="523343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541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"/>
    </mc:Choice>
    <mc:Fallback xmlns="">
      <p:transition spd="slow" advTm="3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구분하기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예외 구분 구문과 예외 객체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as </a:t>
            </a:r>
            <a:r>
              <a:rPr lang="ko-KR" altLang="en-US" dirty="0">
                <a:solidFill>
                  <a:srgbClr val="C00000"/>
                </a:solidFill>
              </a:rPr>
              <a:t>키워드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각각의 </a:t>
            </a:r>
            <a:r>
              <a:rPr lang="en-US" altLang="ko-KR" dirty="0"/>
              <a:t>except </a:t>
            </a:r>
            <a:r>
              <a:rPr lang="ko-KR" altLang="en-US" dirty="0"/>
              <a:t>구문 뒤에 예외 객체 붙여 예외 구분에 활용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528" y="2064579"/>
            <a:ext cx="3534472" cy="2609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44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구분하기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코드 실행 후 인덱스 벗어나는 숫자 입력하여 </a:t>
            </a:r>
            <a:r>
              <a:rPr lang="en-US" altLang="ko-KR" dirty="0" err="1"/>
              <a:t>IndexError</a:t>
            </a:r>
            <a:r>
              <a:rPr lang="en-US" altLang="ko-KR" dirty="0"/>
              <a:t> </a:t>
            </a:r>
            <a:r>
              <a:rPr lang="ko-KR" altLang="en-US" dirty="0"/>
              <a:t>발생시킬 경우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39" y="1190278"/>
            <a:ext cx="5410092" cy="99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64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예외 잡기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except </a:t>
            </a:r>
            <a:r>
              <a:rPr lang="ko-KR" altLang="en-US" dirty="0"/>
              <a:t>구문으로 예외 구분하면 </a:t>
            </a:r>
            <a:r>
              <a:rPr lang="en-US" altLang="ko-KR" dirty="0"/>
              <a:t>if, </a:t>
            </a:r>
            <a:r>
              <a:rPr lang="en-US" altLang="ko-KR" dirty="0" err="1"/>
              <a:t>elif</a:t>
            </a:r>
            <a:r>
              <a:rPr lang="en-US" altLang="ko-KR" dirty="0"/>
              <a:t>, else </a:t>
            </a:r>
            <a:r>
              <a:rPr lang="ko-KR" altLang="en-US" dirty="0" err="1"/>
              <a:t>조건문처럼</a:t>
            </a:r>
            <a:r>
              <a:rPr lang="ko-KR" altLang="en-US" dirty="0"/>
              <a:t> 차례대로 오류 검출하며 확인</a:t>
            </a:r>
            <a:r>
              <a:rPr lang="en-US" altLang="ko-KR" dirty="0"/>
              <a:t>. </a:t>
            </a:r>
            <a:r>
              <a:rPr lang="ko-KR" altLang="en-US" dirty="0"/>
              <a:t>만약 예외 조건에 일치하는 것이 없다면 당연히 예외가 발생하며 프로그램이 강제 종료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예시  </a:t>
            </a:r>
            <a:r>
              <a:rPr lang="en-US" altLang="ko-KR" dirty="0"/>
              <a:t>- </a:t>
            </a:r>
            <a:r>
              <a:rPr lang="ko-KR" altLang="en-US" dirty="0"/>
              <a:t>예외 처리를 했지만 예외를 못 잡는 경우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88" y="2314476"/>
            <a:ext cx="5481335" cy="232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18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예외 잡기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2700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예외가 발생해 프로그램이 강제 종료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else </a:t>
            </a:r>
            <a:r>
              <a:rPr lang="ko-KR" altLang="en-US" dirty="0"/>
              <a:t>구문처럼 마지막에 </a:t>
            </a:r>
            <a:r>
              <a:rPr lang="en-US" altLang="ko-KR" dirty="0"/>
              <a:t>Exception </a:t>
            </a:r>
            <a:r>
              <a:rPr lang="ko-KR" altLang="en-US" dirty="0"/>
              <a:t>넣어서 프로그램 죽지 않게 하는 것이 좋음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49" y="901871"/>
            <a:ext cx="5411896" cy="310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71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예외 잡기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예시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08" y="1245675"/>
            <a:ext cx="5465293" cy="259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06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예외 잡기</a:t>
            </a:r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9731" y="644525"/>
            <a:ext cx="57721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34503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raise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raise </a:t>
            </a:r>
            <a:r>
              <a:rPr lang="ko-KR" altLang="en-US" dirty="0">
                <a:solidFill>
                  <a:srgbClr val="C00000"/>
                </a:solidFill>
              </a:rPr>
              <a:t>키워드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예외를 강제로 발생시킴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 개발 단계에서 아직 구현되지 않은 부분에 일부러 예외를 발생시켜 잊어버리지 않도록 함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64" y="2366011"/>
            <a:ext cx="4310013" cy="35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64" y="2830286"/>
            <a:ext cx="4364155" cy="175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17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50" b="1" dirty="0">
                <a:solidFill>
                  <a:srgbClr val="C00000"/>
                </a:solidFill>
              </a:rPr>
              <a:t>예외 객체 </a:t>
            </a:r>
            <a:r>
              <a:rPr lang="en-US" altLang="ko-KR" sz="1350" dirty="0"/>
              <a:t>: </a:t>
            </a:r>
            <a:r>
              <a:rPr lang="ko-KR" altLang="en-US" sz="1350" dirty="0"/>
              <a:t>예외와 관련된 정보 담고 있는 객체</a:t>
            </a:r>
            <a:endParaRPr lang="en-US" altLang="ko-KR" sz="1350" dirty="0"/>
          </a:p>
          <a:p>
            <a:pPr algn="just">
              <a:lnSpc>
                <a:spcPct val="150000"/>
              </a:lnSpc>
            </a:pPr>
            <a:r>
              <a:rPr lang="en-US" altLang="ko-KR" sz="1350" b="1" dirty="0">
                <a:solidFill>
                  <a:srgbClr val="C00000"/>
                </a:solidFill>
              </a:rPr>
              <a:t>raise </a:t>
            </a:r>
            <a:r>
              <a:rPr lang="ko-KR" altLang="en-US" sz="1350" b="1" dirty="0">
                <a:solidFill>
                  <a:srgbClr val="C00000"/>
                </a:solidFill>
              </a:rPr>
              <a:t>구문 </a:t>
            </a:r>
            <a:r>
              <a:rPr lang="en-US" altLang="ko-KR" sz="1350" dirty="0"/>
              <a:t>: </a:t>
            </a:r>
            <a:r>
              <a:rPr lang="ko-KR" altLang="en-US" sz="1350" dirty="0"/>
              <a:t>예외 강제로 발생시킬 때 사용하는 구문</a:t>
            </a:r>
            <a:endParaRPr lang="en-US" altLang="ko-KR" sz="1350" dirty="0"/>
          </a:p>
          <a:p>
            <a:pPr algn="just">
              <a:lnSpc>
                <a:spcPct val="150000"/>
              </a:lnSpc>
            </a:pPr>
            <a:r>
              <a:rPr lang="en-US" altLang="ko-KR" sz="1350" b="1" dirty="0">
                <a:solidFill>
                  <a:srgbClr val="C00000"/>
                </a:solidFill>
              </a:rPr>
              <a:t>GitHub </a:t>
            </a:r>
            <a:r>
              <a:rPr lang="ko-KR" altLang="en-US" sz="1350" b="1" dirty="0">
                <a:solidFill>
                  <a:srgbClr val="C00000"/>
                </a:solidFill>
              </a:rPr>
              <a:t>검색 </a:t>
            </a:r>
            <a:r>
              <a:rPr lang="en-US" altLang="ko-KR" sz="1350" dirty="0"/>
              <a:t>: </a:t>
            </a:r>
            <a:r>
              <a:rPr lang="ko-KR" altLang="en-US" sz="1350" dirty="0"/>
              <a:t>많은 사람이 함께 개발하는 </a:t>
            </a:r>
            <a:r>
              <a:rPr lang="ko-KR" altLang="en-US" sz="1350" dirty="0" err="1"/>
              <a:t>소셜</a:t>
            </a:r>
            <a:r>
              <a:rPr lang="ko-KR" altLang="en-US" sz="1350" dirty="0"/>
              <a:t> 코딩 사이트 </a:t>
            </a:r>
            <a:r>
              <a:rPr lang="en-US" altLang="ko-KR" sz="1350" dirty="0"/>
              <a:t>GitHub </a:t>
            </a:r>
            <a:r>
              <a:rPr lang="ko-KR" altLang="en-US" sz="1350" dirty="0"/>
              <a:t>이용하는 것으로</a:t>
            </a:r>
            <a:r>
              <a:rPr lang="en-US" altLang="ko-KR" sz="1350" dirty="0"/>
              <a:t>, </a:t>
            </a:r>
            <a:r>
              <a:rPr lang="ko-KR" altLang="en-US" sz="1350" dirty="0"/>
              <a:t>유능한 개발자들의 정제된 코드 살펴볼 수 있음</a:t>
            </a: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95090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예외를 강제로 발생시킬 때 사용하는 키워드로 맞는 것은 무엇일까요</a:t>
            </a:r>
            <a:r>
              <a:rPr lang="en-US" altLang="ko-KR" dirty="0"/>
              <a:t>?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throw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raise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runtime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Error</a:t>
            </a:r>
          </a:p>
          <a:p>
            <a:pPr lvl="1" algn="just"/>
            <a:endParaRPr lang="en-US" altLang="ko-KR" sz="600" dirty="0"/>
          </a:p>
          <a:p>
            <a:pPr algn="just">
              <a:lnSpc>
                <a:spcPct val="100000"/>
              </a:lnSpc>
            </a:pPr>
            <a:r>
              <a:rPr lang="ko-KR" altLang="en-US" dirty="0"/>
              <a:t>본문에서 살펴보았던 </a:t>
            </a:r>
            <a:r>
              <a:rPr lang="en-US" altLang="ko-KR" dirty="0"/>
              <a:t>GitHub</a:t>
            </a:r>
            <a:r>
              <a:rPr lang="ko-KR" altLang="en-US" dirty="0"/>
              <a:t>에서 코드를 찾는 방법으로</a:t>
            </a:r>
            <a:r>
              <a:rPr lang="en-US" altLang="ko-KR" dirty="0"/>
              <a:t>,</a:t>
            </a:r>
          </a:p>
          <a:p>
            <a:pPr marL="0" indent="0" algn="just">
              <a:buNone/>
            </a:pPr>
            <a:r>
              <a:rPr lang="en-US" altLang="ko-KR" dirty="0"/>
              <a:t>    </a:t>
            </a:r>
            <a:r>
              <a:rPr lang="ko-KR" altLang="en-US" dirty="0" err="1"/>
              <a:t>인공지능</a:t>
            </a:r>
            <a:r>
              <a:rPr lang="ko-KR" altLang="en-US" dirty="0"/>
              <a:t> 개발에서 많이 사용되는 수치 연산 라이브러리</a:t>
            </a:r>
            <a:r>
              <a:rPr lang="en-US" altLang="ko-KR" dirty="0"/>
              <a:t>,</a:t>
            </a:r>
          </a:p>
          <a:p>
            <a:pPr marL="0" indent="0" algn="just">
              <a:buNone/>
            </a:pPr>
            <a:r>
              <a:rPr lang="en-US" altLang="ko-KR" dirty="0"/>
              <a:t>    </a:t>
            </a:r>
            <a:r>
              <a:rPr lang="ko-KR" altLang="en-US" dirty="0" err="1"/>
              <a:t>텐서플로우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http://github.com/tensorflow/tenseflow</a:t>
            </a:r>
            <a:r>
              <a:rPr lang="en-US" altLang="ko-KR" dirty="0"/>
              <a:t>)</a:t>
            </a:r>
            <a:r>
              <a:rPr lang="ko-KR" altLang="en-US" dirty="0"/>
              <a:t>에서</a:t>
            </a:r>
            <a:endParaRPr lang="en-US" altLang="ko-KR" dirty="0"/>
          </a:p>
          <a:p>
            <a:pPr marL="0" indent="0" algn="just">
              <a:buNone/>
            </a:pPr>
            <a:r>
              <a:rPr lang="en-US" altLang="ko-KR" dirty="0"/>
              <a:t>    raise </a:t>
            </a:r>
            <a:r>
              <a:rPr lang="ko-KR" altLang="en-US" dirty="0"/>
              <a:t>구문이 사용되는 예를 세 가지 찾아보세요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68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4031" y="2111375"/>
            <a:ext cx="5543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1614487" y="789573"/>
            <a:ext cx="6021053" cy="38431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altLang="ko-KR" sz="600" dirty="0"/>
          </a:p>
          <a:p>
            <a:pPr lvl="1" algn="just">
              <a:lnSpc>
                <a:spcPct val="150000"/>
              </a:lnSpc>
            </a:pPr>
            <a:r>
              <a:rPr lang="ko-KR" altLang="en-US" sz="1350" dirty="0"/>
              <a:t>예시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652" y="1287869"/>
            <a:ext cx="4434977" cy="72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98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예외 객체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(exception object)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예외</a:t>
            </a:r>
            <a:r>
              <a:rPr lang="en-US" altLang="ko-KR" dirty="0"/>
              <a:t> </a:t>
            </a:r>
            <a:r>
              <a:rPr lang="ko-KR" altLang="en-US" dirty="0"/>
              <a:t>발생 시 예외 정보가 저장되는 곳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742" y="1755668"/>
            <a:ext cx="5561827" cy="118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537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" y="0"/>
            <a:ext cx="9142745" cy="5143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3286487" y="2275631"/>
            <a:ext cx="25710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300" dirty="0">
                <a:solidFill>
                  <a:schemeClr val="bg1"/>
                </a:solidFill>
              </a:rPr>
              <a:t>THANK</a:t>
            </a:r>
            <a:r>
              <a:rPr lang="ko-KR" altLang="en-US" sz="3300" dirty="0">
                <a:solidFill>
                  <a:schemeClr val="bg1"/>
                </a:solidFill>
              </a:rPr>
              <a:t> </a:t>
            </a:r>
            <a:r>
              <a:rPr lang="en-US" altLang="ko-KR" sz="3300" dirty="0">
                <a:solidFill>
                  <a:schemeClr val="bg1"/>
                </a:solidFill>
              </a:rPr>
              <a:t>YOU</a:t>
            </a:r>
            <a:endParaRPr lang="ko-KR" altLang="en-US" sz="3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객체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Exception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모든 예외의 어머니</a:t>
            </a:r>
            <a:r>
              <a:rPr lang="en-US" altLang="ko-KR" dirty="0"/>
              <a:t>”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예시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565" y="2048702"/>
            <a:ext cx="4667323" cy="2471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02477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객체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다양한 예외들이 발생할 때 그 정보를 메일 등으로 보내도록 해서 수집하면 큰 규모의 </a:t>
            </a:r>
            <a:r>
              <a:rPr lang="ko-KR" altLang="en-US" dirty="0" err="1"/>
              <a:t>웹서비스</a:t>
            </a:r>
            <a:r>
              <a:rPr lang="ko-KR" altLang="en-US" dirty="0"/>
              <a:t> 등에서 프로그램 개선에 큰 도움이 됨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39" y="928935"/>
            <a:ext cx="5410092" cy="102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46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구분하기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예외 객체 사용하면 </a:t>
            </a:r>
            <a:r>
              <a:rPr lang="en-US" altLang="ko-KR" dirty="0"/>
              <a:t>except </a:t>
            </a:r>
            <a:r>
              <a:rPr lang="ko-KR" altLang="en-US" dirty="0"/>
              <a:t>구문을 </a:t>
            </a:r>
            <a:r>
              <a:rPr lang="en-US" altLang="ko-KR" dirty="0"/>
              <a:t>if </a:t>
            </a:r>
            <a:r>
              <a:rPr lang="ko-KR" altLang="en-US" dirty="0" err="1"/>
              <a:t>조건문처럼</a:t>
            </a:r>
            <a:r>
              <a:rPr lang="ko-KR" altLang="en-US" dirty="0"/>
              <a:t> 사용해서 예외를 구분할 수 있음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dirty="0"/>
              <a:t>여러 가지 예외가 발생할 수 있는 상황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660" y="2126275"/>
            <a:ext cx="4434101" cy="2406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5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구분하기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정상적으로 정수 입력한 경우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정수로 변환될 수 없는 값 입력한 경우 </a:t>
            </a:r>
            <a:r>
              <a:rPr lang="en-US" altLang="ko-KR" dirty="0"/>
              <a:t>-  </a:t>
            </a:r>
            <a:r>
              <a:rPr lang="en-US" altLang="ko-KR" dirty="0" err="1"/>
              <a:t>ValueError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정수 입력하나 리스트 길이를 넘는 인덱스인 경우 </a:t>
            </a:r>
            <a:r>
              <a:rPr lang="en-US" altLang="ko-KR" dirty="0"/>
              <a:t>- </a:t>
            </a:r>
            <a:r>
              <a:rPr lang="en-US" altLang="ko-KR" dirty="0" err="1"/>
              <a:t>IndexError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56" y="1137091"/>
            <a:ext cx="5130446" cy="65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56" y="2235474"/>
            <a:ext cx="5130446" cy="85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56" y="3491735"/>
            <a:ext cx="5130446" cy="839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35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구분하기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예외 구분하기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except </a:t>
            </a:r>
            <a:r>
              <a:rPr lang="ko-KR" altLang="en-US" dirty="0"/>
              <a:t>구문 뒤에 예외 종류 입력해서 구분할 수 있음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20" y="1693100"/>
            <a:ext cx="5273875" cy="185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28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구분하기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en-US" altLang="ko-KR" dirty="0" err="1"/>
              <a:t>ValueError</a:t>
            </a:r>
            <a:r>
              <a:rPr lang="ko-KR" altLang="en-US" dirty="0"/>
              <a:t>와 </a:t>
            </a:r>
            <a:r>
              <a:rPr lang="en-US" altLang="ko-KR" dirty="0" err="1"/>
              <a:t>IndexError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352" y="1168003"/>
            <a:ext cx="5362034" cy="3448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33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구분하기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정수 아닌 값 입력해 </a:t>
            </a:r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발생시키는 경우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리스트의 인덱스를 넘는 숫자 입력해 </a:t>
            </a:r>
            <a:r>
              <a:rPr lang="en-US" altLang="ko-KR" dirty="0" err="1"/>
              <a:t>IndexError</a:t>
            </a:r>
            <a:r>
              <a:rPr lang="ko-KR" altLang="en-US" dirty="0"/>
              <a:t>인 경우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027" y="1203007"/>
            <a:ext cx="5467112" cy="669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027" y="2447060"/>
            <a:ext cx="5467112" cy="66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84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</TotalTime>
  <Words>353</Words>
  <Application>Microsoft Office PowerPoint</Application>
  <PresentationFormat>화면 슬라이드 쇼(16:9)</PresentationFormat>
  <Paragraphs>98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HY견고딕</vt:lpstr>
      <vt:lpstr>나눔스퀘어</vt:lpstr>
      <vt:lpstr>맑은 고딕</vt:lpstr>
      <vt:lpstr>Arial</vt:lpstr>
      <vt:lpstr>Verdana</vt:lpstr>
      <vt:lpstr>Wingdings</vt:lpstr>
      <vt:lpstr>1_Office 테마</vt:lpstr>
      <vt:lpstr>PowerPoint 프레젠테이션</vt:lpstr>
      <vt:lpstr>시작하기 전에</vt:lpstr>
      <vt:lpstr>예외 객체</vt:lpstr>
      <vt:lpstr>예외 객체</vt:lpstr>
      <vt:lpstr>예외 구분하기</vt:lpstr>
      <vt:lpstr>예외 구분하기</vt:lpstr>
      <vt:lpstr>예외 구분하기</vt:lpstr>
      <vt:lpstr>예외 구분하기</vt:lpstr>
      <vt:lpstr>예외 구분하기</vt:lpstr>
      <vt:lpstr>예외 구분하기</vt:lpstr>
      <vt:lpstr>예외 구분하기</vt:lpstr>
      <vt:lpstr>모든 예외 잡기</vt:lpstr>
      <vt:lpstr>모든 예외 잡기</vt:lpstr>
      <vt:lpstr>모든 예외 잡기</vt:lpstr>
      <vt:lpstr>모든 예외 잡기</vt:lpstr>
      <vt:lpstr>raise 구문</vt:lpstr>
      <vt:lpstr>키워드로 정리하는 핵심 포인트</vt:lpstr>
      <vt:lpstr>확인문제</vt:lpstr>
      <vt:lpstr>확인문제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lee01</cp:lastModifiedBy>
  <cp:revision>290</cp:revision>
  <dcterms:created xsi:type="dcterms:W3CDTF">2012-07-23T02:34:37Z</dcterms:created>
  <dcterms:modified xsi:type="dcterms:W3CDTF">2022-03-09T08:59:34Z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