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6"/>
  </p:notesMasterIdLst>
  <p:handoutMasterIdLst>
    <p:handoutMasterId r:id="rId37"/>
  </p:handoutMasterIdLst>
  <p:sldIdLst>
    <p:sldId id="299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63" r:id="rId30"/>
    <p:sldId id="295" r:id="rId31"/>
    <p:sldId id="296" r:id="rId32"/>
    <p:sldId id="297" r:id="rId33"/>
    <p:sldId id="298" r:id="rId34"/>
    <p:sldId id="261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45" d="100"/>
          <a:sy n="145" d="100"/>
        </p:scale>
        <p:origin x="696" y="12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9" y="303610"/>
            <a:ext cx="8497887" cy="4536281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9" y="446485"/>
            <a:ext cx="1216025" cy="2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749047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4" y="1275160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41529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C:\Users\KDY\Desktop\파이썬 3판\강의교안\파이썬 for Beginner 3판 로고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2" t="43096" r="30281" b="45077"/>
          <a:stretch/>
        </p:blipFill>
        <p:spPr bwMode="auto">
          <a:xfrm>
            <a:off x="4415009" y="3904270"/>
            <a:ext cx="4457808" cy="9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:\Users\KDY\Desktop\파이썬 3판\강의교안\파이썬 for Beginner 3판 강의교안 템플릿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4920" r="15376" b="29529"/>
          <a:stretch/>
        </p:blipFill>
        <p:spPr bwMode="auto">
          <a:xfrm>
            <a:off x="5033565" y="429335"/>
            <a:ext cx="3220697" cy="347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16836"/>
            <a:ext cx="9144000" cy="416886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5" y="4975110"/>
            <a:ext cx="733425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4912010"/>
            <a:ext cx="842962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8839"/>
            <a:ext cx="7785100" cy="355997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80279"/>
            <a:ext cx="8963994" cy="425246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16836"/>
            <a:ext cx="9144000" cy="416886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5" y="4982766"/>
            <a:ext cx="733425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4931296"/>
            <a:ext cx="842962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8839"/>
            <a:ext cx="7785100" cy="355997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80279"/>
            <a:ext cx="8963994" cy="425246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1" y="4894010"/>
            <a:ext cx="8756650" cy="21003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3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2780110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91438" tIns="45719" rIns="91438" bIns="45719"/>
          <a:lstStyle/>
          <a:p>
            <a:endParaRPr lang="ko-KR" altLang="en-US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96" y="382421"/>
            <a:ext cx="4280446" cy="428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169818" y="2171842"/>
            <a:ext cx="2824998" cy="7078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40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5" y="4982766"/>
            <a:ext cx="733425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4954191"/>
            <a:ext cx="842962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2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1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478823"/>
            <a:ext cx="9290957" cy="42884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3990"/>
            <a:ext cx="7886700" cy="373873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788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6" y="1"/>
            <a:ext cx="9007615" cy="7920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3530543"/>
            <a:ext cx="1549440" cy="1102179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192436"/>
            <a:ext cx="6570148" cy="286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9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525"/>
            <a:ext cx="9144000" cy="51435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5076" y="336653"/>
            <a:ext cx="8513849" cy="4470194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3208149" y="1501141"/>
            <a:ext cx="533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kern="1800" spc="225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ko-KR" altLang="en-US" sz="3600" kern="1800" spc="225" dirty="0">
                <a:solidFill>
                  <a:schemeClr val="bg1"/>
                </a:solidFill>
                <a:latin typeface="+mj-ea"/>
                <a:ea typeface="+mj-ea"/>
              </a:rPr>
              <a:t>강</a:t>
            </a:r>
            <a:r>
              <a:rPr lang="en-US" altLang="ko-KR" sz="3600" kern="1800" spc="225" dirty="0">
                <a:solidFill>
                  <a:schemeClr val="bg1"/>
                </a:solidFill>
                <a:latin typeface="+mj-ea"/>
                <a:ea typeface="+mj-ea"/>
              </a:rPr>
              <a:t>.python</a:t>
            </a:r>
            <a:endParaRPr lang="ko-KR" altLang="en-US" sz="3600" kern="1800" spc="225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7185" y="2407946"/>
            <a:ext cx="2103251" cy="7155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r">
              <a:buFontTx/>
              <a:buChar char="-"/>
            </a:pPr>
            <a:r>
              <a:rPr lang="en-US" altLang="ko-KR" sz="13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Try except </a:t>
            </a:r>
            <a:r>
              <a:rPr lang="ko-KR" altLang="en-US" sz="13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구문</a:t>
            </a:r>
            <a:br>
              <a:rPr lang="en-US" altLang="ko-KR" sz="13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Try except else </a:t>
            </a:r>
            <a:r>
              <a:rPr lang="ko-KR" altLang="en-US" sz="13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구문</a:t>
            </a:r>
            <a:endParaRPr lang="en-US" altLang="ko-KR" sz="13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r">
              <a:buFontTx/>
              <a:buChar char="-"/>
            </a:pPr>
            <a:r>
              <a:rPr lang="en-US" altLang="ko-KR" sz="13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Finally </a:t>
            </a:r>
            <a:r>
              <a:rPr lang="ko-KR" altLang="en-US" sz="13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구문</a:t>
            </a:r>
            <a:endParaRPr lang="en-US" altLang="ko-KR" sz="13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79" y="1572187"/>
            <a:ext cx="523343" cy="523343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541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try except </a:t>
            </a:r>
            <a:r>
              <a:rPr lang="ko-KR" altLang="en-US" dirty="0">
                <a:solidFill>
                  <a:srgbClr val="C00000"/>
                </a:solidFill>
              </a:rPr>
              <a:t>구문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예외 처리할 수 있는 구문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어떤 상황에 예외가 발생하는지 완벽하게 이해하고 있지 않아도 프로그램이 강제로 죽어버리는 상황은 막을 수 있음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22" y="1684171"/>
            <a:ext cx="5550824" cy="113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1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예시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11" y="1170925"/>
            <a:ext cx="5493804" cy="244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11" y="3711113"/>
            <a:ext cx="5493804" cy="67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8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try except </a:t>
            </a:r>
            <a:r>
              <a:rPr lang="ko-KR" altLang="en-US" dirty="0"/>
              <a:t>구문과 </a:t>
            </a:r>
            <a:r>
              <a:rPr lang="en-US" altLang="ko-KR" dirty="0"/>
              <a:t>pass </a:t>
            </a:r>
            <a:r>
              <a:rPr lang="ko-KR" altLang="en-US" dirty="0"/>
              <a:t>키워드 조합하기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예외가 발생하면 일단 처리해야 하지만</a:t>
            </a:r>
            <a:r>
              <a:rPr lang="en-US" altLang="ko-KR" dirty="0"/>
              <a:t>, </a:t>
            </a:r>
            <a:r>
              <a:rPr lang="ko-KR" altLang="en-US" dirty="0"/>
              <a:t>해당 코드가 딱히 중요한 부분이 아닌 경우 프로그램 강제 종료부터 막는 목적으로 </a:t>
            </a:r>
            <a:r>
              <a:rPr lang="en-US" altLang="ko-KR" dirty="0"/>
              <a:t>except </a:t>
            </a:r>
            <a:r>
              <a:rPr lang="ko-KR" altLang="en-US" dirty="0"/>
              <a:t>구문에 아무 것도 넣지 않고 </a:t>
            </a:r>
            <a:r>
              <a:rPr lang="en-US" altLang="ko-KR" dirty="0"/>
              <a:t>try </a:t>
            </a:r>
            <a:r>
              <a:rPr lang="ko-KR" altLang="en-US" dirty="0"/>
              <a:t>구문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pass </a:t>
            </a:r>
            <a:r>
              <a:rPr lang="ko-KR" altLang="en-US" dirty="0"/>
              <a:t>키워드를 빈 </a:t>
            </a:r>
            <a:r>
              <a:rPr lang="en-US" altLang="ko-KR" dirty="0"/>
              <a:t>except </a:t>
            </a:r>
            <a:r>
              <a:rPr lang="ko-KR" altLang="en-US" dirty="0"/>
              <a:t>구문에 넣음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34" y="2630099"/>
            <a:ext cx="5575763" cy="116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69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숫자로 변환되는 것들만 리스트에 넣기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99" y="1221609"/>
            <a:ext cx="3931646" cy="331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95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else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try except </a:t>
            </a:r>
            <a:r>
              <a:rPr lang="ko-KR" altLang="en-US" dirty="0"/>
              <a:t>구문 뒤에 </a:t>
            </a:r>
            <a:r>
              <a:rPr lang="en-US" altLang="ko-KR" dirty="0"/>
              <a:t>else </a:t>
            </a:r>
            <a:r>
              <a:rPr lang="ko-KR" altLang="en-US" dirty="0"/>
              <a:t>구문 붙여 사용하면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예외가 발생하지 않았을 때 실행할 코드 지정할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 때</a:t>
            </a:r>
            <a:r>
              <a:rPr lang="en-US" altLang="ko-KR" dirty="0"/>
              <a:t>,</a:t>
            </a:r>
            <a:r>
              <a:rPr lang="ko-KR" altLang="en-US" dirty="0"/>
              <a:t> 예외 발생 가능성 있는 코드만 </a:t>
            </a:r>
            <a:r>
              <a:rPr lang="en-US" altLang="ko-KR" dirty="0"/>
              <a:t>try </a:t>
            </a:r>
            <a:r>
              <a:rPr lang="ko-KR" altLang="en-US" dirty="0"/>
              <a:t>구문 내부에 넣고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나머지는 모두 </a:t>
            </a:r>
            <a:r>
              <a:rPr lang="en-US" altLang="ko-KR" dirty="0"/>
              <a:t>else </a:t>
            </a:r>
            <a:r>
              <a:rPr lang="ko-KR" altLang="en-US" dirty="0"/>
              <a:t>구문으로 빼는 경우 많음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36" y="1549497"/>
            <a:ext cx="5477762" cy="159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66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else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77" y="1171251"/>
            <a:ext cx="4793036" cy="348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1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finally </a:t>
            </a:r>
            <a:r>
              <a:rPr lang="ko-KR" altLang="en-US" dirty="0">
                <a:solidFill>
                  <a:srgbClr val="C00000"/>
                </a:solidFill>
              </a:rPr>
              <a:t>구문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예외 처리 구문에서 가장 마지막에 사용할 수 있는 구문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예외 발생 여부와 관계없이 무조건 실행할 경우 사용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88" y="2129026"/>
            <a:ext cx="5459147" cy="200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314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89" y="1189758"/>
            <a:ext cx="5668372" cy="334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93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try, except, finally </a:t>
            </a:r>
            <a:r>
              <a:rPr lang="ko-KR" altLang="en-US" dirty="0"/>
              <a:t>구문의 조합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try </a:t>
            </a:r>
            <a:r>
              <a:rPr lang="ko-KR" altLang="en-US" dirty="0"/>
              <a:t>구문은 단독으로 사용할 수 없으며</a:t>
            </a:r>
            <a:r>
              <a:rPr lang="en-US" altLang="ko-KR" dirty="0"/>
              <a:t>,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반드시 </a:t>
            </a:r>
            <a:r>
              <a:rPr lang="en-US" altLang="ko-KR" dirty="0"/>
              <a:t>except </a:t>
            </a:r>
            <a:r>
              <a:rPr lang="ko-KR" altLang="en-US" dirty="0"/>
              <a:t>구문 또는 </a:t>
            </a:r>
            <a:r>
              <a:rPr lang="en-US" altLang="ko-KR" dirty="0"/>
              <a:t>finally </a:t>
            </a:r>
            <a:r>
              <a:rPr lang="ko-KR" altLang="en-US" dirty="0"/>
              <a:t>구문과 함께 사용해야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else </a:t>
            </a:r>
            <a:r>
              <a:rPr lang="ko-KR" altLang="en-US" dirty="0"/>
              <a:t>구문은 반드시 </a:t>
            </a:r>
            <a:r>
              <a:rPr lang="en-US" altLang="ko-KR" dirty="0"/>
              <a:t>except </a:t>
            </a:r>
            <a:r>
              <a:rPr lang="ko-KR" altLang="en-US" dirty="0"/>
              <a:t>구문 뒤에 사용해야 함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20" y="881667"/>
            <a:ext cx="5305727" cy="163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3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try + except </a:t>
            </a:r>
            <a:r>
              <a:rPr lang="ko-KR" altLang="en-US" dirty="0"/>
              <a:t>구문 조합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try + except + else </a:t>
            </a:r>
            <a:r>
              <a:rPr lang="ko-KR" altLang="en-US" dirty="0"/>
              <a:t>구문 조합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try + except + finally </a:t>
            </a:r>
            <a:r>
              <a:rPr lang="ko-KR" altLang="en-US" dirty="0"/>
              <a:t>구문 조합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try + except + else + finally </a:t>
            </a:r>
            <a:r>
              <a:rPr lang="ko-KR" altLang="en-US" dirty="0"/>
              <a:t>구문 조합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try + except </a:t>
            </a:r>
            <a:r>
              <a:rPr lang="ko-KR" altLang="en-US" dirty="0"/>
              <a:t>구문 조합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287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오류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(error)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구문 오류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(syntax error)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프로그램 실행 전에 발생하는 오류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런타임 오류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(runtime error)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C00000"/>
                </a:solidFill>
              </a:rPr>
              <a:t>예외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(exception)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프로그램 실행 중에 발생하는 오류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구문 오류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08" y="3231177"/>
            <a:ext cx="4918361" cy="144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46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오류 경우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87" y="1156378"/>
            <a:ext cx="5200712" cy="22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89" y="3532976"/>
            <a:ext cx="5200711" cy="61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4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finally</a:t>
            </a:r>
            <a:r>
              <a:rPr lang="ko-KR" altLang="en-US" dirty="0"/>
              <a:t>에 대한 오해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finally </a:t>
            </a:r>
            <a:r>
              <a:rPr lang="ko-KR" altLang="en-US" dirty="0"/>
              <a:t>키워드 설명 예제로 </a:t>
            </a:r>
            <a:r>
              <a:rPr lang="en-US" altLang="ko-KR" dirty="0"/>
              <a:t>‘</a:t>
            </a:r>
            <a:r>
              <a:rPr lang="ko-KR" altLang="en-US" dirty="0"/>
              <a:t>파일 처리</a:t>
            </a:r>
            <a:r>
              <a:rPr lang="en-US" altLang="ko-KR" dirty="0"/>
              <a:t>’</a:t>
            </a:r>
            <a:r>
              <a:rPr lang="ko-KR" altLang="en-US" dirty="0"/>
              <a:t>를 자주 사용하나</a:t>
            </a:r>
            <a:r>
              <a:rPr lang="en-US" altLang="ko-KR" dirty="0"/>
              <a:t>, </a:t>
            </a:r>
            <a:r>
              <a:rPr lang="ko-KR" altLang="en-US" dirty="0"/>
              <a:t>실제 </a:t>
            </a:r>
            <a:r>
              <a:rPr lang="en-US" altLang="ko-KR" dirty="0"/>
              <a:t>finally</a:t>
            </a:r>
            <a:r>
              <a:rPr lang="ko-KR" altLang="en-US" dirty="0"/>
              <a:t>의 사용과는 사실 전혀 관련 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 제대로 닫았는지는 파일 객체의 </a:t>
            </a:r>
            <a:r>
              <a:rPr lang="en-US" altLang="ko-KR" dirty="0"/>
              <a:t>closed </a:t>
            </a:r>
            <a:r>
              <a:rPr lang="ko-KR" altLang="en-US" dirty="0"/>
              <a:t>속성으로 알 수 있음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62" y="2283496"/>
            <a:ext cx="4628850" cy="226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30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closed() 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사용 과정에서 예외 발생하여 </a:t>
            </a:r>
            <a:r>
              <a:rPr lang="en-US" altLang="ko-KR" dirty="0"/>
              <a:t>try </a:t>
            </a:r>
            <a:r>
              <a:rPr lang="ko-KR" altLang="en-US" dirty="0"/>
              <a:t>구문 중간에 튕기는 경우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516" y="1186252"/>
            <a:ext cx="5385153" cy="3104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093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finally </a:t>
            </a:r>
            <a:r>
              <a:rPr lang="ko-KR" altLang="en-US" dirty="0"/>
              <a:t>구문 사용하여 파일 닫게 함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55" y="1159755"/>
            <a:ext cx="5168004" cy="258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54" y="3621029"/>
            <a:ext cx="5371037" cy="43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53" y="2984154"/>
            <a:ext cx="2431862" cy="107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577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try except </a:t>
            </a:r>
            <a:r>
              <a:rPr lang="ko-KR" altLang="en-US" dirty="0"/>
              <a:t>구문 끝난 후 파일 닫기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finally  </a:t>
            </a:r>
            <a:r>
              <a:rPr lang="ko-KR" altLang="en-US" dirty="0"/>
              <a:t>키워드는 무조건 사용해야 하는 것 아님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249" y="1148845"/>
            <a:ext cx="5242668" cy="29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87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try </a:t>
            </a:r>
            <a:r>
              <a:rPr lang="ko-KR" altLang="en-US" dirty="0"/>
              <a:t>구문 내부에서 </a:t>
            </a:r>
            <a:r>
              <a:rPr lang="en-US" altLang="ko-KR" dirty="0"/>
              <a:t>return </a:t>
            </a:r>
            <a:r>
              <a:rPr lang="ko-KR" altLang="en-US" dirty="0"/>
              <a:t>키워드를 사용하는 경우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618" y="1606161"/>
            <a:ext cx="3757319" cy="306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188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en-US" altLang="ko-KR" dirty="0"/>
              <a:t>try </a:t>
            </a:r>
            <a:r>
              <a:rPr lang="ko-KR" altLang="en-US" dirty="0"/>
              <a:t>구문 내부에 </a:t>
            </a:r>
            <a:r>
              <a:rPr lang="en-US" altLang="ko-KR" dirty="0"/>
              <a:t>return </a:t>
            </a:r>
            <a:r>
              <a:rPr lang="ko-KR" altLang="en-US" dirty="0"/>
              <a:t>키워드 있음</a:t>
            </a:r>
            <a:endParaRPr lang="en-US" altLang="ko-KR" dirty="0"/>
          </a:p>
          <a:p>
            <a:pPr lvl="3"/>
            <a:r>
              <a:rPr lang="en-US" altLang="ko-KR" dirty="0"/>
              <a:t>try </a:t>
            </a:r>
            <a:r>
              <a:rPr lang="ko-KR" altLang="en-US" dirty="0"/>
              <a:t>구문 중간에서 탈출해도 </a:t>
            </a:r>
            <a:r>
              <a:rPr lang="en-US" altLang="ko-KR" dirty="0"/>
              <a:t>finally </a:t>
            </a:r>
            <a:r>
              <a:rPr lang="ko-KR" altLang="en-US" dirty="0"/>
              <a:t>구문 무조건 실행됨</a:t>
            </a:r>
          </a:p>
        </p:txBody>
      </p:sp>
    </p:spTree>
    <p:extLst>
      <p:ext uri="{BB962C8B-B14F-4D97-AF65-F5344CB8AC3E}">
        <p14:creationId xmlns:p14="http://schemas.microsoft.com/office/powerpoint/2010/main" val="137134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finally </a:t>
            </a:r>
            <a:r>
              <a:rPr lang="ko-KR" altLang="en-US" dirty="0"/>
              <a:t>키워드 활용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09" y="1158393"/>
            <a:ext cx="4124216" cy="348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532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 lvl="2"/>
            <a:r>
              <a:rPr lang="en-US" altLang="ko-KR" dirty="0"/>
              <a:t>finally </a:t>
            </a:r>
            <a:r>
              <a:rPr lang="ko-KR" altLang="en-US" dirty="0"/>
              <a:t>구문에서 </a:t>
            </a:r>
            <a:r>
              <a:rPr lang="en-US" altLang="ko-KR" dirty="0"/>
              <a:t>close() </a:t>
            </a:r>
            <a:r>
              <a:rPr lang="ko-KR" altLang="en-US" dirty="0"/>
              <a:t>함수 호출하도록 작성하면 코드 깔끔해짐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반복문과 함께 사용하는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break </a:t>
            </a:r>
            <a:r>
              <a:rPr lang="ko-KR" altLang="en-US" dirty="0"/>
              <a:t>키워드로 </a:t>
            </a:r>
            <a:r>
              <a:rPr lang="en-US" altLang="ko-KR" dirty="0"/>
              <a:t>try </a:t>
            </a:r>
            <a:r>
              <a:rPr lang="ko-KR" altLang="en-US" dirty="0"/>
              <a:t>구문 전체 빠져나가도 </a:t>
            </a:r>
            <a:r>
              <a:rPr lang="en-US" altLang="ko-KR" dirty="0"/>
              <a:t>finally </a:t>
            </a:r>
            <a:r>
              <a:rPr lang="ko-KR" altLang="en-US" dirty="0"/>
              <a:t>구문 실행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73" y="1674364"/>
            <a:ext cx="4622772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594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50" b="1" dirty="0">
                <a:solidFill>
                  <a:srgbClr val="C00000"/>
                </a:solidFill>
              </a:rPr>
              <a:t>구문 오류 </a:t>
            </a:r>
            <a:r>
              <a:rPr lang="en-US" altLang="ko-KR" sz="1350" dirty="0"/>
              <a:t>: </a:t>
            </a:r>
            <a:r>
              <a:rPr lang="ko-KR" altLang="en-US" sz="1350" dirty="0"/>
              <a:t>프로그램의 문법적 오류로 프로그램이 실행조차 되지 않게 만드는 오류</a:t>
            </a:r>
            <a:endParaRPr lang="en-US" altLang="ko-KR" sz="1350" dirty="0"/>
          </a:p>
          <a:p>
            <a:pPr algn="just">
              <a:lnSpc>
                <a:spcPct val="150000"/>
              </a:lnSpc>
            </a:pPr>
            <a:r>
              <a:rPr lang="ko-KR" altLang="en-US" sz="1350" b="1" dirty="0">
                <a:solidFill>
                  <a:srgbClr val="C00000"/>
                </a:solidFill>
              </a:rPr>
              <a:t>예외 </a:t>
            </a:r>
            <a:r>
              <a:rPr lang="en-US" altLang="ko-KR" sz="1350" b="1" dirty="0">
                <a:solidFill>
                  <a:srgbClr val="C00000"/>
                </a:solidFill>
              </a:rPr>
              <a:t>(</a:t>
            </a:r>
            <a:r>
              <a:rPr lang="ko-KR" altLang="en-US" sz="1350" b="1" dirty="0">
                <a:solidFill>
                  <a:srgbClr val="C00000"/>
                </a:solidFill>
              </a:rPr>
              <a:t>런타임 에러</a:t>
            </a:r>
            <a:r>
              <a:rPr lang="en-US" altLang="ko-KR" sz="1350" b="1" dirty="0">
                <a:solidFill>
                  <a:srgbClr val="C00000"/>
                </a:solidFill>
              </a:rPr>
              <a:t>)</a:t>
            </a:r>
            <a:r>
              <a:rPr lang="ko-KR" altLang="en-US" sz="1350" b="1" dirty="0">
                <a:solidFill>
                  <a:srgbClr val="C00000"/>
                </a:solidFill>
              </a:rPr>
              <a:t> </a:t>
            </a:r>
            <a:r>
              <a:rPr lang="en-US" altLang="ko-KR" sz="1350" dirty="0"/>
              <a:t>: </a:t>
            </a:r>
            <a:r>
              <a:rPr lang="ko-KR" altLang="en-US" sz="1350" dirty="0"/>
              <a:t>프로그램 실행 중에 발생하는 오류</a:t>
            </a:r>
            <a:r>
              <a:rPr lang="en-US" altLang="ko-KR" sz="1350" dirty="0"/>
              <a:t>. try catch </a:t>
            </a:r>
            <a:r>
              <a:rPr lang="ko-KR" altLang="en-US" sz="1350" dirty="0"/>
              <a:t>구문 등으로 처리할 수 있다</a:t>
            </a:r>
            <a:r>
              <a:rPr lang="en-US" altLang="ko-KR" sz="1350" dirty="0"/>
              <a:t>. </a:t>
            </a:r>
            <a:r>
              <a:rPr lang="ko-KR" altLang="en-US" sz="1350" dirty="0"/>
              <a:t>반대로 구문 오류는 실행 자체가 안 되므로 </a:t>
            </a:r>
            <a:r>
              <a:rPr lang="en-US" altLang="ko-KR" sz="1350" dirty="0"/>
              <a:t>try catch </a:t>
            </a:r>
            <a:r>
              <a:rPr lang="ko-KR" altLang="en-US" sz="1350" dirty="0"/>
              <a:t>구문으로 처리할 수 없다</a:t>
            </a:r>
            <a:r>
              <a:rPr lang="en-US" altLang="ko-KR" sz="135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350" b="1" dirty="0">
                <a:solidFill>
                  <a:srgbClr val="C00000"/>
                </a:solidFill>
              </a:rPr>
              <a:t>기본 예외 처리 </a:t>
            </a:r>
            <a:r>
              <a:rPr lang="en-US" altLang="ko-KR" sz="1350" dirty="0"/>
              <a:t>: </a:t>
            </a:r>
            <a:r>
              <a:rPr lang="ko-KR" altLang="en-US" sz="1350" dirty="0" err="1"/>
              <a:t>조건문</a:t>
            </a:r>
            <a:r>
              <a:rPr lang="ko-KR" altLang="en-US" sz="1350" dirty="0"/>
              <a:t> 등을 사용해 예외를 처리하는 기본적 방법</a:t>
            </a:r>
            <a:endParaRPr lang="en-US" altLang="ko-KR" sz="1350" dirty="0"/>
          </a:p>
          <a:p>
            <a:pPr algn="just">
              <a:lnSpc>
                <a:spcPct val="150000"/>
              </a:lnSpc>
            </a:pPr>
            <a:r>
              <a:rPr lang="en-US" altLang="ko-KR" sz="1350" b="1" dirty="0">
                <a:solidFill>
                  <a:srgbClr val="C00000"/>
                </a:solidFill>
              </a:rPr>
              <a:t>try except </a:t>
            </a:r>
            <a:r>
              <a:rPr lang="ko-KR" altLang="en-US" sz="1350" b="1" dirty="0">
                <a:solidFill>
                  <a:srgbClr val="C00000"/>
                </a:solidFill>
              </a:rPr>
              <a:t>구문 </a:t>
            </a:r>
            <a:r>
              <a:rPr lang="en-US" altLang="ko-KR" sz="1350" dirty="0"/>
              <a:t>: </a:t>
            </a:r>
            <a:r>
              <a:rPr lang="ko-KR" altLang="en-US" sz="1350" dirty="0"/>
              <a:t>예외 처리에 특화된 구문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C00000"/>
                </a:solidFill>
              </a:rPr>
              <a:t>SyntaxError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ko-KR" altLang="en-US" dirty="0"/>
              <a:t>구문에 문제가 있어 프로그램 실행부터 불가능한 경우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45" y="891345"/>
            <a:ext cx="5600700" cy="6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45" y="2340006"/>
            <a:ext cx="5600700" cy="16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306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구문 오류 </a:t>
            </a:r>
            <a:r>
              <a:rPr lang="en-US" altLang="ko-KR" dirty="0"/>
              <a:t>(Syntax Error)</a:t>
            </a:r>
            <a:r>
              <a:rPr lang="ko-KR" altLang="en-US" dirty="0"/>
              <a:t>와 예외</a:t>
            </a:r>
            <a:r>
              <a:rPr lang="en-US" altLang="ko-KR" dirty="0"/>
              <a:t>(Exception)</a:t>
            </a:r>
            <a:r>
              <a:rPr lang="ko-KR" altLang="en-US" dirty="0"/>
              <a:t>의 차이를 </a:t>
            </a:r>
            <a:r>
              <a:rPr lang="ko-KR" altLang="en-US" dirty="0" err="1"/>
              <a:t>설명해보세요</a:t>
            </a:r>
            <a:r>
              <a:rPr lang="en-US" altLang="ko-KR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ko-KR" altLang="en-US" dirty="0"/>
              <a:t>리스트 내부에서 특정 값이 어디 있는지 확인할 때는</a:t>
            </a:r>
            <a:endParaRPr lang="en-US" altLang="ko-KR" dirty="0"/>
          </a:p>
          <a:p>
            <a:pPr marL="0" indent="0" algn="just">
              <a:buNone/>
            </a:pPr>
            <a:r>
              <a:rPr lang="en-US" altLang="ko-KR" dirty="0"/>
              <a:t>    </a:t>
            </a:r>
            <a:r>
              <a:rPr lang="ko-KR" altLang="en-US" dirty="0"/>
              <a:t>리스트의 </a:t>
            </a:r>
            <a:r>
              <a:rPr lang="en-US" altLang="ko-KR" dirty="0"/>
              <a:t>index() </a:t>
            </a:r>
            <a:r>
              <a:rPr lang="ko-KR" altLang="en-US" dirty="0"/>
              <a:t>함수를 아래처럼 사용합니다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150" dirty="0"/>
          </a:p>
          <a:p>
            <a:pPr algn="just">
              <a:lnSpc>
                <a:spcPct val="150000"/>
              </a:lnSpc>
            </a:pPr>
            <a:endParaRPr lang="en-US" altLang="ko-KR" sz="150" dirty="0"/>
          </a:p>
          <a:p>
            <a:pPr algn="just">
              <a:lnSpc>
                <a:spcPct val="150000"/>
              </a:lnSpc>
            </a:pPr>
            <a:endParaRPr lang="en-US" altLang="ko-KR" sz="150" dirty="0"/>
          </a:p>
          <a:p>
            <a:pPr lvl="1" algn="just">
              <a:lnSpc>
                <a:spcPct val="100000"/>
              </a:lnSpc>
            </a:pPr>
            <a:r>
              <a:rPr lang="ko-KR" altLang="en-US" dirty="0"/>
              <a:t>해당 값이 여러 개 있을 경우에는 다음과 같이</a:t>
            </a:r>
            <a:endParaRPr lang="en-US" altLang="ko-KR" dirty="0"/>
          </a:p>
          <a:p>
            <a:pPr marL="342900" lvl="1" indent="0" algn="just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첫 번째 값의 위치를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04" y="1969283"/>
            <a:ext cx="4940572" cy="115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04" y="3747243"/>
            <a:ext cx="4947562" cy="79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114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ko-KR" altLang="en-US" dirty="0"/>
              <a:t>그런데 이 함수는 리스트의 없는 값에 접근하려고 할 때 </a:t>
            </a:r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예외가 발생합니다</a:t>
            </a:r>
            <a:r>
              <a:rPr lang="en-US" altLang="ko-KR" dirty="0"/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6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다음 코드의 빈칸을 </a:t>
            </a:r>
            <a:r>
              <a:rPr lang="ko-KR" altLang="en-US" dirty="0">
                <a:latin typeface="Calibri"/>
              </a:rPr>
              <a:t>① </a:t>
            </a:r>
            <a:r>
              <a:rPr lang="ko-KR" altLang="en-US" dirty="0" err="1"/>
              <a:t>조건문을</a:t>
            </a:r>
            <a:r>
              <a:rPr lang="ko-KR" altLang="en-US" dirty="0"/>
              <a:t> 사용한 코드</a:t>
            </a:r>
            <a:r>
              <a:rPr lang="en-US" altLang="ko-KR" dirty="0"/>
              <a:t>, </a:t>
            </a:r>
            <a:r>
              <a:rPr lang="en-US" altLang="ko-KR" dirty="0">
                <a:latin typeface="Calibri"/>
              </a:rPr>
              <a:t>② </a:t>
            </a:r>
            <a:r>
              <a:rPr lang="en-US" altLang="ko-KR" dirty="0"/>
              <a:t>try except </a:t>
            </a:r>
            <a:r>
              <a:rPr lang="ko-KR" altLang="en-US" dirty="0"/>
              <a:t>구문을 사용한 코드로 채워서 예외가 발생하지 않고 코드가 실행결과처럼 출력되게 만들어주세요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74" y="1540794"/>
            <a:ext cx="4711129" cy="123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68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9269" y="815975"/>
            <a:ext cx="55530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39999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9269" y="1844675"/>
            <a:ext cx="55530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573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" y="0"/>
            <a:ext cx="9142745" cy="5143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3286487" y="2275631"/>
            <a:ext cx="25710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300" dirty="0">
                <a:solidFill>
                  <a:schemeClr val="bg1"/>
                </a:solidFill>
              </a:rPr>
              <a:t>THANK</a:t>
            </a:r>
            <a:r>
              <a:rPr lang="ko-KR" altLang="en-US" sz="3300" dirty="0">
                <a:solidFill>
                  <a:schemeClr val="bg1"/>
                </a:solidFill>
              </a:rPr>
              <a:t> </a:t>
            </a:r>
            <a:r>
              <a:rPr lang="en-US" altLang="ko-KR" sz="3300" dirty="0">
                <a:solidFill>
                  <a:schemeClr val="bg1"/>
                </a:solidFill>
              </a:rPr>
              <a:t>YOU</a:t>
            </a:r>
            <a:endParaRPr lang="ko-KR" altLang="en-US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예외 </a:t>
            </a:r>
            <a:r>
              <a:rPr lang="en-US" altLang="ko-KR" dirty="0">
                <a:solidFill>
                  <a:srgbClr val="C00000"/>
                </a:solidFill>
              </a:rPr>
              <a:t>/ </a:t>
            </a:r>
            <a:r>
              <a:rPr lang="ko-KR" altLang="en-US" dirty="0">
                <a:solidFill>
                  <a:srgbClr val="C00000"/>
                </a:solidFill>
              </a:rPr>
              <a:t>런타임 오류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실행 중에 발생하는 오류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29" y="1610366"/>
            <a:ext cx="5647070" cy="15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229" y="3092335"/>
            <a:ext cx="5647070" cy="152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9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9731" y="1739900"/>
            <a:ext cx="57721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13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예외 처리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(exception handling)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조건문을</a:t>
            </a:r>
            <a:r>
              <a:rPr lang="ko-KR" altLang="en-US" dirty="0"/>
              <a:t> 사용하는 방법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기본 예외 처리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try </a:t>
            </a:r>
            <a:r>
              <a:rPr lang="ko-KR" altLang="en-US" dirty="0"/>
              <a:t>구문을 사용하는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예외 상황 확인하기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552" y="3000049"/>
            <a:ext cx="4017821" cy="158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73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정수를 입력하지 않았을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04" y="1131051"/>
            <a:ext cx="5568618" cy="140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37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조건문으로</a:t>
            </a:r>
            <a:r>
              <a:rPr lang="ko-KR" altLang="en-US" dirty="0"/>
              <a:t> 예외 처리하기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위 슬라이드의 경우</a:t>
            </a:r>
            <a:endParaRPr lang="en-US" altLang="ko-KR" dirty="0"/>
          </a:p>
          <a:p>
            <a:pPr marL="342900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isdigit</a:t>
            </a:r>
            <a:r>
              <a:rPr lang="en-US" altLang="ko-KR" dirty="0"/>
              <a:t>() </a:t>
            </a:r>
            <a:r>
              <a:rPr lang="ko-KR" altLang="en-US" dirty="0"/>
              <a:t>함수 사용하여 숫자로만 구성된 글자인지 확인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94044" y="3329740"/>
            <a:ext cx="1254293" cy="1344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440" y="2046681"/>
            <a:ext cx="4767780" cy="262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18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정수 입력하면 정상적인 값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600" dirty="0"/>
          </a:p>
          <a:p>
            <a:pPr lvl="1"/>
            <a:r>
              <a:rPr lang="ko-KR" altLang="en-US" dirty="0"/>
              <a:t>정수로 변환할 수 없는 문자열 입력하는 경우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04" y="1095657"/>
            <a:ext cx="5456396" cy="108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03" y="2692441"/>
            <a:ext cx="5456396" cy="75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131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</TotalTime>
  <Words>651</Words>
  <Application>Microsoft Office PowerPoint</Application>
  <PresentationFormat>화면 슬라이드 쇼(16:9)</PresentationFormat>
  <Paragraphs>175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HY견고딕</vt:lpstr>
      <vt:lpstr>나눔스퀘어</vt:lpstr>
      <vt:lpstr>맑은 고딕</vt:lpstr>
      <vt:lpstr>Arial</vt:lpstr>
      <vt:lpstr>Calibri</vt:lpstr>
      <vt:lpstr>Verdana</vt:lpstr>
      <vt:lpstr>Wingdings</vt:lpstr>
      <vt:lpstr>1_Office 테마</vt:lpstr>
      <vt:lpstr>PowerPoint 프레젠테이션</vt:lpstr>
      <vt:lpstr>오류의 종류</vt:lpstr>
      <vt:lpstr>오류의 종류</vt:lpstr>
      <vt:lpstr>오류의 종류</vt:lpstr>
      <vt:lpstr>오류의 종류</vt:lpstr>
      <vt:lpstr>기본 예외 처리</vt:lpstr>
      <vt:lpstr>기본 예외 처리</vt:lpstr>
      <vt:lpstr>기본 예외 처리</vt:lpstr>
      <vt:lpstr>기본 예외 처리</vt:lpstr>
      <vt:lpstr>try except 구문</vt:lpstr>
      <vt:lpstr>try except 구문</vt:lpstr>
      <vt:lpstr>try except 구문</vt:lpstr>
      <vt:lpstr>try except 구문</vt:lpstr>
      <vt:lpstr>try except else 구문</vt:lpstr>
      <vt:lpstr>try except else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키워드로 정리하는 핵심 포인트</vt:lpstr>
      <vt:lpstr>확인문제</vt:lpstr>
      <vt:lpstr>확인문제</vt:lpstr>
      <vt:lpstr>확인문제</vt:lpstr>
      <vt:lpstr>확인문제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lee01</cp:lastModifiedBy>
  <cp:revision>290</cp:revision>
  <dcterms:created xsi:type="dcterms:W3CDTF">2012-07-23T02:34:37Z</dcterms:created>
  <dcterms:modified xsi:type="dcterms:W3CDTF">2022-03-09T08:59:53Z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