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5" r:id="rId3"/>
    <p:sldId id="274" r:id="rId4"/>
    <p:sldId id="256" r:id="rId5"/>
    <p:sldId id="263" r:id="rId6"/>
    <p:sldId id="257" r:id="rId7"/>
    <p:sldId id="260" r:id="rId8"/>
    <p:sldId id="258" r:id="rId9"/>
    <p:sldId id="261" r:id="rId10"/>
    <p:sldId id="259" r:id="rId11"/>
    <p:sldId id="262" r:id="rId12"/>
    <p:sldId id="264" r:id="rId13"/>
    <p:sldId id="266" r:id="rId14"/>
    <p:sldId id="267" r:id="rId15"/>
    <p:sldId id="265" r:id="rId16"/>
    <p:sldId id="272"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D2D3-B586-4552-8E3A-F278CDAD2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F4E3D9-8348-4415-B775-232C48F1B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B24C53-D62A-48B9-A0AF-743DD6250B48}"/>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26E530F9-4168-4E35-8609-4E7A9EFA66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5ECBD-B324-41D3-AEC3-607E55034808}"/>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147469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91A-C542-4F20-A7BD-A23A7495C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D0D600-4607-4AF0-9D5B-65B389054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9F914B-5BDF-4AFE-B62E-0A59B2671396}"/>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7C01B5F4-F1EA-4E6D-A1A0-D334048F70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5E2B9-6C0A-4DF5-94C5-888851C7EACF}"/>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162080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634E2-E3CE-4D72-AB62-399FF5507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14547F-E534-41AE-89B5-B09ECD4194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7A9607-E810-42C5-A8E0-6F104446A49C}"/>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73FB1D45-7391-44FF-95CF-63340CC332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D5406-42BF-4D05-9A40-E99897380AE6}"/>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179648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3747-C1B9-4645-87CA-F4067880E4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A77031-924B-4489-BE85-E12804F6D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9AB9E-A465-4E87-BD1E-8FC11B309850}"/>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B0C79A49-E3FF-4931-A293-85B3B93C5A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DC0A6C-F7F2-4894-93F0-BDAC70A0951E}"/>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196246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EED2-47AC-4905-A8A8-9D1A5DFBF4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C64FDC2-E0B5-4107-BF76-0F8041FEA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DDAC5-8805-4191-82AF-C9AFAFD1340F}"/>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F90B7504-34A7-49B7-8B80-1B5C35DEA2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36F104-E01E-444B-A9B4-A53F4954162E}"/>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72377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A932-066E-4064-9302-7485F97313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E25624-4A34-49A2-861F-7EC509D27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264500-38F0-4FCE-B520-69BD053554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2E0516-1BF1-44A7-A2C0-2852E8568514}"/>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6" name="Footer Placeholder 5">
            <a:extLst>
              <a:ext uri="{FF2B5EF4-FFF2-40B4-BE49-F238E27FC236}">
                <a16:creationId xmlns:a16="http://schemas.microsoft.com/office/drawing/2014/main" id="{18831ACB-6AF8-42D5-9FF2-32783AC70A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DACC54-2312-4D8A-B488-45F43E0BDBB0}"/>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95649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2611-2FA8-4902-910F-7FF6ECB86C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C77800-FCC2-4916-BF14-C86DA8787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B25B5-C798-4F64-903B-8CBC63174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75781E-A98D-499E-ACE6-5427E85EE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DBDBE-01C3-4149-B94F-B651E34DE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4601F9-5A42-40ED-9240-013C0C7A4AE5}"/>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8" name="Footer Placeholder 7">
            <a:extLst>
              <a:ext uri="{FF2B5EF4-FFF2-40B4-BE49-F238E27FC236}">
                <a16:creationId xmlns:a16="http://schemas.microsoft.com/office/drawing/2014/main" id="{9142F13B-5BA5-4321-8DC6-8EDCB57485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D1D044-76BC-431C-8774-471EF83145EB}"/>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342176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1D51-6B43-4958-8F84-5E7A0C2EC9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F08377-2B6C-4445-960B-4F545C78AF44}"/>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4" name="Footer Placeholder 3">
            <a:extLst>
              <a:ext uri="{FF2B5EF4-FFF2-40B4-BE49-F238E27FC236}">
                <a16:creationId xmlns:a16="http://schemas.microsoft.com/office/drawing/2014/main" id="{DC999428-2B78-4E2F-86DD-0881CD2393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699FFC-5A2D-4F22-9217-CAD663767473}"/>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115826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B1A1E-375B-4EC3-8DA4-B2C25AFAB2AD}"/>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3" name="Footer Placeholder 2">
            <a:extLst>
              <a:ext uri="{FF2B5EF4-FFF2-40B4-BE49-F238E27FC236}">
                <a16:creationId xmlns:a16="http://schemas.microsoft.com/office/drawing/2014/main" id="{5B7EED3E-5B8A-4918-9918-89078DE05D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1C6DCF-FF4F-41A4-B9F1-CADFB0845EBE}"/>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46785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AE75-5EA3-4DCA-8110-C0BCCEB5F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998CC-790C-43BD-B7B9-6251C3BF6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E71C94-D30D-42FE-9859-EAA363268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69C31-65DE-4E80-A400-40CB6FEA2F3F}"/>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6" name="Footer Placeholder 5">
            <a:extLst>
              <a:ext uri="{FF2B5EF4-FFF2-40B4-BE49-F238E27FC236}">
                <a16:creationId xmlns:a16="http://schemas.microsoft.com/office/drawing/2014/main" id="{3DC880CE-5CD9-44A5-992B-E25686933A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090758-FA17-444D-A2D2-D011158D75FA}"/>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6312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BA84-D099-4658-87BB-958A17CB6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562BC6-388B-4606-98B0-8A814A401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43B8D9-15E8-4987-9C87-A1795C6CF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FFDC5-55D3-4C68-8AB1-273241FD875A}"/>
              </a:ext>
            </a:extLst>
          </p:cNvPr>
          <p:cNvSpPr>
            <a:spLocks noGrp="1"/>
          </p:cNvSpPr>
          <p:nvPr>
            <p:ph type="dt" sz="half" idx="10"/>
          </p:nvPr>
        </p:nvSpPr>
        <p:spPr/>
        <p:txBody>
          <a:bodyPr/>
          <a:lstStyle/>
          <a:p>
            <a:fld id="{0F791F2E-E752-4B0C-AB39-54E8F1F2D533}" type="datetimeFigureOut">
              <a:rPr lang="en-GB" smtClean="0"/>
              <a:t>26/06/2021</a:t>
            </a:fld>
            <a:endParaRPr lang="en-GB"/>
          </a:p>
        </p:txBody>
      </p:sp>
      <p:sp>
        <p:nvSpPr>
          <p:cNvPr id="6" name="Footer Placeholder 5">
            <a:extLst>
              <a:ext uri="{FF2B5EF4-FFF2-40B4-BE49-F238E27FC236}">
                <a16:creationId xmlns:a16="http://schemas.microsoft.com/office/drawing/2014/main" id="{B96040BC-39B8-40D9-B24F-CACC99500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D2CE71-57E2-4038-BE8D-2B52EBAF734D}"/>
              </a:ext>
            </a:extLst>
          </p:cNvPr>
          <p:cNvSpPr>
            <a:spLocks noGrp="1"/>
          </p:cNvSpPr>
          <p:nvPr>
            <p:ph type="sldNum" sz="quarter" idx="12"/>
          </p:nvPr>
        </p:nvSpPr>
        <p:spPr/>
        <p:txBody>
          <a:bodyPr/>
          <a:lstStyle/>
          <a:p>
            <a:fld id="{A90EC9AC-992E-4318-A483-040A3A342C3D}" type="slidenum">
              <a:rPr lang="en-GB" smtClean="0"/>
              <a:t>‹#›</a:t>
            </a:fld>
            <a:endParaRPr lang="en-GB"/>
          </a:p>
        </p:txBody>
      </p:sp>
    </p:spTree>
    <p:extLst>
      <p:ext uri="{BB962C8B-B14F-4D97-AF65-F5344CB8AC3E}">
        <p14:creationId xmlns:p14="http://schemas.microsoft.com/office/powerpoint/2010/main" val="39391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70416-ED77-4863-8C06-EE133D4B6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5F53DF-1A26-4FEF-84A2-7F65D1A1A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CA3C2B-CD12-4BFB-977E-00975877E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91F2E-E752-4B0C-AB39-54E8F1F2D533}" type="datetimeFigureOut">
              <a:rPr lang="en-GB" smtClean="0"/>
              <a:t>26/06/2021</a:t>
            </a:fld>
            <a:endParaRPr lang="en-GB"/>
          </a:p>
        </p:txBody>
      </p:sp>
      <p:sp>
        <p:nvSpPr>
          <p:cNvPr id="5" name="Footer Placeholder 4">
            <a:extLst>
              <a:ext uri="{FF2B5EF4-FFF2-40B4-BE49-F238E27FC236}">
                <a16:creationId xmlns:a16="http://schemas.microsoft.com/office/drawing/2014/main" id="{4310E972-D585-4583-A3D2-4BF8C93DD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807265-2577-42E7-99C1-97C717ED9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EC9AC-992E-4318-A483-040A3A342C3D}" type="slidenum">
              <a:rPr lang="en-GB" smtClean="0"/>
              <a:t>‹#›</a:t>
            </a:fld>
            <a:endParaRPr lang="en-GB"/>
          </a:p>
        </p:txBody>
      </p:sp>
    </p:spTree>
    <p:extLst>
      <p:ext uri="{BB962C8B-B14F-4D97-AF65-F5344CB8AC3E}">
        <p14:creationId xmlns:p14="http://schemas.microsoft.com/office/powerpoint/2010/main" val="405522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6BB3-5ED3-4454-8BC9-BD49E3F381D2}"/>
              </a:ext>
            </a:extLst>
          </p:cNvPr>
          <p:cNvSpPr>
            <a:spLocks noGrp="1"/>
          </p:cNvSpPr>
          <p:nvPr>
            <p:ph type="ctrTitle"/>
          </p:nvPr>
        </p:nvSpPr>
        <p:spPr/>
        <p:txBody>
          <a:bodyPr/>
          <a:lstStyle/>
          <a:p>
            <a:r>
              <a:rPr lang="en-GB" dirty="0"/>
              <a:t>The Employee’s Notepad</a:t>
            </a:r>
          </a:p>
        </p:txBody>
      </p:sp>
      <p:sp>
        <p:nvSpPr>
          <p:cNvPr id="3" name="Subtitle 2">
            <a:extLst>
              <a:ext uri="{FF2B5EF4-FFF2-40B4-BE49-F238E27FC236}">
                <a16:creationId xmlns:a16="http://schemas.microsoft.com/office/drawing/2014/main" id="{EFCF896C-0E80-47C2-936D-ACB56769954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78659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DB2274-EABB-4BB8-A1F4-EA6664FA5F89}"/>
              </a:ext>
            </a:extLst>
          </p:cNvPr>
          <p:cNvSpPr/>
          <p:nvPr/>
        </p:nvSpPr>
        <p:spPr>
          <a:xfrm>
            <a:off x="1015068" y="698654"/>
            <a:ext cx="10108734" cy="572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2">
            <a:extLst>
              <a:ext uri="{FF2B5EF4-FFF2-40B4-BE49-F238E27FC236}">
                <a16:creationId xmlns:a16="http://schemas.microsoft.com/office/drawing/2014/main" id="{9901BCB4-E131-42DA-A57A-709D8FE04015}"/>
              </a:ext>
            </a:extLst>
          </p:cNvPr>
          <p:cNvSpPr>
            <a:spLocks noGrp="1"/>
          </p:cNvSpPr>
          <p:nvPr>
            <p:ph type="title"/>
          </p:nvPr>
        </p:nvSpPr>
        <p:spPr>
          <a:xfrm>
            <a:off x="6154726" y="838162"/>
            <a:ext cx="4390845" cy="1051560"/>
          </a:xfrm>
        </p:spPr>
        <p:txBody>
          <a:bodyPr/>
          <a:lstStyle/>
          <a:p>
            <a:r>
              <a:rPr lang="en-US" dirty="0"/>
              <a:t>JANUARY 2021</a:t>
            </a:r>
          </a:p>
        </p:txBody>
      </p:sp>
      <p:pic>
        <p:nvPicPr>
          <p:cNvPr id="7" name="Picture Placeholder 14" descr="Succulent">
            <a:extLst>
              <a:ext uri="{FF2B5EF4-FFF2-40B4-BE49-F238E27FC236}">
                <a16:creationId xmlns:a16="http://schemas.microsoft.com/office/drawing/2014/main" id="{997BA23B-A851-4421-BFFD-B635EDA74A1A}"/>
              </a:ext>
            </a:extLst>
          </p:cNvPr>
          <p:cNvPicPr>
            <a:picLocks noChangeAspect="1"/>
          </p:cNvPicPr>
          <p:nvPr/>
        </p:nvPicPr>
        <p:blipFill>
          <a:blip r:embed="rId2"/>
          <a:srcRect l="20370" r="20370"/>
          <a:stretch>
            <a:fillRect/>
          </a:stretch>
        </p:blipFill>
        <p:spPr>
          <a:xfrm>
            <a:off x="58726" y="698654"/>
            <a:ext cx="5050172" cy="5681444"/>
          </a:xfrm>
          <a:prstGeom prst="rect">
            <a:avLst/>
          </a:prstGeom>
        </p:spPr>
      </p:pic>
      <p:graphicFrame>
        <p:nvGraphicFramePr>
          <p:cNvPr id="8" name="Table 5">
            <a:extLst>
              <a:ext uri="{FF2B5EF4-FFF2-40B4-BE49-F238E27FC236}">
                <a16:creationId xmlns:a16="http://schemas.microsoft.com/office/drawing/2014/main" id="{20B9398B-0F1A-4425-8668-9ADFA5CD0591}"/>
              </a:ext>
            </a:extLst>
          </p:cNvPr>
          <p:cNvGraphicFramePr>
            <a:graphicFrameLocks/>
          </p:cNvGraphicFramePr>
          <p:nvPr>
            <p:extLst>
              <p:ext uri="{D42A27DB-BD31-4B8C-83A1-F6EECF244321}">
                <p14:modId xmlns:p14="http://schemas.microsoft.com/office/powerpoint/2010/main" val="4228057436"/>
              </p:ext>
            </p:extLst>
          </p:nvPr>
        </p:nvGraphicFramePr>
        <p:xfrm>
          <a:off x="5108898" y="1771186"/>
          <a:ext cx="6014904" cy="3675888"/>
        </p:xfrm>
        <a:graphic>
          <a:graphicData uri="http://schemas.openxmlformats.org/drawingml/2006/table">
            <a:tbl>
              <a:tblPr firstRow="1" bandRow="1">
                <a:tableStyleId>{5C22544A-7EE6-4342-B048-85BDC9FD1C3A}</a:tableStyleId>
              </a:tblPr>
              <a:tblGrid>
                <a:gridCol w="859272">
                  <a:extLst>
                    <a:ext uri="{9D8B030D-6E8A-4147-A177-3AD203B41FA5}">
                      <a16:colId xmlns:a16="http://schemas.microsoft.com/office/drawing/2014/main" val="3476096443"/>
                    </a:ext>
                  </a:extLst>
                </a:gridCol>
                <a:gridCol w="859272">
                  <a:extLst>
                    <a:ext uri="{9D8B030D-6E8A-4147-A177-3AD203B41FA5}">
                      <a16:colId xmlns:a16="http://schemas.microsoft.com/office/drawing/2014/main" val="3713691948"/>
                    </a:ext>
                  </a:extLst>
                </a:gridCol>
                <a:gridCol w="859272">
                  <a:extLst>
                    <a:ext uri="{9D8B030D-6E8A-4147-A177-3AD203B41FA5}">
                      <a16:colId xmlns:a16="http://schemas.microsoft.com/office/drawing/2014/main" val="3106412472"/>
                    </a:ext>
                  </a:extLst>
                </a:gridCol>
                <a:gridCol w="859272">
                  <a:extLst>
                    <a:ext uri="{9D8B030D-6E8A-4147-A177-3AD203B41FA5}">
                      <a16:colId xmlns:a16="http://schemas.microsoft.com/office/drawing/2014/main" val="1734665539"/>
                    </a:ext>
                  </a:extLst>
                </a:gridCol>
                <a:gridCol w="859272">
                  <a:extLst>
                    <a:ext uri="{9D8B030D-6E8A-4147-A177-3AD203B41FA5}">
                      <a16:colId xmlns:a16="http://schemas.microsoft.com/office/drawing/2014/main" val="2135008477"/>
                    </a:ext>
                  </a:extLst>
                </a:gridCol>
                <a:gridCol w="859272">
                  <a:extLst>
                    <a:ext uri="{9D8B030D-6E8A-4147-A177-3AD203B41FA5}">
                      <a16:colId xmlns:a16="http://schemas.microsoft.com/office/drawing/2014/main" val="2666336027"/>
                    </a:ext>
                  </a:extLst>
                </a:gridCol>
                <a:gridCol w="859272">
                  <a:extLst>
                    <a:ext uri="{9D8B030D-6E8A-4147-A177-3AD203B41FA5}">
                      <a16:colId xmlns:a16="http://schemas.microsoft.com/office/drawing/2014/main" val="420944989"/>
                    </a:ext>
                  </a:extLst>
                </a:gridCol>
              </a:tblGrid>
              <a:tr h="566928">
                <a:tc>
                  <a:txBody>
                    <a:bodyPr/>
                    <a:lstStyle/>
                    <a:p>
                      <a:pPr algn="ctr"/>
                      <a:r>
                        <a:rPr lang="en-US" sz="2800" b="0" i="0" dirty="0">
                          <a:solidFill>
                            <a:schemeClr val="tx1"/>
                          </a:solidFill>
                        </a:rPr>
                        <a:t>SUN</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rPr>
                        <a:t>MON</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rPr>
                        <a:t>TUE</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rPr>
                        <a:t>WED</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rPr>
                        <a:t>THU</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rPr>
                        <a:t>FRI</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rPr>
                        <a:t>SAT</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8906166"/>
                  </a:ext>
                </a:extLst>
              </a:tr>
              <a:tr h="392183">
                <a:tc>
                  <a:txBody>
                    <a:bodyPr/>
                    <a:lstStyle/>
                    <a:p>
                      <a:pPr algn="ctr"/>
                      <a:endParaRPr lang="en-US" sz="2800" i="0" baseline="0" dirty="0">
                        <a:solidFill>
                          <a:schemeClr val="tx1"/>
                        </a:solidFill>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7008074"/>
                  </a:ext>
                </a:extLst>
              </a:tr>
              <a:tr h="392183">
                <a:tc>
                  <a:txBody>
                    <a:bodyPr/>
                    <a:lstStyle/>
                    <a:p>
                      <a:pPr algn="ctr"/>
                      <a:r>
                        <a:rPr lang="en-US" sz="2800" i="0" baseline="0" dirty="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5838848"/>
                  </a:ext>
                </a:extLst>
              </a:tr>
              <a:tr h="392183">
                <a:tc>
                  <a:txBody>
                    <a:bodyPr/>
                    <a:lstStyle/>
                    <a:p>
                      <a:pPr algn="ctr"/>
                      <a:r>
                        <a:rPr lang="en-US" sz="2800" i="0" baseline="0" dirty="0">
                          <a:solidFill>
                            <a:schemeClr val="tx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1710236"/>
                  </a:ext>
                </a:extLst>
              </a:tr>
              <a:tr h="392183">
                <a:tc>
                  <a:txBody>
                    <a:bodyPr/>
                    <a:lstStyle/>
                    <a:p>
                      <a:pPr algn="ctr"/>
                      <a:r>
                        <a:rPr lang="en-US" sz="2800" i="0" baseline="0" dirty="0">
                          <a:solidFill>
                            <a:schemeClr val="tx1"/>
                          </a:solidFill>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19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43930129"/>
                  </a:ext>
                </a:extLst>
              </a:tr>
              <a:tr h="392183">
                <a:tc>
                  <a:txBody>
                    <a:bodyPr/>
                    <a:lstStyle/>
                    <a:p>
                      <a:pPr algn="ctr"/>
                      <a:r>
                        <a:rPr lang="en-US" sz="2800" i="0" baseline="0" dirty="0">
                          <a:solidFill>
                            <a:schemeClr val="tx1"/>
                          </a:solidFill>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29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i="0" baseline="0" dirty="0">
                          <a:solidFill>
                            <a:schemeClr val="tx1"/>
                          </a:solidFill>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7765827"/>
                  </a:ext>
                </a:extLst>
              </a:tr>
              <a:tr h="392183">
                <a:tc>
                  <a:txBody>
                    <a:bodyPr/>
                    <a:lstStyle/>
                    <a:p>
                      <a:pPr algn="ctr"/>
                      <a:r>
                        <a:rPr lang="en-US" sz="2800" i="0" baseline="0" dirty="0">
                          <a:solidFill>
                            <a:schemeClr val="tx1"/>
                          </a:solidFill>
                        </a:rPr>
                        <a:t>31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i="0"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870058"/>
                  </a:ext>
                </a:extLst>
              </a:tr>
            </a:tbl>
          </a:graphicData>
        </a:graphic>
      </p:graphicFrame>
      <p:sp>
        <p:nvSpPr>
          <p:cNvPr id="9" name="Rectangle 8">
            <a:extLst>
              <a:ext uri="{FF2B5EF4-FFF2-40B4-BE49-F238E27FC236}">
                <a16:creationId xmlns:a16="http://schemas.microsoft.com/office/drawing/2014/main" id="{E4C8CFE4-53D8-4DE8-BB8A-1A20E57EB01C}"/>
              </a:ext>
            </a:extLst>
          </p:cNvPr>
          <p:cNvSpPr/>
          <p:nvPr/>
        </p:nvSpPr>
        <p:spPr>
          <a:xfrm>
            <a:off x="3801685" y="20972"/>
            <a:ext cx="274306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Calendar</a:t>
            </a:r>
          </a:p>
        </p:txBody>
      </p:sp>
    </p:spTree>
    <p:extLst>
      <p:ext uri="{BB962C8B-B14F-4D97-AF65-F5344CB8AC3E}">
        <p14:creationId xmlns:p14="http://schemas.microsoft.com/office/powerpoint/2010/main" val="119189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01D4-F64F-469E-94E9-071A2A5171DC}"/>
              </a:ext>
            </a:extLst>
          </p:cNvPr>
          <p:cNvSpPr>
            <a:spLocks noGrp="1"/>
          </p:cNvSpPr>
          <p:nvPr>
            <p:ph type="title"/>
          </p:nvPr>
        </p:nvSpPr>
        <p:spPr/>
        <p:txBody>
          <a:bodyPr/>
          <a:lstStyle/>
          <a:p>
            <a:r>
              <a:rPr lang="en-GB" dirty="0"/>
              <a:t>Calendar</a:t>
            </a:r>
          </a:p>
        </p:txBody>
      </p:sp>
      <p:sp>
        <p:nvSpPr>
          <p:cNvPr id="3" name="Content Placeholder 2">
            <a:extLst>
              <a:ext uri="{FF2B5EF4-FFF2-40B4-BE49-F238E27FC236}">
                <a16:creationId xmlns:a16="http://schemas.microsoft.com/office/drawing/2014/main" id="{D32156C7-2714-4585-9A01-C80E3530A854}"/>
              </a:ext>
            </a:extLst>
          </p:cNvPr>
          <p:cNvSpPr>
            <a:spLocks noGrp="1"/>
          </p:cNvSpPr>
          <p:nvPr>
            <p:ph idx="1"/>
          </p:nvPr>
        </p:nvSpPr>
        <p:spPr/>
        <p:txBody>
          <a:bodyPr>
            <a:normAutofit/>
          </a:bodyPr>
          <a:lstStyle/>
          <a:p>
            <a:pPr marL="0" indent="0">
              <a:buNone/>
            </a:pPr>
            <a:r>
              <a:rPr lang="en-GB" sz="2000" dirty="0"/>
              <a:t>The calendar will be a place where other colleges and bosses can visit and see there times table and  set up meeting with everything having to be confirmed by the employee, this will include meeting places if it is a face to face meeting and also states what streaming service they will use if it is an online meeting.</a:t>
            </a:r>
          </a:p>
          <a:p>
            <a:pPr marL="0" indent="0">
              <a:buNone/>
            </a:pPr>
            <a:endParaRPr lang="en-GB" sz="2000" dirty="0"/>
          </a:p>
        </p:txBody>
      </p:sp>
    </p:spTree>
    <p:extLst>
      <p:ext uri="{BB962C8B-B14F-4D97-AF65-F5344CB8AC3E}">
        <p14:creationId xmlns:p14="http://schemas.microsoft.com/office/powerpoint/2010/main" val="24714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E0EF6-F0FF-4E7C-AC6B-C964B8705574}"/>
              </a:ext>
            </a:extLst>
          </p:cNvPr>
          <p:cNvSpPr/>
          <p:nvPr/>
        </p:nvSpPr>
        <p:spPr>
          <a:xfrm>
            <a:off x="696286" y="964734"/>
            <a:ext cx="10251347" cy="5436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3279892B-D7B7-4E17-86FD-C87F1EA8B820}"/>
              </a:ext>
            </a:extLst>
          </p:cNvPr>
          <p:cNvSpPr/>
          <p:nvPr/>
        </p:nvSpPr>
        <p:spPr>
          <a:xfrm>
            <a:off x="4212358" y="1239203"/>
            <a:ext cx="289483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Feedback</a:t>
            </a:r>
          </a:p>
        </p:txBody>
      </p:sp>
      <p:sp>
        <p:nvSpPr>
          <p:cNvPr id="6" name="Rectangle 5">
            <a:extLst>
              <a:ext uri="{FF2B5EF4-FFF2-40B4-BE49-F238E27FC236}">
                <a16:creationId xmlns:a16="http://schemas.microsoft.com/office/drawing/2014/main" id="{9C71F07E-1FAB-4C6D-950A-72BF7121F306}"/>
              </a:ext>
            </a:extLst>
          </p:cNvPr>
          <p:cNvSpPr/>
          <p:nvPr/>
        </p:nvSpPr>
        <p:spPr>
          <a:xfrm>
            <a:off x="5385732" y="2575420"/>
            <a:ext cx="4462943" cy="33597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9386C9F8-EDC2-4F1D-9D9F-853C2EA8BD84}"/>
              </a:ext>
            </a:extLst>
          </p:cNvPr>
          <p:cNvSpPr/>
          <p:nvPr/>
        </p:nvSpPr>
        <p:spPr>
          <a:xfrm>
            <a:off x="1317072" y="2575420"/>
            <a:ext cx="3162649" cy="335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EA58C07-703C-4919-A8DF-B89C27D66AF4}"/>
              </a:ext>
            </a:extLst>
          </p:cNvPr>
          <p:cNvSpPr/>
          <p:nvPr/>
        </p:nvSpPr>
        <p:spPr>
          <a:xfrm>
            <a:off x="1317072" y="2575420"/>
            <a:ext cx="3162649" cy="4530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CB02F72-6A9C-4964-8040-937BDEA2AA32}"/>
              </a:ext>
            </a:extLst>
          </p:cNvPr>
          <p:cNvSpPr txBox="1"/>
          <p:nvPr/>
        </p:nvSpPr>
        <p:spPr>
          <a:xfrm>
            <a:off x="5385732" y="2575420"/>
            <a:ext cx="4462943" cy="923330"/>
          </a:xfrm>
          <a:prstGeom prst="rect">
            <a:avLst/>
          </a:prstGeom>
          <a:noFill/>
        </p:spPr>
        <p:txBody>
          <a:bodyPr wrap="square" rtlCol="0">
            <a:spAutoFit/>
          </a:bodyPr>
          <a:lstStyle/>
          <a:p>
            <a:r>
              <a:rPr lang="en-GB" dirty="0"/>
              <a:t>This is a place that the employee could use for any feedback to the company, you can leave a name or it can be anonymous </a:t>
            </a:r>
          </a:p>
        </p:txBody>
      </p:sp>
      <p:sp>
        <p:nvSpPr>
          <p:cNvPr id="10" name="TextBox 9">
            <a:extLst>
              <a:ext uri="{FF2B5EF4-FFF2-40B4-BE49-F238E27FC236}">
                <a16:creationId xmlns:a16="http://schemas.microsoft.com/office/drawing/2014/main" id="{F239A505-2C94-47EC-8855-51CEC1849CFB}"/>
              </a:ext>
            </a:extLst>
          </p:cNvPr>
          <p:cNvSpPr txBox="1"/>
          <p:nvPr/>
        </p:nvSpPr>
        <p:spPr>
          <a:xfrm>
            <a:off x="1317072" y="3028426"/>
            <a:ext cx="3162649" cy="1200329"/>
          </a:xfrm>
          <a:prstGeom prst="rect">
            <a:avLst/>
          </a:prstGeom>
          <a:noFill/>
        </p:spPr>
        <p:txBody>
          <a:bodyPr wrap="square" rtlCol="0">
            <a:spAutoFit/>
          </a:bodyPr>
          <a:lstStyle/>
          <a:p>
            <a:r>
              <a:rPr lang="en-GB" dirty="0"/>
              <a:t>This is a mood board asking how the employee is feeling and to check in on there mental health, work, life.</a:t>
            </a:r>
          </a:p>
        </p:txBody>
      </p:sp>
    </p:spTree>
    <p:extLst>
      <p:ext uri="{BB962C8B-B14F-4D97-AF65-F5344CB8AC3E}">
        <p14:creationId xmlns:p14="http://schemas.microsoft.com/office/powerpoint/2010/main" val="200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D201-7E21-4764-A9CE-AAE4DCED3A6F}"/>
              </a:ext>
            </a:extLst>
          </p:cNvPr>
          <p:cNvSpPr>
            <a:spLocks noGrp="1"/>
          </p:cNvSpPr>
          <p:nvPr>
            <p:ph type="title"/>
          </p:nvPr>
        </p:nvSpPr>
        <p:spPr/>
        <p:txBody>
          <a:bodyPr/>
          <a:lstStyle/>
          <a:p>
            <a:r>
              <a:rPr lang="en-GB" dirty="0"/>
              <a:t>Feedback </a:t>
            </a:r>
          </a:p>
        </p:txBody>
      </p:sp>
      <p:sp>
        <p:nvSpPr>
          <p:cNvPr id="3" name="Content Placeholder 2">
            <a:extLst>
              <a:ext uri="{FF2B5EF4-FFF2-40B4-BE49-F238E27FC236}">
                <a16:creationId xmlns:a16="http://schemas.microsoft.com/office/drawing/2014/main" id="{6197CDF5-C889-4056-99C7-22CB2334FFA8}"/>
              </a:ext>
            </a:extLst>
          </p:cNvPr>
          <p:cNvSpPr>
            <a:spLocks noGrp="1"/>
          </p:cNvSpPr>
          <p:nvPr>
            <p:ph idx="1"/>
          </p:nvPr>
        </p:nvSpPr>
        <p:spPr/>
        <p:txBody>
          <a:bodyPr/>
          <a:lstStyle/>
          <a:p>
            <a:pPr marL="0" indent="0">
              <a:buNone/>
            </a:pPr>
            <a:r>
              <a:rPr lang="en-GB" dirty="0"/>
              <a:t>This is a place that the employee can really unwind with any questions or concerns and </a:t>
            </a:r>
            <a:r>
              <a:rPr lang="en-GB" dirty="0" err="1"/>
              <a:t>complants</a:t>
            </a:r>
            <a:r>
              <a:rPr lang="en-GB" dirty="0"/>
              <a:t>, they can either do this anonymously or they can put there name down.</a:t>
            </a:r>
          </a:p>
          <a:p>
            <a:pPr marL="0" indent="0">
              <a:buNone/>
            </a:pPr>
            <a:r>
              <a:rPr lang="en-GB" dirty="0"/>
              <a:t>This is also a place where the mood board is, so the employer can get a real sense on how his company is impacting his staffs health and not only that it would give the employee chance to help out a employee who might be having a bad week, day or month because of personal issues.  </a:t>
            </a:r>
          </a:p>
        </p:txBody>
      </p:sp>
    </p:spTree>
    <p:extLst>
      <p:ext uri="{BB962C8B-B14F-4D97-AF65-F5344CB8AC3E}">
        <p14:creationId xmlns:p14="http://schemas.microsoft.com/office/powerpoint/2010/main" val="337594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606954-766B-4791-9A38-438666221481}"/>
              </a:ext>
            </a:extLst>
          </p:cNvPr>
          <p:cNvSpPr>
            <a:spLocks noGrp="1"/>
          </p:cNvSpPr>
          <p:nvPr>
            <p:ph type="title"/>
          </p:nvPr>
        </p:nvSpPr>
        <p:spPr>
          <a:xfrm>
            <a:off x="838200" y="365125"/>
            <a:ext cx="10515600" cy="1325563"/>
          </a:xfrm>
        </p:spPr>
        <p:txBody>
          <a:bodyPr/>
          <a:lstStyle/>
          <a:p>
            <a:r>
              <a:rPr lang="en-GB" dirty="0"/>
              <a:t>Change Password</a:t>
            </a:r>
          </a:p>
        </p:txBody>
      </p:sp>
      <p:sp>
        <p:nvSpPr>
          <p:cNvPr id="5" name="Rectangle 4">
            <a:extLst>
              <a:ext uri="{FF2B5EF4-FFF2-40B4-BE49-F238E27FC236}">
                <a16:creationId xmlns:a16="http://schemas.microsoft.com/office/drawing/2014/main" id="{2340C52E-64BD-440F-B976-8F195D36B480}"/>
              </a:ext>
            </a:extLst>
          </p:cNvPr>
          <p:cNvSpPr/>
          <p:nvPr/>
        </p:nvSpPr>
        <p:spPr>
          <a:xfrm>
            <a:off x="1191237" y="2323750"/>
            <a:ext cx="9647339" cy="38253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B014654-19A7-445D-8778-3EED28885771}"/>
              </a:ext>
            </a:extLst>
          </p:cNvPr>
          <p:cNvSpPr/>
          <p:nvPr/>
        </p:nvSpPr>
        <p:spPr>
          <a:xfrm>
            <a:off x="2508308" y="2642532"/>
            <a:ext cx="6778305" cy="864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BF78F0E-6546-409D-BF38-ABF27147D899}"/>
              </a:ext>
            </a:extLst>
          </p:cNvPr>
          <p:cNvSpPr/>
          <p:nvPr/>
        </p:nvSpPr>
        <p:spPr>
          <a:xfrm>
            <a:off x="3495837" y="2640164"/>
            <a:ext cx="5200334"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Change Password</a:t>
            </a:r>
          </a:p>
        </p:txBody>
      </p:sp>
      <p:sp>
        <p:nvSpPr>
          <p:cNvPr id="8" name="Rectangle 7">
            <a:extLst>
              <a:ext uri="{FF2B5EF4-FFF2-40B4-BE49-F238E27FC236}">
                <a16:creationId xmlns:a16="http://schemas.microsoft.com/office/drawing/2014/main" id="{5E5E9886-A9EC-4C22-B8C9-23FEF80070EB}"/>
              </a:ext>
            </a:extLst>
          </p:cNvPr>
          <p:cNvSpPr/>
          <p:nvPr/>
        </p:nvSpPr>
        <p:spPr>
          <a:xfrm>
            <a:off x="3363985" y="4077050"/>
            <a:ext cx="4999839" cy="1744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EE3E57B-C97A-4EFF-A12A-10E78858CC7E}"/>
              </a:ext>
            </a:extLst>
          </p:cNvPr>
          <p:cNvSpPr/>
          <p:nvPr/>
        </p:nvSpPr>
        <p:spPr>
          <a:xfrm>
            <a:off x="3640822" y="4523493"/>
            <a:ext cx="4320330" cy="268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559AD1C-AEDF-415D-BED4-6FBD2C56B1B2}"/>
              </a:ext>
            </a:extLst>
          </p:cNvPr>
          <p:cNvSpPr/>
          <p:nvPr/>
        </p:nvSpPr>
        <p:spPr>
          <a:xfrm>
            <a:off x="3733101" y="5135890"/>
            <a:ext cx="4135772" cy="36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D334B9C-5D6A-47FD-AE64-B7AE493EDE34}"/>
              </a:ext>
            </a:extLst>
          </p:cNvPr>
          <p:cNvSpPr/>
          <p:nvPr/>
        </p:nvSpPr>
        <p:spPr>
          <a:xfrm>
            <a:off x="3486944" y="4426884"/>
            <a:ext cx="2217570"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Old password:</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6173976-3637-40F8-AD2B-C56D8E302F9D}"/>
              </a:ext>
            </a:extLst>
          </p:cNvPr>
          <p:cNvSpPr/>
          <p:nvPr/>
        </p:nvSpPr>
        <p:spPr>
          <a:xfrm>
            <a:off x="3719369" y="5067323"/>
            <a:ext cx="208839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New Password:</a:t>
            </a:r>
          </a:p>
        </p:txBody>
      </p:sp>
      <p:sp>
        <p:nvSpPr>
          <p:cNvPr id="13" name="Rectangle 12">
            <a:extLst>
              <a:ext uri="{FF2B5EF4-FFF2-40B4-BE49-F238E27FC236}">
                <a16:creationId xmlns:a16="http://schemas.microsoft.com/office/drawing/2014/main" id="{60AE9415-5723-46F6-9C46-96012B0620AE}"/>
              </a:ext>
            </a:extLst>
          </p:cNvPr>
          <p:cNvSpPr/>
          <p:nvPr/>
        </p:nvSpPr>
        <p:spPr>
          <a:xfrm>
            <a:off x="5958530" y="5347000"/>
            <a:ext cx="1768513" cy="9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65BDDA1-AD59-4FE0-97B5-8D7C733EA179}"/>
              </a:ext>
            </a:extLst>
          </p:cNvPr>
          <p:cNvSpPr/>
          <p:nvPr/>
        </p:nvSpPr>
        <p:spPr>
          <a:xfrm>
            <a:off x="5511566" y="4701488"/>
            <a:ext cx="2449586" cy="4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5E0745B-1C37-4B5A-BF1C-73529EE0E05F}"/>
              </a:ext>
            </a:extLst>
          </p:cNvPr>
          <p:cNvSpPr/>
          <p:nvPr/>
        </p:nvSpPr>
        <p:spPr>
          <a:xfrm>
            <a:off x="1353424" y="4179543"/>
            <a:ext cx="1423332" cy="7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78C82EB-CD0B-4AFE-B971-39ED5140DB1B}"/>
              </a:ext>
            </a:extLst>
          </p:cNvPr>
          <p:cNvSpPr/>
          <p:nvPr/>
        </p:nvSpPr>
        <p:spPr>
          <a:xfrm>
            <a:off x="1244208" y="4236440"/>
            <a:ext cx="1546450" cy="584775"/>
          </a:xfrm>
          <a:prstGeom prst="rect">
            <a:avLst/>
          </a:prstGeom>
          <a:noFill/>
        </p:spPr>
        <p:txBody>
          <a:bodyPr wrap="square" lIns="91440" tIns="45720" rIns="91440" bIns="45720">
            <a:spAutoFit/>
          </a:bodyPr>
          <a:lstStyle/>
          <a:p>
            <a:pPr algn="ctr"/>
            <a:r>
              <a:rPr lang="en-US" sz="1600" b="1" cap="none" spc="0" dirty="0">
                <a:ln w="6600">
                  <a:solidFill>
                    <a:schemeClr val="accent2"/>
                  </a:solidFill>
                  <a:prstDash val="solid"/>
                </a:ln>
                <a:solidFill>
                  <a:srgbClr val="FFFFFF"/>
                </a:solidFill>
                <a:effectLst>
                  <a:outerShdw dist="38100" dir="2700000" algn="tl" rotWithShape="0">
                    <a:schemeClr val="accent2"/>
                  </a:outerShdw>
                </a:effectLst>
              </a:rPr>
              <a:t>(30) days remaining</a:t>
            </a:r>
          </a:p>
        </p:txBody>
      </p:sp>
    </p:spTree>
    <p:extLst>
      <p:ext uri="{BB962C8B-B14F-4D97-AF65-F5344CB8AC3E}">
        <p14:creationId xmlns:p14="http://schemas.microsoft.com/office/powerpoint/2010/main" val="151242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9A06-0B14-4A4A-B671-567CC3DC09D5}"/>
              </a:ext>
            </a:extLst>
          </p:cNvPr>
          <p:cNvSpPr>
            <a:spLocks noGrp="1"/>
          </p:cNvSpPr>
          <p:nvPr>
            <p:ph type="title"/>
          </p:nvPr>
        </p:nvSpPr>
        <p:spPr/>
        <p:txBody>
          <a:bodyPr/>
          <a:lstStyle/>
          <a:p>
            <a:r>
              <a:rPr lang="en-GB" dirty="0"/>
              <a:t>Change password</a:t>
            </a:r>
          </a:p>
        </p:txBody>
      </p:sp>
      <p:sp>
        <p:nvSpPr>
          <p:cNvPr id="3" name="Content Placeholder 2">
            <a:extLst>
              <a:ext uri="{FF2B5EF4-FFF2-40B4-BE49-F238E27FC236}">
                <a16:creationId xmlns:a16="http://schemas.microsoft.com/office/drawing/2014/main" id="{D2445CBB-5180-44AF-A7CA-B27FD897E31D}"/>
              </a:ext>
            </a:extLst>
          </p:cNvPr>
          <p:cNvSpPr>
            <a:spLocks noGrp="1"/>
          </p:cNvSpPr>
          <p:nvPr>
            <p:ph idx="1"/>
          </p:nvPr>
        </p:nvSpPr>
        <p:spPr/>
        <p:txBody>
          <a:bodyPr/>
          <a:lstStyle/>
          <a:p>
            <a:pPr marL="0" indent="0">
              <a:buNone/>
            </a:pPr>
            <a:r>
              <a:rPr lang="en-GB" dirty="0"/>
              <a:t>This is a simple button that counts down the days before you need to set a new password, this can be set by the employee on how many days they want in-between the employees changing there password.</a:t>
            </a:r>
          </a:p>
        </p:txBody>
      </p:sp>
    </p:spTree>
    <p:extLst>
      <p:ext uri="{BB962C8B-B14F-4D97-AF65-F5344CB8AC3E}">
        <p14:creationId xmlns:p14="http://schemas.microsoft.com/office/powerpoint/2010/main" val="398350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72B3-3603-4BE1-A54D-DDD116CF5409}"/>
              </a:ext>
            </a:extLst>
          </p:cNvPr>
          <p:cNvSpPr>
            <a:spLocks noGrp="1"/>
          </p:cNvSpPr>
          <p:nvPr>
            <p:ph type="title"/>
          </p:nvPr>
        </p:nvSpPr>
        <p:spPr/>
        <p:txBody>
          <a:bodyPr/>
          <a:lstStyle/>
          <a:p>
            <a:r>
              <a:rPr lang="en-GB" dirty="0"/>
              <a:t>Our research</a:t>
            </a:r>
          </a:p>
        </p:txBody>
      </p:sp>
      <p:sp>
        <p:nvSpPr>
          <p:cNvPr id="3" name="Content Placeholder 2">
            <a:extLst>
              <a:ext uri="{FF2B5EF4-FFF2-40B4-BE49-F238E27FC236}">
                <a16:creationId xmlns:a16="http://schemas.microsoft.com/office/drawing/2014/main" id="{977B5947-3949-470A-A1F0-0CBA3DE7B39E}"/>
              </a:ext>
            </a:extLst>
          </p:cNvPr>
          <p:cNvSpPr>
            <a:spLocks noGrp="1"/>
          </p:cNvSpPr>
          <p:nvPr>
            <p:ph idx="1"/>
          </p:nvPr>
        </p:nvSpPr>
        <p:spPr/>
        <p:txBody>
          <a:bodyPr/>
          <a:lstStyle/>
          <a:p>
            <a:pPr marL="0" indent="0">
              <a:buNone/>
            </a:pPr>
            <a:r>
              <a:rPr lang="en-GB" dirty="0"/>
              <a:t>We researched a bit into mental health working in and out the workplace, and tried to implement this in our design, as this webpage can be accessed anywhere with internet access, and can access all the documents they would need for working, we also implemented a calendar this is because we can schedule a pick up or delivery date of paperwork if needed by the company. Due to covid this is an implementation to be safe.</a:t>
            </a:r>
          </a:p>
        </p:txBody>
      </p:sp>
    </p:spTree>
    <p:extLst>
      <p:ext uri="{BB962C8B-B14F-4D97-AF65-F5344CB8AC3E}">
        <p14:creationId xmlns:p14="http://schemas.microsoft.com/office/powerpoint/2010/main" val="254454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D1DF2EE-7868-4A53-B822-3BA2E85BEB9D}"/>
              </a:ext>
            </a:extLst>
          </p:cNvPr>
          <p:cNvSpPr txBox="1"/>
          <p:nvPr/>
        </p:nvSpPr>
        <p:spPr>
          <a:xfrm>
            <a:off x="220211" y="116298"/>
            <a:ext cx="8504339" cy="6625403"/>
          </a:xfrm>
          <a:prstGeom prst="rect">
            <a:avLst/>
          </a:prstGeom>
          <a:noFill/>
        </p:spPr>
        <p:txBody>
          <a:bodyPr wrap="square">
            <a:spAutoFit/>
          </a:bodyPr>
          <a:lstStyle/>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Advantages of working at a workplace</a:t>
            </a:r>
          </a:p>
          <a:p>
            <a:pPr>
              <a:lnSpc>
                <a:spcPct val="107000"/>
              </a:lnSpc>
              <a:spcAft>
                <a:spcPts val="80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1. Time Management</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2. Behaviour and Interpersonal Skills</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3. Become creative</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4. Networking</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5. Easier communications with seniors and employees.</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How it impacts mental health: The working environment has its advantages,</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time management is one of the most important advantages you can have. It</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let’s us separate your work life and personal life; it also allows you to behave yourself in front of others and make use of your interpersonal skill.</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Which will result in having easier communications with co-workers, having the chance to build your network with others. And you become creative in how you approach and do your work. Making the working environment a healthy place.</a:t>
            </a:r>
          </a:p>
        </p:txBody>
      </p:sp>
    </p:spTree>
    <p:extLst>
      <p:ext uri="{BB962C8B-B14F-4D97-AF65-F5344CB8AC3E}">
        <p14:creationId xmlns:p14="http://schemas.microsoft.com/office/powerpoint/2010/main" val="240922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13E95D-9B38-48A9-B28D-7CCD8D5C1004}"/>
              </a:ext>
            </a:extLst>
          </p:cNvPr>
          <p:cNvSpPr txBox="1"/>
          <p:nvPr/>
        </p:nvSpPr>
        <p:spPr>
          <a:xfrm>
            <a:off x="673217" y="469419"/>
            <a:ext cx="8034556" cy="6308522"/>
          </a:xfrm>
          <a:prstGeom prst="rect">
            <a:avLst/>
          </a:prstGeom>
          <a:noFill/>
        </p:spPr>
        <p:txBody>
          <a:bodyPr wrap="square">
            <a:spAutoFit/>
          </a:bodyPr>
          <a:lstStyle/>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Disadvantages of working at the workplace</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1. Accidents</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2. Lack of privacy</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3. Increased stress</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4. Personality Clashes</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5. Leadership Issues</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How it impacts mental health: The working environment also has its disadvantages,</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you are prone to accidents and having injuries. Lack of privacy is also one,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not all people are extroverts and having to work in open spaces may make.</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introverted people feel uncomfortable. Not only that, but personality</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clashes may also happen; it happens when one is not in agreement with another.</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Which will result in increased stress, more pressure from the workload. And</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disorganized team leaders can add to the stress. Making the working environment</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stressful to work at.</a:t>
            </a:r>
          </a:p>
        </p:txBody>
      </p:sp>
    </p:spTree>
    <p:extLst>
      <p:ext uri="{BB962C8B-B14F-4D97-AF65-F5344CB8AC3E}">
        <p14:creationId xmlns:p14="http://schemas.microsoft.com/office/powerpoint/2010/main" val="267564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564F6F-23F4-4DB6-BE54-CF09100B4963}"/>
              </a:ext>
            </a:extLst>
          </p:cNvPr>
          <p:cNvSpPr txBox="1"/>
          <p:nvPr/>
        </p:nvSpPr>
        <p:spPr>
          <a:xfrm>
            <a:off x="480269" y="900978"/>
            <a:ext cx="6094602" cy="4247317"/>
          </a:xfrm>
          <a:prstGeom prst="rect">
            <a:avLst/>
          </a:prstGeom>
          <a:noFill/>
        </p:spPr>
        <p:txBody>
          <a:bodyPr wrap="square">
            <a:spAutoFit/>
          </a:bodyPr>
          <a:lstStyle/>
          <a:p>
            <a:r>
              <a:rPr lang="en-GB" dirty="0"/>
              <a:t>Advantages of working at home</a:t>
            </a:r>
          </a:p>
          <a:p>
            <a:endParaRPr lang="en-GB" dirty="0"/>
          </a:p>
          <a:p>
            <a:pPr marL="342900" indent="-342900">
              <a:buAutoNum type="arabicPeriod"/>
            </a:pPr>
            <a:r>
              <a:rPr lang="en-GB" dirty="0"/>
              <a:t>Less Commute Stress</a:t>
            </a:r>
          </a:p>
          <a:p>
            <a:pPr marL="342900" indent="-342900">
              <a:buAutoNum type="arabicPeriod"/>
            </a:pPr>
            <a:r>
              <a:rPr lang="en-GB" dirty="0"/>
              <a:t>Location Independence</a:t>
            </a:r>
          </a:p>
          <a:p>
            <a:pPr marL="342900" indent="-342900">
              <a:buAutoNum type="arabicPeriod"/>
            </a:pPr>
            <a:r>
              <a:rPr lang="en-GB" dirty="0"/>
              <a:t>Money Savings</a:t>
            </a:r>
          </a:p>
          <a:p>
            <a:pPr marL="342900" indent="-342900">
              <a:buAutoNum type="arabicPeriod"/>
            </a:pPr>
            <a:r>
              <a:rPr lang="en-GB" dirty="0"/>
              <a:t>Positive Environmental Impact</a:t>
            </a:r>
          </a:p>
          <a:p>
            <a:pPr marL="342900" indent="-342900">
              <a:buAutoNum type="arabicPeriod"/>
            </a:pPr>
            <a:r>
              <a:rPr lang="en-GB" dirty="0"/>
              <a:t>Improved Inclusivity</a:t>
            </a:r>
          </a:p>
          <a:p>
            <a:endParaRPr lang="en-GB" dirty="0"/>
          </a:p>
          <a:p>
            <a:r>
              <a:rPr lang="en-GB" dirty="0"/>
              <a:t>How it impacts mental health: Working remotely has its advantages, one of them is having less commute stress, and from that you costless in transportation. With less transportation, we allow ourselves to have a positive environmental impact. It also allows companies to embrace diversity and inclusion, hiring people with different geographic and cultural backgrounds. Making going to work less hassle.</a:t>
            </a:r>
          </a:p>
        </p:txBody>
      </p:sp>
    </p:spTree>
    <p:extLst>
      <p:ext uri="{BB962C8B-B14F-4D97-AF65-F5344CB8AC3E}">
        <p14:creationId xmlns:p14="http://schemas.microsoft.com/office/powerpoint/2010/main" val="58531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6FE780-C01B-40CE-8098-D955C4662EC1}"/>
              </a:ext>
            </a:extLst>
          </p:cNvPr>
          <p:cNvSpPr/>
          <p:nvPr/>
        </p:nvSpPr>
        <p:spPr>
          <a:xfrm>
            <a:off x="724597" y="567510"/>
            <a:ext cx="10768320" cy="57997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5" name="Graphic 4" descr="Aquarius with solid fill">
            <a:extLst>
              <a:ext uri="{FF2B5EF4-FFF2-40B4-BE49-F238E27FC236}">
                <a16:creationId xmlns:a16="http://schemas.microsoft.com/office/drawing/2014/main" id="{9C3BD35B-9814-4A51-B62F-0CDD3AD9ED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3428" y="232554"/>
            <a:ext cx="5865134" cy="5860335"/>
          </a:xfrm>
          <a:prstGeom prst="rect">
            <a:avLst/>
          </a:prstGeom>
        </p:spPr>
      </p:pic>
      <p:pic>
        <p:nvPicPr>
          <p:cNvPr id="7" name="Graphic 6" descr="Aquarius outline">
            <a:extLst>
              <a:ext uri="{FF2B5EF4-FFF2-40B4-BE49-F238E27FC236}">
                <a16:creationId xmlns:a16="http://schemas.microsoft.com/office/drawing/2014/main" id="{C6EC857D-A521-44A0-8D14-BE6D8E37D2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3427" y="693345"/>
            <a:ext cx="5865135" cy="5860336"/>
          </a:xfrm>
          <a:prstGeom prst="rect">
            <a:avLst/>
          </a:prstGeom>
        </p:spPr>
      </p:pic>
      <p:pic>
        <p:nvPicPr>
          <p:cNvPr id="11" name="Graphic 10" descr="Binary outline">
            <a:extLst>
              <a:ext uri="{FF2B5EF4-FFF2-40B4-BE49-F238E27FC236}">
                <a16:creationId xmlns:a16="http://schemas.microsoft.com/office/drawing/2014/main" id="{D3DFD8F4-CA6E-4DC4-B836-7045A1ED9B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8018" y="3279777"/>
            <a:ext cx="914400" cy="914400"/>
          </a:xfrm>
          <a:prstGeom prst="rect">
            <a:avLst/>
          </a:prstGeom>
        </p:spPr>
      </p:pic>
      <p:pic>
        <p:nvPicPr>
          <p:cNvPr id="13" name="Graphic 12" descr="Binary outline">
            <a:extLst>
              <a:ext uri="{FF2B5EF4-FFF2-40B4-BE49-F238E27FC236}">
                <a16:creationId xmlns:a16="http://schemas.microsoft.com/office/drawing/2014/main" id="{750C3376-31C2-47D0-AE38-53C89F7822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893" y="2643272"/>
            <a:ext cx="914400" cy="914400"/>
          </a:xfrm>
          <a:prstGeom prst="rect">
            <a:avLst/>
          </a:prstGeom>
        </p:spPr>
      </p:pic>
      <p:pic>
        <p:nvPicPr>
          <p:cNvPr id="16" name="Graphic 15" descr="Binary outline">
            <a:extLst>
              <a:ext uri="{FF2B5EF4-FFF2-40B4-BE49-F238E27FC236}">
                <a16:creationId xmlns:a16="http://schemas.microsoft.com/office/drawing/2014/main" id="{3B093DCE-BAEB-4039-92E8-BC5DF0CABB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3460" y="2643272"/>
            <a:ext cx="914400" cy="914400"/>
          </a:xfrm>
          <a:prstGeom prst="rect">
            <a:avLst/>
          </a:prstGeom>
        </p:spPr>
      </p:pic>
      <p:pic>
        <p:nvPicPr>
          <p:cNvPr id="17" name="Graphic 16" descr="Binary outline">
            <a:extLst>
              <a:ext uri="{FF2B5EF4-FFF2-40B4-BE49-F238E27FC236}">
                <a16:creationId xmlns:a16="http://schemas.microsoft.com/office/drawing/2014/main" id="{419D667F-204A-4271-BD4C-5948F0219E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02923" y="3422258"/>
            <a:ext cx="914400" cy="914400"/>
          </a:xfrm>
          <a:prstGeom prst="rect">
            <a:avLst/>
          </a:prstGeom>
        </p:spPr>
      </p:pic>
      <p:pic>
        <p:nvPicPr>
          <p:cNvPr id="23" name="Graphic 22" descr="Address Book with solid fill">
            <a:extLst>
              <a:ext uri="{FF2B5EF4-FFF2-40B4-BE49-F238E27FC236}">
                <a16:creationId xmlns:a16="http://schemas.microsoft.com/office/drawing/2014/main" id="{C7E8E806-8493-4EF7-A22E-75C3962CAE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40290" y="2766247"/>
            <a:ext cx="751761" cy="751761"/>
          </a:xfrm>
          <a:prstGeom prst="rect">
            <a:avLst/>
          </a:prstGeom>
        </p:spPr>
      </p:pic>
    </p:spTree>
    <p:extLst>
      <p:ext uri="{BB962C8B-B14F-4D97-AF65-F5344CB8AC3E}">
        <p14:creationId xmlns:p14="http://schemas.microsoft.com/office/powerpoint/2010/main" val="4290111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B7713-E0A7-43CA-8DD3-7E07DA176980}"/>
              </a:ext>
            </a:extLst>
          </p:cNvPr>
          <p:cNvSpPr txBox="1"/>
          <p:nvPr/>
        </p:nvSpPr>
        <p:spPr>
          <a:xfrm>
            <a:off x="664827" y="796035"/>
            <a:ext cx="6094602" cy="4247317"/>
          </a:xfrm>
          <a:prstGeom prst="rect">
            <a:avLst/>
          </a:prstGeom>
          <a:noFill/>
        </p:spPr>
        <p:txBody>
          <a:bodyPr wrap="square">
            <a:spAutoFit/>
          </a:bodyPr>
          <a:lstStyle/>
          <a:p>
            <a:r>
              <a:rPr lang="en-GB" dirty="0"/>
              <a:t>Disadvantage</a:t>
            </a:r>
          </a:p>
          <a:p>
            <a:pPr marL="342900" indent="-342900">
              <a:buAutoNum type="arabicPeriod"/>
            </a:pPr>
            <a:r>
              <a:rPr lang="en-GB" dirty="0"/>
              <a:t>Unreliable Internet Connection</a:t>
            </a:r>
          </a:p>
          <a:p>
            <a:r>
              <a:rPr lang="en-GB" dirty="0"/>
              <a:t>2. Interruptions/Distractions at Home</a:t>
            </a:r>
          </a:p>
          <a:p>
            <a:r>
              <a:rPr lang="en-GB" dirty="0"/>
              <a:t>3. Heavier Workload</a:t>
            </a:r>
          </a:p>
          <a:p>
            <a:r>
              <a:rPr lang="en-GB" dirty="0"/>
              <a:t>4. Coordination Issues with Co-workers</a:t>
            </a:r>
          </a:p>
          <a:p>
            <a:r>
              <a:rPr lang="en-GB" dirty="0"/>
              <a:t>5. Longer Working Hours</a:t>
            </a:r>
          </a:p>
          <a:p>
            <a:endParaRPr lang="en-GB" dirty="0"/>
          </a:p>
          <a:p>
            <a:r>
              <a:rPr lang="en-GB" dirty="0"/>
              <a:t>How it impacts mental health: Working remotely also has its disadvantages, it also means you are prone to interruptions more than ever. Having an unreliable internet connection is not an exemption. Not all of us have the leisure to have an internet provider, not only that but also you have to deal with internet speed. And with slow internet speed, coordinating with co-workers will be even harder. Coordinating harder also means, having heavier workload than normal. Making WFH stressful.</a:t>
            </a:r>
          </a:p>
        </p:txBody>
      </p:sp>
    </p:spTree>
    <p:extLst>
      <p:ext uri="{BB962C8B-B14F-4D97-AF65-F5344CB8AC3E}">
        <p14:creationId xmlns:p14="http://schemas.microsoft.com/office/powerpoint/2010/main" val="15750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3BCC7-8558-47E3-A3D5-FC203A3123AB}"/>
              </a:ext>
            </a:extLst>
          </p:cNvPr>
          <p:cNvSpPr>
            <a:spLocks noGrp="1"/>
          </p:cNvSpPr>
          <p:nvPr>
            <p:ph idx="1"/>
          </p:nvPr>
        </p:nvSpPr>
        <p:spPr>
          <a:xfrm>
            <a:off x="838200" y="302004"/>
            <a:ext cx="10515600" cy="5874959"/>
          </a:xfrm>
        </p:spPr>
        <p:txBody>
          <a:bodyPr>
            <a:normAutofit/>
          </a:bodyPr>
          <a:lstStyle/>
          <a:p>
            <a:pPr marL="0" indent="0">
              <a:buNone/>
            </a:pPr>
            <a:r>
              <a:rPr lang="en-GB" sz="1800" dirty="0"/>
              <a:t>When we first started to brainstorm we thought of an app that would do everything we mention in these slide but after not really haven't knowledge on app making so, we all thought we should stick with what we know and make the skeleton of a webpage, we first thought we could come up with a clock in and out system so when you clock in you are also asked about your stress level what you want to be doing for the day and overall how there feeling and also do it for when they clock out and then you could use that information to not only check on the mental health on your staff but also a overall on how your business may be affecting your staff.</a:t>
            </a:r>
          </a:p>
          <a:p>
            <a:pPr marL="0" indent="0">
              <a:buNone/>
            </a:pPr>
            <a:r>
              <a:rPr lang="en-GB" sz="1800" dirty="0"/>
              <a:t>We then thought because of covid it would be best for the person to be able to clock in and out on there phone to reduce germs being past along.</a:t>
            </a:r>
          </a:p>
          <a:p>
            <a:pPr marL="0" indent="0">
              <a:buNone/>
            </a:pPr>
            <a:r>
              <a:rPr lang="en-GB" sz="1800" dirty="0"/>
              <a:t>Then we got on the lines of a web page as then it can be accessed anywhere with internet access.</a:t>
            </a:r>
          </a:p>
          <a:p>
            <a:pPr marL="0" indent="0">
              <a:buNone/>
            </a:pPr>
            <a:r>
              <a:rPr lang="en-GB" sz="1800" dirty="0"/>
              <a:t>We then started to brainstorm about what we could implement into our website and came up with a few ideas and mainly focused on mental health in and out of the workplace and tried to implement a mood board so that the employee could check in with everyone and the employee can help anyone who needs it or is to stressed within reason.</a:t>
            </a:r>
          </a:p>
          <a:p>
            <a:pPr marL="0" indent="0">
              <a:buNone/>
            </a:pPr>
            <a:r>
              <a:rPr lang="en-GB" sz="1800" dirty="0"/>
              <a:t>We thought if company's that people work for could get a sense of direction on how there company impacts the persons health or stress levels and then changes can be induced to help the company strive better.</a:t>
            </a:r>
          </a:p>
          <a:p>
            <a:pPr marL="0" indent="0">
              <a:buNone/>
            </a:pPr>
            <a:r>
              <a:rPr lang="en-GB" sz="1800" dirty="0"/>
              <a:t>As this is our first time doping a hackathon we wanted to take it slowly and not rush into things so we though we would come up with the skeleton of the webpage and most of the information for the webpage to hopefully get our idea across.</a:t>
            </a:r>
          </a:p>
        </p:txBody>
      </p:sp>
    </p:spTree>
    <p:extLst>
      <p:ext uri="{BB962C8B-B14F-4D97-AF65-F5344CB8AC3E}">
        <p14:creationId xmlns:p14="http://schemas.microsoft.com/office/powerpoint/2010/main" val="280332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879309-8904-43F9-A772-0DFB4E9BEBAE}"/>
              </a:ext>
            </a:extLst>
          </p:cNvPr>
          <p:cNvPicPr/>
          <p:nvPr/>
        </p:nvPicPr>
        <p:blipFill>
          <a:blip r:embed="rId2"/>
          <a:stretch>
            <a:fillRect/>
          </a:stretch>
        </p:blipFill>
        <p:spPr>
          <a:xfrm>
            <a:off x="606490" y="587830"/>
            <a:ext cx="11318031" cy="5719664"/>
          </a:xfrm>
          <a:prstGeom prst="rect">
            <a:avLst/>
          </a:prstGeom>
        </p:spPr>
      </p:pic>
    </p:spTree>
    <p:extLst>
      <p:ext uri="{BB962C8B-B14F-4D97-AF65-F5344CB8AC3E}">
        <p14:creationId xmlns:p14="http://schemas.microsoft.com/office/powerpoint/2010/main" val="404135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6940-36DD-4AF5-A54A-4F0C1F061C79}"/>
              </a:ext>
            </a:extLst>
          </p:cNvPr>
          <p:cNvSpPr>
            <a:spLocks noGrp="1"/>
          </p:cNvSpPr>
          <p:nvPr>
            <p:ph type="title"/>
          </p:nvPr>
        </p:nvSpPr>
        <p:spPr/>
        <p:txBody>
          <a:bodyPr/>
          <a:lstStyle/>
          <a:p>
            <a:r>
              <a:rPr lang="en-GB" dirty="0"/>
              <a:t>The employee notebook</a:t>
            </a:r>
          </a:p>
        </p:txBody>
      </p:sp>
      <p:sp>
        <p:nvSpPr>
          <p:cNvPr id="3" name="Content Placeholder 2">
            <a:extLst>
              <a:ext uri="{FF2B5EF4-FFF2-40B4-BE49-F238E27FC236}">
                <a16:creationId xmlns:a16="http://schemas.microsoft.com/office/drawing/2014/main" id="{A2E0F82B-BBFA-40A3-BB6B-33670E74F767}"/>
              </a:ext>
            </a:extLst>
          </p:cNvPr>
          <p:cNvSpPr>
            <a:spLocks noGrp="1"/>
          </p:cNvSpPr>
          <p:nvPr>
            <p:ph idx="1"/>
          </p:nvPr>
        </p:nvSpPr>
        <p:spPr/>
        <p:txBody>
          <a:bodyPr>
            <a:normAutofit/>
          </a:bodyPr>
          <a:lstStyle/>
          <a:p>
            <a:pPr marL="0" indent="0">
              <a:buNone/>
            </a:pPr>
            <a:r>
              <a:rPr lang="en-GB" sz="1800" dirty="0"/>
              <a:t>We wanted to make a webpage which stores the employee’s notes and appointments so it is easily assessable and everything is in one place with multiply people being able to access there schedule and arrange appointments to the time the employee is available , we also wanted to implement how mental health has a massive impact on the population with mental health rising by a least 20% due to the pandemic and throughout the years, we wanted to implement a feedback option that the employee doesn’t have to fill out, but we feel this would not only help the employee with there mental health not only inside of work but hopefully outside too as we could also implement an anonymous section for people with less confidence.</a:t>
            </a:r>
          </a:p>
          <a:p>
            <a:pPr marL="0" indent="0">
              <a:buNone/>
            </a:pPr>
            <a:r>
              <a:rPr lang="en-GB" sz="1800" dirty="0"/>
              <a:t>With the feedback section the employer can understand how the employees are feeling and could also get feedback to better the company with ideas that could benefit the workplace to make it feel more safe and relaxing.</a:t>
            </a:r>
          </a:p>
        </p:txBody>
      </p:sp>
    </p:spTree>
    <p:extLst>
      <p:ext uri="{BB962C8B-B14F-4D97-AF65-F5344CB8AC3E}">
        <p14:creationId xmlns:p14="http://schemas.microsoft.com/office/powerpoint/2010/main" val="398817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CD3E-986C-4FE8-B8BA-E5A2FE4E902F}"/>
              </a:ext>
            </a:extLst>
          </p:cNvPr>
          <p:cNvSpPr>
            <a:spLocks noGrp="1"/>
          </p:cNvSpPr>
          <p:nvPr>
            <p:ph type="title"/>
          </p:nvPr>
        </p:nvSpPr>
        <p:spPr/>
        <p:txBody>
          <a:bodyPr/>
          <a:lstStyle/>
          <a:p>
            <a:r>
              <a:rPr lang="en-GB" dirty="0"/>
              <a:t>Starting Webpage</a:t>
            </a:r>
          </a:p>
        </p:txBody>
      </p:sp>
      <p:sp>
        <p:nvSpPr>
          <p:cNvPr id="4" name="Rectangle 3">
            <a:extLst>
              <a:ext uri="{FF2B5EF4-FFF2-40B4-BE49-F238E27FC236}">
                <a16:creationId xmlns:a16="http://schemas.microsoft.com/office/drawing/2014/main" id="{28A1186E-8847-42A8-9D82-FF2DD2BF208B}"/>
              </a:ext>
            </a:extLst>
          </p:cNvPr>
          <p:cNvSpPr/>
          <p:nvPr/>
        </p:nvSpPr>
        <p:spPr>
          <a:xfrm>
            <a:off x="1191237" y="2323750"/>
            <a:ext cx="9647339" cy="38253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4C18530-566A-4D79-8675-7EF692E7D7AC}"/>
              </a:ext>
            </a:extLst>
          </p:cNvPr>
          <p:cNvSpPr/>
          <p:nvPr/>
        </p:nvSpPr>
        <p:spPr>
          <a:xfrm>
            <a:off x="2508308" y="2642532"/>
            <a:ext cx="6778305" cy="864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97BAD76-8944-491B-8331-E616662BE808}"/>
              </a:ext>
            </a:extLst>
          </p:cNvPr>
          <p:cNvSpPr/>
          <p:nvPr/>
        </p:nvSpPr>
        <p:spPr>
          <a:xfrm>
            <a:off x="5150069" y="2640164"/>
            <a:ext cx="1891865"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Log I</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73C58B1B-7428-4113-8702-CC0D8ABC6A1E}"/>
              </a:ext>
            </a:extLst>
          </p:cNvPr>
          <p:cNvSpPr/>
          <p:nvPr/>
        </p:nvSpPr>
        <p:spPr>
          <a:xfrm>
            <a:off x="3363985" y="4077050"/>
            <a:ext cx="4999839" cy="1744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E94EE34-FE00-44A0-BB10-451ABCFEE6E9}"/>
              </a:ext>
            </a:extLst>
          </p:cNvPr>
          <p:cNvSpPr/>
          <p:nvPr/>
        </p:nvSpPr>
        <p:spPr>
          <a:xfrm>
            <a:off x="3640822" y="4523493"/>
            <a:ext cx="4320330" cy="268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DBF4B13-AC12-42F3-BAD1-C5DD3CF337FF}"/>
              </a:ext>
            </a:extLst>
          </p:cNvPr>
          <p:cNvSpPr/>
          <p:nvPr/>
        </p:nvSpPr>
        <p:spPr>
          <a:xfrm>
            <a:off x="3733101" y="5135890"/>
            <a:ext cx="4135772" cy="36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0E15C54-056D-4CF6-AA76-58E766A6E450}"/>
              </a:ext>
            </a:extLst>
          </p:cNvPr>
          <p:cNvSpPr/>
          <p:nvPr/>
        </p:nvSpPr>
        <p:spPr>
          <a:xfrm>
            <a:off x="3486944" y="4426884"/>
            <a:ext cx="1663125"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Work ID:</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2FF310AA-2D4E-4A84-B239-46192E088432}"/>
              </a:ext>
            </a:extLst>
          </p:cNvPr>
          <p:cNvSpPr/>
          <p:nvPr/>
        </p:nvSpPr>
        <p:spPr>
          <a:xfrm>
            <a:off x="3733101" y="5085420"/>
            <a:ext cx="144866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Password:</a:t>
            </a:r>
          </a:p>
        </p:txBody>
      </p:sp>
      <p:sp>
        <p:nvSpPr>
          <p:cNvPr id="16" name="Rectangle 15">
            <a:extLst>
              <a:ext uri="{FF2B5EF4-FFF2-40B4-BE49-F238E27FC236}">
                <a16:creationId xmlns:a16="http://schemas.microsoft.com/office/drawing/2014/main" id="{7D90BEEB-7D88-49B7-A3E0-59B814307B2F}"/>
              </a:ext>
            </a:extLst>
          </p:cNvPr>
          <p:cNvSpPr/>
          <p:nvPr/>
        </p:nvSpPr>
        <p:spPr>
          <a:xfrm>
            <a:off x="5194349" y="5425003"/>
            <a:ext cx="2449586" cy="4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6CB75C5-C7CE-4EBB-B3CB-088CEF17320A}"/>
              </a:ext>
            </a:extLst>
          </p:cNvPr>
          <p:cNvSpPr/>
          <p:nvPr/>
        </p:nvSpPr>
        <p:spPr>
          <a:xfrm>
            <a:off x="5162652" y="4712109"/>
            <a:ext cx="2449586" cy="4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023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DBC1-FB5E-47C0-8BD5-318A6CBD8351}"/>
              </a:ext>
            </a:extLst>
          </p:cNvPr>
          <p:cNvSpPr>
            <a:spLocks noGrp="1"/>
          </p:cNvSpPr>
          <p:nvPr>
            <p:ph type="title"/>
          </p:nvPr>
        </p:nvSpPr>
        <p:spPr/>
        <p:txBody>
          <a:bodyPr/>
          <a:lstStyle/>
          <a:p>
            <a:r>
              <a:rPr lang="en-GB" dirty="0"/>
              <a:t>Log in page.</a:t>
            </a:r>
          </a:p>
        </p:txBody>
      </p:sp>
      <p:sp>
        <p:nvSpPr>
          <p:cNvPr id="3" name="Content Placeholder 2">
            <a:extLst>
              <a:ext uri="{FF2B5EF4-FFF2-40B4-BE49-F238E27FC236}">
                <a16:creationId xmlns:a16="http://schemas.microsoft.com/office/drawing/2014/main" id="{8DCCCE91-8B6B-449B-ABD7-B782D004A98A}"/>
              </a:ext>
            </a:extLst>
          </p:cNvPr>
          <p:cNvSpPr>
            <a:spLocks noGrp="1"/>
          </p:cNvSpPr>
          <p:nvPr>
            <p:ph idx="1"/>
          </p:nvPr>
        </p:nvSpPr>
        <p:spPr/>
        <p:txBody>
          <a:bodyPr>
            <a:normAutofit/>
          </a:bodyPr>
          <a:lstStyle/>
          <a:p>
            <a:pPr marL="0" indent="0">
              <a:buNone/>
            </a:pPr>
            <a:r>
              <a:rPr lang="en-GB" sz="2000" dirty="0"/>
              <a:t>Our log in page will get the user to input there work ID and there password, the work id will be given to them by there workplace and there password will be chosen by them. For security reasons there will be a change password button on the main page that will have a 30 day count down so it reminds them to change there password. (this can be done anytime and as soon as the password changes the counter will start from 30 again)if they fail to change there password within 30 days it will ask them as soon as they log on, this will only happen on the 30</a:t>
            </a:r>
            <a:r>
              <a:rPr lang="en-GB" sz="2000" baseline="30000" dirty="0"/>
              <a:t>th</a:t>
            </a:r>
            <a:r>
              <a:rPr lang="en-GB" sz="2000" dirty="0"/>
              <a:t> day and after they have changed the password they will be forwarded to the homepage.</a:t>
            </a:r>
          </a:p>
          <a:p>
            <a:pPr marL="0" indent="0">
              <a:buNone/>
            </a:pPr>
            <a:endParaRPr lang="en-GB" sz="2000" dirty="0"/>
          </a:p>
          <a:p>
            <a:pPr marL="0" indent="0">
              <a:buNone/>
            </a:pPr>
            <a:r>
              <a:rPr lang="en-GB" sz="2000" dirty="0"/>
              <a:t>We would need to implement a database so that we have the right work IDs for people and the saved passwords which would need to be encrypted, </a:t>
            </a:r>
          </a:p>
        </p:txBody>
      </p:sp>
    </p:spTree>
    <p:extLst>
      <p:ext uri="{BB962C8B-B14F-4D97-AF65-F5344CB8AC3E}">
        <p14:creationId xmlns:p14="http://schemas.microsoft.com/office/powerpoint/2010/main" val="27690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F63FD2-4286-4F44-BD59-062B31D3E0C8}"/>
              </a:ext>
            </a:extLst>
          </p:cNvPr>
          <p:cNvSpPr/>
          <p:nvPr/>
        </p:nvSpPr>
        <p:spPr>
          <a:xfrm>
            <a:off x="1090569" y="880844"/>
            <a:ext cx="10125512" cy="549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88775C5-14C7-4157-A2BE-DEE0CA969821}"/>
              </a:ext>
            </a:extLst>
          </p:cNvPr>
          <p:cNvSpPr/>
          <p:nvPr/>
        </p:nvSpPr>
        <p:spPr>
          <a:xfrm>
            <a:off x="2114026" y="1837189"/>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86997E2-2C09-4C2B-AA1E-BFCC6D7C24F0}"/>
              </a:ext>
            </a:extLst>
          </p:cNvPr>
          <p:cNvSpPr/>
          <p:nvPr/>
        </p:nvSpPr>
        <p:spPr>
          <a:xfrm>
            <a:off x="2114025" y="2705450"/>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898A56E-98D1-4E41-A1AD-1D6A2BB9C6DA}"/>
              </a:ext>
            </a:extLst>
          </p:cNvPr>
          <p:cNvSpPr/>
          <p:nvPr/>
        </p:nvSpPr>
        <p:spPr>
          <a:xfrm>
            <a:off x="2114024" y="3573711"/>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01D179-B006-4A5A-8538-9852636ACAF8}"/>
              </a:ext>
            </a:extLst>
          </p:cNvPr>
          <p:cNvSpPr/>
          <p:nvPr/>
        </p:nvSpPr>
        <p:spPr>
          <a:xfrm>
            <a:off x="2114023" y="4475526"/>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2B598C0-90DF-44BC-B551-E5E90DB808BB}"/>
              </a:ext>
            </a:extLst>
          </p:cNvPr>
          <p:cNvSpPr/>
          <p:nvPr/>
        </p:nvSpPr>
        <p:spPr>
          <a:xfrm>
            <a:off x="7702489" y="4441972"/>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AD6CE90-8600-4D34-B630-0EAE788FB328}"/>
              </a:ext>
            </a:extLst>
          </p:cNvPr>
          <p:cNvSpPr/>
          <p:nvPr/>
        </p:nvSpPr>
        <p:spPr>
          <a:xfrm>
            <a:off x="7702489" y="3573711"/>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21EB7F8-3AAF-43A5-804A-F309A87E504A}"/>
              </a:ext>
            </a:extLst>
          </p:cNvPr>
          <p:cNvSpPr/>
          <p:nvPr/>
        </p:nvSpPr>
        <p:spPr>
          <a:xfrm>
            <a:off x="7702489" y="2705450"/>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C9F49A1-AA17-4A05-8442-D8B72813F438}"/>
              </a:ext>
            </a:extLst>
          </p:cNvPr>
          <p:cNvSpPr/>
          <p:nvPr/>
        </p:nvSpPr>
        <p:spPr>
          <a:xfrm>
            <a:off x="7702489" y="1837189"/>
            <a:ext cx="2097247" cy="629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16" name="Graphic 15" descr="Palm tree with solid fill">
            <a:extLst>
              <a:ext uri="{FF2B5EF4-FFF2-40B4-BE49-F238E27FC236}">
                <a16:creationId xmlns:a16="http://schemas.microsoft.com/office/drawing/2014/main" id="{B742DA2C-F8C0-4D66-997E-DD8855E2F8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2012" y="2402398"/>
            <a:ext cx="2342626" cy="2342626"/>
          </a:xfrm>
          <a:prstGeom prst="rect">
            <a:avLst/>
          </a:prstGeom>
        </p:spPr>
      </p:pic>
    </p:spTree>
    <p:extLst>
      <p:ext uri="{BB962C8B-B14F-4D97-AF65-F5344CB8AC3E}">
        <p14:creationId xmlns:p14="http://schemas.microsoft.com/office/powerpoint/2010/main" val="244970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5C6D-1251-4E43-B65E-2FBB5EE88CF7}"/>
              </a:ext>
            </a:extLst>
          </p:cNvPr>
          <p:cNvSpPr>
            <a:spLocks noGrp="1"/>
          </p:cNvSpPr>
          <p:nvPr>
            <p:ph type="title"/>
          </p:nvPr>
        </p:nvSpPr>
        <p:spPr/>
        <p:txBody>
          <a:bodyPr/>
          <a:lstStyle/>
          <a:p>
            <a:r>
              <a:rPr lang="en-GB" dirty="0"/>
              <a:t>Homepage</a:t>
            </a:r>
          </a:p>
        </p:txBody>
      </p:sp>
      <p:sp>
        <p:nvSpPr>
          <p:cNvPr id="3" name="Content Placeholder 2">
            <a:extLst>
              <a:ext uri="{FF2B5EF4-FFF2-40B4-BE49-F238E27FC236}">
                <a16:creationId xmlns:a16="http://schemas.microsoft.com/office/drawing/2014/main" id="{7F71D6E4-4B8D-4392-9C3C-51743C82DE90}"/>
              </a:ext>
            </a:extLst>
          </p:cNvPr>
          <p:cNvSpPr>
            <a:spLocks noGrp="1"/>
          </p:cNvSpPr>
          <p:nvPr>
            <p:ph idx="1"/>
          </p:nvPr>
        </p:nvSpPr>
        <p:spPr/>
        <p:txBody>
          <a:bodyPr>
            <a:normAutofit/>
          </a:bodyPr>
          <a:lstStyle/>
          <a:p>
            <a:pPr marL="0" indent="0">
              <a:buNone/>
            </a:pPr>
            <a:r>
              <a:rPr lang="en-GB" sz="1800" dirty="0"/>
              <a:t>This page will implement all the web pages to do with the website including,</a:t>
            </a:r>
          </a:p>
          <a:p>
            <a:r>
              <a:rPr lang="en-GB" sz="1800" dirty="0"/>
              <a:t>Calendar</a:t>
            </a:r>
          </a:p>
          <a:p>
            <a:r>
              <a:rPr lang="en-GB" sz="1800" dirty="0"/>
              <a:t>Feedback</a:t>
            </a:r>
          </a:p>
          <a:p>
            <a:r>
              <a:rPr lang="en-GB" sz="1800" dirty="0"/>
              <a:t>Change password (day counter on how long they have left to change password)</a:t>
            </a:r>
          </a:p>
          <a:p>
            <a:r>
              <a:rPr lang="en-GB" sz="1800" dirty="0"/>
              <a:t>Phonebook / email address book</a:t>
            </a:r>
          </a:p>
          <a:p>
            <a:r>
              <a:rPr lang="en-GB" sz="1800" dirty="0"/>
              <a:t>Notes </a:t>
            </a:r>
          </a:p>
          <a:p>
            <a:endParaRPr lang="en-GB" sz="1800" dirty="0"/>
          </a:p>
        </p:txBody>
      </p:sp>
    </p:spTree>
    <p:extLst>
      <p:ext uri="{BB962C8B-B14F-4D97-AF65-F5344CB8AC3E}">
        <p14:creationId xmlns:p14="http://schemas.microsoft.com/office/powerpoint/2010/main" val="258888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1577</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The Employee’s Notepad</vt:lpstr>
      <vt:lpstr>PowerPoint Presentation</vt:lpstr>
      <vt:lpstr>PowerPoint Presentation</vt:lpstr>
      <vt:lpstr>PowerPoint Presentation</vt:lpstr>
      <vt:lpstr>The employee notebook</vt:lpstr>
      <vt:lpstr>Starting Webpage</vt:lpstr>
      <vt:lpstr>Log in page.</vt:lpstr>
      <vt:lpstr>PowerPoint Presentation</vt:lpstr>
      <vt:lpstr>Homepage</vt:lpstr>
      <vt:lpstr>JANUARY 2021</vt:lpstr>
      <vt:lpstr>Calendar</vt:lpstr>
      <vt:lpstr>PowerPoint Presentation</vt:lpstr>
      <vt:lpstr>Feedback </vt:lpstr>
      <vt:lpstr>Change Password</vt:lpstr>
      <vt:lpstr>Change password</vt:lpstr>
      <vt:lpstr>Our research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Kieran Bateman</dc:creator>
  <cp:lastModifiedBy>Kieran Bateman</cp:lastModifiedBy>
  <cp:revision>21</cp:revision>
  <dcterms:created xsi:type="dcterms:W3CDTF">2021-06-26T13:45:25Z</dcterms:created>
  <dcterms:modified xsi:type="dcterms:W3CDTF">2021-06-26T17:36:07Z</dcterms:modified>
</cp:coreProperties>
</file>