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93296810-A885-4BE3-A3E7-6D5BEEA58F36}" styleName="Medium Style 2 - Accent 6">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tcBdr/>
        <a:fill>
          <a:solidFill>
            <a:srgbClr val="70AD47">
              <a:tint val="40000"/>
            </a:srgbClr>
          </a:solidFill>
        </a:fill>
      </a:tcStyle>
    </a:band1H>
    <a:band2H>
      <a:tcStyle>
        <a:tcBdr/>
      </a:tcStyle>
    </a:band2H>
    <a:band1V>
      <a:tcStyle>
        <a:tcBdr/>
        <a:fill>
          <a:solidFill>
            <a:srgbClr val="70AD47">
              <a:tint val="40000"/>
            </a:srgbClr>
          </a:solidFill>
        </a:fill>
      </a:tcStyle>
    </a:band1V>
    <a:band2V>
      <a:tcStyle>
        <a:tcBdr/>
      </a:tcStyle>
    </a:band2V>
    <a:lastCol>
      <a:tcTxStyle b="on">
        <a:fontRef idx="minor">
          <a:srgbClr val="000000"/>
        </a:fontRef>
        <a:srgbClr val="000000"/>
      </a:tcTxStyle>
      <a:tcStyle>
        <a:tcBdr/>
        <a:fill>
          <a:solidFill>
            <a:srgbClr val="70AD47"/>
          </a:solidFill>
        </a:fill>
      </a:tcStyle>
    </a:lastCol>
    <a:firstCol>
      <a:tcTxStyle b="on">
        <a:fontRef idx="minor">
          <a:srgbClr val="000000"/>
        </a:fontRef>
        <a:srgbClr val="000000"/>
      </a:tcTxStyle>
      <a:tcStyle>
        <a:tcBdr/>
        <a:fill>
          <a:solidFill>
            <a:srgbClr val="70AD47"/>
          </a:solidFill>
        </a:fill>
      </a:tcStyle>
    </a:firstCol>
    <a:lastRow>
      <a:tcTxStyle b="on">
        <a:fontRef idx="minor">
          <a:srgbClr val="000000"/>
        </a:fontRef>
        <a:srgbClr val="000000"/>
      </a:tcTxStyle>
      <a:tcStyle>
        <a:tcBdr>
          <a:top>
            <a:ln w="38100" cmpd="sng">
              <a:solidFill>
                <a:srgbClr val="FFFFFF"/>
              </a:solidFill>
            </a:ln>
          </a:top>
        </a:tcBdr>
        <a:fill>
          <a:solidFill>
            <a:srgbClr val="70AD47"/>
          </a:solidFill>
        </a:fill>
      </a:tcStyle>
    </a:lastRow>
    <a:firstRow>
      <a:tcTxStyle b="on">
        <a:fontRef idx="minor">
          <a:srgbClr val="000000"/>
        </a:fontRef>
        <a:srgbClr val="000000"/>
      </a:tcTxStyle>
      <a:tcStyle>
        <a:tcBdr>
          <a:top>
            <a:ln w="38100" cmpd="sng">
              <a:solidFill>
                <a:srgbClr val="FFFFFF"/>
              </a:solidFill>
            </a:ln>
          </a:top>
        </a:tcBdr>
        <a:fill>
          <a:solidFill>
            <a:srgbClr val="70AD4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99"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1048600"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48601" name="Date Placeholder 3"/>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zh-CN" altLang="en-US"/>
              <a:t>单击此处编辑母版标题样式</a:t>
            </a:r>
            <a:endParaRPr lang="en-US" dirty="0"/>
          </a:p>
        </p:txBody>
      </p:sp>
      <p:sp>
        <p:nvSpPr>
          <p:cNvPr id="1048656"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57" name="Date Placeholder 3"/>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58" name="Footer Placeholder 4"/>
          <p:cNvSpPr>
            <a:spLocks noGrp="1"/>
          </p:cNvSpPr>
          <p:nvPr>
            <p:ph type="ftr" sz="quarter" idx="11"/>
          </p:nvPr>
        </p:nvSpPr>
        <p:spPr/>
        <p:txBody>
          <a:bodyPr/>
          <a:lstStyle/>
          <a:p>
            <a:endParaRPr lang="zh-CN" altLang="en-US"/>
          </a:p>
        </p:txBody>
      </p:sp>
      <p:sp>
        <p:nvSpPr>
          <p:cNvPr id="1048659" name="Slide Number Placeholder 5"/>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 文本">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1048640"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41" name="Date Placeholder 3"/>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42" name="Footer Placeholder 4"/>
          <p:cNvSpPr>
            <a:spLocks noGrp="1"/>
          </p:cNvSpPr>
          <p:nvPr>
            <p:ph type="ftr" sz="quarter" idx="11"/>
          </p:nvPr>
        </p:nvSpPr>
        <p:spPr/>
        <p:txBody>
          <a:bodyPr/>
          <a:lstStyle/>
          <a:p>
            <a:endParaRPr lang="zh-CN" altLang="en-US"/>
          </a:p>
        </p:txBody>
      </p:sp>
      <p:sp>
        <p:nvSpPr>
          <p:cNvPr id="1048643" name="Slide Number Placeholder 5"/>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zh-CN" altLang="en-US"/>
              <a:t>单击此处编辑母版标题样式</a:t>
            </a:r>
            <a:endParaRPr lang="en-US" dirty="0"/>
          </a:p>
        </p:txBody>
      </p:sp>
      <p:sp>
        <p:nvSpPr>
          <p:cNvPr id="1048645"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46" name="Date Placeholder 3"/>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47" name="Footer Placeholder 4"/>
          <p:cNvSpPr>
            <a:spLocks noGrp="1"/>
          </p:cNvSpPr>
          <p:nvPr>
            <p:ph type="ftr" sz="quarter" idx="11"/>
          </p:nvPr>
        </p:nvSpPr>
        <p:spPr/>
        <p:txBody>
          <a:bodyPr/>
          <a:lstStyle/>
          <a:p>
            <a:endParaRPr lang="zh-CN" altLang="en-US"/>
          </a:p>
        </p:txBody>
      </p:sp>
      <p:sp>
        <p:nvSpPr>
          <p:cNvPr id="1048648" name="Slide Number Placeholder 5"/>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60"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1048661"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662" name="Date Placeholder 3"/>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63" name="Footer Placeholder 4"/>
          <p:cNvSpPr>
            <a:spLocks noGrp="1"/>
          </p:cNvSpPr>
          <p:nvPr>
            <p:ph type="ftr" sz="quarter" idx="11"/>
          </p:nvPr>
        </p:nvSpPr>
        <p:spPr/>
        <p:txBody>
          <a:bodyPr/>
          <a:lstStyle/>
          <a:p>
            <a:endParaRPr lang="zh-CN" altLang="en-US"/>
          </a:p>
        </p:txBody>
      </p:sp>
      <p:sp>
        <p:nvSpPr>
          <p:cNvPr id="1048664" name="Slide Number Placeholder 5"/>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zh-CN" altLang="en-US"/>
              <a:t>单击此处编辑母版标题样式</a:t>
            </a:r>
            <a:endParaRPr lang="en-US" dirty="0"/>
          </a:p>
        </p:txBody>
      </p:sp>
      <p:sp>
        <p:nvSpPr>
          <p:cNvPr id="1048582"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83"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84" name="Date Placeholder 4"/>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585" name="Footer Placeholder 5"/>
          <p:cNvSpPr>
            <a:spLocks noGrp="1"/>
          </p:cNvSpPr>
          <p:nvPr>
            <p:ph type="ftr" sz="quarter" idx="11"/>
          </p:nvPr>
        </p:nvSpPr>
        <p:spPr/>
        <p:txBody>
          <a:bodyPr/>
          <a:lstStyle/>
          <a:p>
            <a:endParaRPr lang="zh-CN" altLang="en-US"/>
          </a:p>
        </p:txBody>
      </p:sp>
      <p:sp>
        <p:nvSpPr>
          <p:cNvPr id="1048586" name="Slide Number Placeholder 6"/>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65"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1048666"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67"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68"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69"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70" name="Date Placeholder 6"/>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71" name="Footer Placeholder 7"/>
          <p:cNvSpPr>
            <a:spLocks noGrp="1"/>
          </p:cNvSpPr>
          <p:nvPr>
            <p:ph type="ftr" sz="quarter" idx="11"/>
          </p:nvPr>
        </p:nvSpPr>
        <p:spPr/>
        <p:txBody>
          <a:bodyPr/>
          <a:lstStyle/>
          <a:p>
            <a:endParaRPr lang="zh-CN" altLang="en-US"/>
          </a:p>
        </p:txBody>
      </p:sp>
      <p:sp>
        <p:nvSpPr>
          <p:cNvPr id="1048672" name="Slide Number Placeholder 8"/>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zh-CN" altLang="en-US"/>
              <a:t>单击此处编辑母版标题样式</a:t>
            </a:r>
            <a:endParaRPr lang="en-US" dirty="0"/>
          </a:p>
        </p:txBody>
      </p:sp>
      <p:sp>
        <p:nvSpPr>
          <p:cNvPr id="1048636" name="Date Placeholder 2"/>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37" name="Footer Placeholder 3"/>
          <p:cNvSpPr>
            <a:spLocks noGrp="1"/>
          </p:cNvSpPr>
          <p:nvPr>
            <p:ph type="ftr" sz="quarter" idx="11"/>
          </p:nvPr>
        </p:nvSpPr>
        <p:spPr/>
        <p:txBody>
          <a:bodyPr/>
          <a:lstStyle/>
          <a:p>
            <a:endParaRPr lang="zh-CN" altLang="en-US"/>
          </a:p>
        </p:txBody>
      </p:sp>
      <p:sp>
        <p:nvSpPr>
          <p:cNvPr id="1048638" name="Slide Number Placeholder 4"/>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74" name="Footer Placeholder 2"/>
          <p:cNvSpPr>
            <a:spLocks noGrp="1"/>
          </p:cNvSpPr>
          <p:nvPr>
            <p:ph type="ftr" sz="quarter" idx="11"/>
          </p:nvPr>
        </p:nvSpPr>
        <p:spPr/>
        <p:txBody>
          <a:bodyPr/>
          <a:lstStyle/>
          <a:p>
            <a:endParaRPr lang="zh-CN" altLang="en-US"/>
          </a:p>
        </p:txBody>
      </p:sp>
      <p:sp>
        <p:nvSpPr>
          <p:cNvPr id="1048675" name="Slide Number Placeholder 3"/>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76"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104867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678"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79" name="Date Placeholder 4"/>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80" name="Footer Placeholder 5"/>
          <p:cNvSpPr>
            <a:spLocks noGrp="1"/>
          </p:cNvSpPr>
          <p:nvPr>
            <p:ph type="ftr" sz="quarter" idx="11"/>
          </p:nvPr>
        </p:nvSpPr>
        <p:spPr/>
        <p:txBody>
          <a:bodyPr/>
          <a:lstStyle/>
          <a:p>
            <a:endParaRPr lang="zh-CN" altLang="en-US"/>
          </a:p>
        </p:txBody>
      </p:sp>
      <p:sp>
        <p:nvSpPr>
          <p:cNvPr id="1048681" name="Slide Number Placeholder 6"/>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1048650"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4865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652" name="Date Placeholder 4"/>
          <p:cNvSpPr>
            <a:spLocks noGrp="1"/>
          </p:cNvSpPr>
          <p:nvPr>
            <p:ph type="dt" sz="half" idx="10"/>
          </p:nvPr>
        </p:nvSpPr>
        <p:spPr/>
        <p:txBody>
          <a:bodyPr/>
          <a:lstStyle/>
          <a:p>
            <a:fld id="{E335F522-6256-461E-A79F-4037A6D0C8F9}" type="datetimeFigureOut">
              <a:rPr lang="zh-CN" altLang="en-US" smtClean="0"/>
              <a:t>2018/8/26</a:t>
            </a:fld>
            <a:endParaRPr lang="zh-CN" altLang="en-US"/>
          </a:p>
        </p:txBody>
      </p:sp>
      <p:sp>
        <p:nvSpPr>
          <p:cNvPr id="1048653" name="Footer Placeholder 5"/>
          <p:cNvSpPr>
            <a:spLocks noGrp="1"/>
          </p:cNvSpPr>
          <p:nvPr>
            <p:ph type="ftr" sz="quarter" idx="11"/>
          </p:nvPr>
        </p:nvSpPr>
        <p:spPr/>
        <p:txBody>
          <a:bodyPr/>
          <a:lstStyle/>
          <a:p>
            <a:endParaRPr lang="zh-CN" altLang="en-US"/>
          </a:p>
        </p:txBody>
      </p:sp>
      <p:sp>
        <p:nvSpPr>
          <p:cNvPr id="1048654" name="Slide Number Placeholder 6"/>
          <p:cNvSpPr>
            <a:spLocks noGrp="1"/>
          </p:cNvSpPr>
          <p:nvPr>
            <p:ph type="sldNum" sz="quarter" idx="12"/>
          </p:nvPr>
        </p:nvSpPr>
        <p:spPr/>
        <p:txBody>
          <a:bodyPr/>
          <a:lstStyle/>
          <a:p>
            <a:fld id="{1C1A564D-84E6-4D0E-9D2B-1519760DAFC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5F522-6256-461E-A79F-4037A6D0C8F9}" type="datetimeFigureOut">
              <a:rPr lang="zh-CN" altLang="en-US" smtClean="0"/>
              <a:t>2018/8/26</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A564D-84E6-4D0E-9D2B-1519760DAF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4" name="标题 1"/>
          <p:cNvSpPr>
            <a:spLocks noGrp="1"/>
          </p:cNvSpPr>
          <p:nvPr>
            <p:ph type="ctrTitle"/>
          </p:nvPr>
        </p:nvSpPr>
        <p:spPr/>
        <p:txBody>
          <a:bodyPr/>
          <a:lstStyle/>
          <a:p>
            <a:r>
              <a:rPr lang="zh-CN" altLang="en-US" dirty="0"/>
              <a:t>测试点分解</a:t>
            </a:r>
          </a:p>
        </p:txBody>
      </p:sp>
      <p:sp>
        <p:nvSpPr>
          <p:cNvPr id="1048605" name="副标题 2"/>
          <p:cNvSpPr>
            <a:spLocks noGrp="1"/>
          </p:cNvSpPr>
          <p:nvPr>
            <p:ph type="subTitle" idx="1"/>
          </p:nvPr>
        </p:nvSpPr>
        <p:spPr/>
        <p:txBody>
          <a:bodyPr/>
          <a:lstStyle/>
          <a:p>
            <a:r>
              <a:rPr lang="en-US" altLang="zh-CN" dirty="0"/>
              <a:t>                                Ross(QQ 157893985)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29" name="标题 1048628"/>
          <p:cNvSpPr>
            <a:spLocks noGrp="1"/>
          </p:cNvSpPr>
          <p:nvPr>
            <p:ph type="title"/>
          </p:nvPr>
        </p:nvSpPr>
        <p:spPr/>
        <p:txBody>
          <a:bodyPr/>
          <a:lstStyle/>
          <a:p>
            <a:r>
              <a:rPr lang="zh-CN"/>
              <a:t>示例演练</a:t>
            </a:r>
            <a:endParaRPr lang="zh-CN-#Hans"/>
          </a:p>
        </p:txBody>
      </p:sp>
      <p:sp>
        <p:nvSpPr>
          <p:cNvPr id="1048630" name="内容占位符 1048629"/>
          <p:cNvSpPr>
            <a:spLocks noGrp="1"/>
          </p:cNvSpPr>
          <p:nvPr>
            <p:ph sz="half" idx="1"/>
          </p:nvPr>
        </p:nvSpPr>
        <p:spPr>
          <a:xfrm>
            <a:off x="628650" y="1825625"/>
            <a:ext cx="3886200" cy="2229017"/>
          </a:xfrm>
        </p:spPr>
        <p:txBody>
          <a:bodyPr/>
          <a:lstStyle/>
          <a:p>
            <a:r>
              <a:rPr lang="en-US" altLang="zh-CN-#Hans" dirty="0"/>
              <a:t>assign  out0= a &amp; </a:t>
            </a:r>
            <a:r>
              <a:rPr lang="en-US" altLang="zh-CN-#Hans" dirty="0" err="1"/>
              <a:t>b&amp;c</a:t>
            </a:r>
            <a:r>
              <a:rPr lang="zh-CN-#Hans" altLang="en-US" dirty="0"/>
              <a:t>；</a:t>
            </a:r>
            <a:endParaRPr lang="zh-CN-#Hans" dirty="0"/>
          </a:p>
          <a:p>
            <a:r>
              <a:rPr lang="en-US" altLang="zh-CN-#Hans" dirty="0"/>
              <a:t>assign out1=</a:t>
            </a:r>
            <a:r>
              <a:rPr lang="en-US" altLang="zh-CN-#Hans" dirty="0" err="1"/>
              <a:t>a&amp;b</a:t>
            </a:r>
            <a:r>
              <a:rPr lang="en-US" altLang="zh-CN-#Hans" dirty="0"/>
              <a:t>&amp;~c</a:t>
            </a:r>
            <a:r>
              <a:rPr lang="zh-CN-#Hans" altLang="en-US" dirty="0"/>
              <a:t>；</a:t>
            </a:r>
            <a:endParaRPr lang="zh-CN-#Han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32" name="标题 1048631"/>
          <p:cNvSpPr>
            <a:spLocks noGrp="1"/>
          </p:cNvSpPr>
          <p:nvPr>
            <p:ph type="title"/>
          </p:nvPr>
        </p:nvSpPr>
        <p:spPr/>
        <p:txBody>
          <a:bodyPr/>
          <a:lstStyle/>
          <a:p>
            <a:r>
              <a:rPr lang="zh-CN"/>
              <a:t>测试点分解基础理论</a:t>
            </a:r>
            <a:endParaRPr lang="zh-CN-#Hans"/>
          </a:p>
        </p:txBody>
      </p:sp>
      <p:sp>
        <p:nvSpPr>
          <p:cNvPr id="1048633" name="内容占位符 1048632"/>
          <p:cNvSpPr>
            <a:spLocks noGrp="1"/>
          </p:cNvSpPr>
          <p:nvPr>
            <p:ph sz="half" idx="1"/>
          </p:nvPr>
        </p:nvSpPr>
        <p:spPr>
          <a:xfrm>
            <a:off x="628649" y="1825625"/>
            <a:ext cx="7757361" cy="4351338"/>
          </a:xfrm>
        </p:spPr>
        <p:txBody>
          <a:bodyPr>
            <a:normAutofit fontScale="93571"/>
          </a:bodyPr>
          <a:lstStyle/>
          <a:p>
            <a:pPr>
              <a:buFont typeface="Wingdings" panose="05000000000000000000" pitchFamily="2" charset="2"/>
              <a:buChar char="l"/>
            </a:pPr>
            <a:r>
              <a:rPr lang="zh-CN" altLang="zh-CN" dirty="0"/>
              <a:t>测试点</a:t>
            </a:r>
            <a:r>
              <a:rPr lang="en-US" altLang="zh-CN" dirty="0" err="1"/>
              <a:t>主要</a:t>
            </a:r>
            <a:r>
              <a:rPr lang="zh-CN" altLang="zh-CN" dirty="0"/>
              <a:t>关注</a:t>
            </a:r>
            <a:endParaRPr lang="zh-CN-#Hans" dirty="0"/>
          </a:p>
          <a:p>
            <a:r>
              <a:rPr lang="zh-CN" altLang="zh-CN" dirty="0"/>
              <a:t>保证功能的正确，功能性的覆盖</a:t>
            </a:r>
            <a:endParaRPr lang="zh-CN-#Hans" dirty="0"/>
          </a:p>
          <a:p>
            <a:r>
              <a:rPr lang="zh-CN" altLang="zh-CN" dirty="0"/>
              <a:t>发现设计错误</a:t>
            </a:r>
            <a:endParaRPr lang="zh-CN-#Hans" dirty="0"/>
          </a:p>
          <a:p>
            <a:r>
              <a:rPr lang="zh-CN" altLang="zh-CN" dirty="0"/>
              <a:t>边界点，错误值</a:t>
            </a:r>
            <a:endParaRPr lang="zh-CN-#Hans" dirty="0"/>
          </a:p>
          <a:p>
            <a:r>
              <a:rPr lang="zh-CN" altLang="zh-CN" dirty="0"/>
              <a:t>对组合输入处理考虑不周的地方</a:t>
            </a:r>
            <a:endParaRPr lang="zh-CN-#Hans" dirty="0"/>
          </a:p>
          <a:p>
            <a:r>
              <a:rPr lang="zh-CN" altLang="zh-CN" dirty="0"/>
              <a:t>根据经验容易存在问题的地方：</a:t>
            </a:r>
            <a:r>
              <a:rPr lang="en-US" altLang="zh-CN" dirty="0" err="1"/>
              <a:t>fifo</a:t>
            </a:r>
            <a:r>
              <a:rPr lang="en-US" altLang="zh-CN" dirty="0"/>
              <a:t> </a:t>
            </a:r>
            <a:r>
              <a:rPr lang="zh-CN" altLang="zh-CN" dirty="0"/>
              <a:t>状态机</a:t>
            </a:r>
            <a:endParaRPr lang="zh-CN-#Hans" dirty="0"/>
          </a:p>
          <a:p>
            <a:pPr>
              <a:buFont typeface="Wingdings" panose="05000000000000000000" pitchFamily="2" charset="2"/>
              <a:buChar char="l"/>
            </a:pPr>
            <a:r>
              <a:rPr lang="zh-CN" altLang="zh-CN" dirty="0"/>
              <a:t>不关注：</a:t>
            </a:r>
            <a:endParaRPr lang="zh-CN-#Hans" dirty="0"/>
          </a:p>
          <a:p>
            <a:r>
              <a:rPr lang="zh-CN" altLang="zh-CN" dirty="0"/>
              <a:t>偶然的设计错误</a:t>
            </a:r>
            <a:endParaRPr lang="zh-CN-#Hans" dirty="0"/>
          </a:p>
          <a:p>
            <a:r>
              <a:rPr lang="zh-CN" altLang="zh-CN" dirty="0"/>
              <a:t>无充分道理的揣测</a:t>
            </a:r>
            <a:endParaRPr lang="zh-CN-#Han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596" name="标题 1048595"/>
          <p:cNvSpPr>
            <a:spLocks noGrp="1"/>
          </p:cNvSpPr>
          <p:nvPr>
            <p:ph type="title"/>
          </p:nvPr>
        </p:nvSpPr>
        <p:spPr/>
        <p:txBody>
          <a:bodyPr/>
          <a:lstStyle/>
          <a:p>
            <a:r>
              <a:rPr lang="zh-CN"/>
              <a:t>第一步：确定测试点</a:t>
            </a:r>
            <a:endParaRPr lang="zh-CN-#Hans"/>
          </a:p>
        </p:txBody>
      </p:sp>
      <p:graphicFrame>
        <p:nvGraphicFramePr>
          <p:cNvPr id="4194305" name="表格 4194304"/>
          <p:cNvGraphicFramePr>
            <a:graphicFrameLocks/>
          </p:cNvGraphicFramePr>
          <p:nvPr>
            <p:extLst>
              <p:ext uri="{D42A27DB-BD31-4B8C-83A1-F6EECF244321}">
                <p14:modId xmlns:p14="http://schemas.microsoft.com/office/powerpoint/2010/main" val="2484583617"/>
              </p:ext>
            </p:extLst>
          </p:nvPr>
        </p:nvGraphicFramePr>
        <p:xfrm>
          <a:off x="628650" y="1319998"/>
          <a:ext cx="7886700" cy="4681353"/>
        </p:xfrm>
        <a:graphic>
          <a:graphicData uri="http://schemas.openxmlformats.org/drawingml/2006/table">
            <a:tbl>
              <a:tblPr firstRow="1" bandRow="1">
                <a:tableStyleId>{93296810-A885-4BE3-A3E7-6D5BEEA58F36}</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2642736">
                  <a:extLst>
                    <a:ext uri="{9D8B030D-6E8A-4147-A177-3AD203B41FA5}">
                      <a16:colId xmlns:a16="http://schemas.microsoft.com/office/drawing/2014/main" val="20002"/>
                    </a:ext>
                  </a:extLst>
                </a:gridCol>
                <a:gridCol w="1425141">
                  <a:extLst>
                    <a:ext uri="{9D8B030D-6E8A-4147-A177-3AD203B41FA5}">
                      <a16:colId xmlns:a16="http://schemas.microsoft.com/office/drawing/2014/main" val="20003"/>
                    </a:ext>
                  </a:extLst>
                </a:gridCol>
                <a:gridCol w="664143">
                  <a:extLst>
                    <a:ext uri="{9D8B030D-6E8A-4147-A177-3AD203B41FA5}">
                      <a16:colId xmlns:a16="http://schemas.microsoft.com/office/drawing/2014/main" val="20004"/>
                    </a:ext>
                  </a:extLst>
                </a:gridCol>
              </a:tblGrid>
              <a:tr h="700204">
                <a:tc>
                  <a:txBody>
                    <a:bodyPr/>
                    <a:lstStyle/>
                    <a:p>
                      <a:endParaRPr lang="zh-CN-#Hans" altLang="en-US" dirty="0"/>
                    </a:p>
                  </a:txBody>
                  <a:tcPr/>
                </a:tc>
                <a:tc>
                  <a:txBody>
                    <a:bodyPr/>
                    <a:lstStyle/>
                    <a:p>
                      <a:r>
                        <a:rPr lang="zh-CN" altLang="en-US" dirty="0"/>
                        <a:t>验证特效</a:t>
                      </a:r>
                      <a:endParaRPr lang="zh-CN-#Hans" altLang="en-US" dirty="0"/>
                    </a:p>
                  </a:txBody>
                  <a:tcPr/>
                </a:tc>
                <a:tc>
                  <a:txBody>
                    <a:bodyPr/>
                    <a:lstStyle/>
                    <a:p>
                      <a:r>
                        <a:rPr lang="zh-CN" altLang="en-US"/>
                        <a:t>测试点</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0"/>
                  </a:ext>
                </a:extLst>
              </a:tr>
              <a:tr h="345306">
                <a:tc>
                  <a:txBody>
                    <a:bodyPr/>
                    <a:lstStyle/>
                    <a:p>
                      <a:endParaRPr lang="zh-CN-#Hans" altLang="en-US"/>
                    </a:p>
                  </a:txBody>
                  <a:tcPr/>
                </a:tc>
                <a:tc>
                  <a:txBody>
                    <a:bodyPr/>
                    <a:lstStyle/>
                    <a:p>
                      <a:r>
                        <a:rPr lang="zh-CN" altLang="en-US" dirty="0"/>
                        <a:t>包长处理</a:t>
                      </a:r>
                      <a:endParaRPr lang="zh-CN-#Hans" altLang="en-US" dirty="0"/>
                    </a:p>
                  </a:txBody>
                  <a:tcPr/>
                </a:tc>
                <a:tc>
                  <a:txBody>
                    <a:bodyPr/>
                    <a:lstStyle/>
                    <a:p>
                      <a:r>
                        <a:rPr lang="zh-CN" altLang="en-US"/>
                        <a:t>超短包丢弃</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1"/>
                  </a:ext>
                </a:extLst>
              </a:tr>
              <a:tr h="345306">
                <a:tc>
                  <a:txBody>
                    <a:bodyPr/>
                    <a:lstStyle/>
                    <a:p>
                      <a:endParaRPr lang="zh-CN-#Hans" altLang="en-US"/>
                    </a:p>
                  </a:txBody>
                  <a:tcPr/>
                </a:tc>
                <a:tc>
                  <a:txBody>
                    <a:bodyPr/>
                    <a:lstStyle/>
                    <a:p>
                      <a:endParaRPr lang="zh-CN-#Hans" altLang="en-US"/>
                    </a:p>
                  </a:txBody>
                  <a:tcPr/>
                </a:tc>
                <a:tc>
                  <a:txBody>
                    <a:bodyPr/>
                    <a:lstStyle/>
                    <a:p>
                      <a:r>
                        <a:rPr lang="zh-CN" altLang="en-US"/>
                        <a:t>超长包丢弃</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2"/>
                  </a:ext>
                </a:extLst>
              </a:tr>
              <a:tr h="345306">
                <a:tc>
                  <a:txBody>
                    <a:bodyPr/>
                    <a:lstStyle/>
                    <a:p>
                      <a:endParaRPr lang="zh-CN-#Hans" altLang="en-US"/>
                    </a:p>
                  </a:txBody>
                  <a:tcPr/>
                </a:tc>
                <a:tc>
                  <a:txBody>
                    <a:bodyPr/>
                    <a:lstStyle/>
                    <a:p>
                      <a:endParaRPr lang="zh-CN-#Hans" altLang="en-US"/>
                    </a:p>
                  </a:txBody>
                  <a:tcPr/>
                </a:tc>
                <a:tc>
                  <a:txBody>
                    <a:bodyPr/>
                    <a:lstStyle/>
                    <a:p>
                      <a:r>
                        <a:rPr lang="zh-CN" altLang="en-US" dirty="0"/>
                        <a:t>典型包转发</a:t>
                      </a:r>
                      <a:endParaRPr lang="zh-CN-#Hans" altLang="en-US" dirty="0"/>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3"/>
                  </a:ext>
                </a:extLst>
              </a:tr>
              <a:tr h="345306">
                <a:tc>
                  <a:txBody>
                    <a:bodyPr/>
                    <a:lstStyle/>
                    <a:p>
                      <a:endParaRPr lang="zh-CN-#Hans" altLang="en-US"/>
                    </a:p>
                  </a:txBody>
                  <a:tcPr/>
                </a:tc>
                <a:tc>
                  <a:txBody>
                    <a:bodyPr/>
                    <a:lstStyle/>
                    <a:p>
                      <a:endParaRPr lang="zh-CN-#Hans" altLang="en-US"/>
                    </a:p>
                  </a:txBody>
                  <a:tcPr/>
                </a:tc>
                <a:tc>
                  <a:txBody>
                    <a:bodyPr/>
                    <a:lstStyle/>
                    <a:p>
                      <a:r>
                        <a:rPr lang="zh-CN" altLang="en-US"/>
                        <a:t>边界长度包转发</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4"/>
                  </a:ext>
                </a:extLst>
              </a:tr>
              <a:tr h="700204">
                <a:tc>
                  <a:txBody>
                    <a:bodyPr/>
                    <a:lstStyle/>
                    <a:p>
                      <a:endParaRPr lang="zh-CN-#Hans" altLang="en-US"/>
                    </a:p>
                  </a:txBody>
                  <a:tcPr/>
                </a:tc>
                <a:tc>
                  <a:txBody>
                    <a:bodyPr/>
                    <a:lstStyle/>
                    <a:p>
                      <a:endParaRPr lang="zh-CN-#Hans" altLang="en-US"/>
                    </a:p>
                  </a:txBody>
                  <a:tcPr/>
                </a:tc>
                <a:tc>
                  <a:txBody>
                    <a:bodyPr/>
                    <a:lstStyle/>
                    <a:p>
                      <a:r>
                        <a:rPr lang="zh-CN" altLang="en-US"/>
                        <a:t>连续短包，逻辑能正常处理</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5"/>
                  </a:ext>
                </a:extLst>
              </a:tr>
              <a:tr h="700204">
                <a:tc>
                  <a:txBody>
                    <a:bodyPr/>
                    <a:lstStyle/>
                    <a:p>
                      <a:endParaRPr lang="zh-CN-#Hans" altLang="en-US"/>
                    </a:p>
                  </a:txBody>
                  <a:tcPr/>
                </a:tc>
                <a:tc>
                  <a:txBody>
                    <a:bodyPr/>
                    <a:lstStyle/>
                    <a:p>
                      <a:endParaRPr lang="zh-CN-#Hans" altLang="en-US"/>
                    </a:p>
                  </a:txBody>
                  <a:tcPr/>
                </a:tc>
                <a:tc>
                  <a:txBody>
                    <a:bodyPr/>
                    <a:lstStyle/>
                    <a:p>
                      <a:r>
                        <a:rPr lang="zh-CN" altLang="en-US"/>
                        <a:t>连续长跑逻辑能正常处理。</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6"/>
                  </a:ext>
                </a:extLst>
              </a:tr>
              <a:tr h="417497">
                <a:tc>
                  <a:txBody>
                    <a:bodyPr/>
                    <a:lstStyle/>
                    <a:p>
                      <a:endParaRPr lang="zh-CN-#Hans" altLang="en-US"/>
                    </a:p>
                  </a:txBody>
                  <a:tcPr/>
                </a:tc>
                <a:tc>
                  <a:txBody>
                    <a:bodyPr/>
                    <a:lstStyle/>
                    <a:p>
                      <a:r>
                        <a:rPr lang="en-US" altLang="zh-CN-#Hans"/>
                        <a:t>crc</a:t>
                      </a:r>
                      <a:r>
                        <a:rPr lang="zh-CN" altLang="zh-CN-#Hans"/>
                        <a:t>检测</a:t>
                      </a:r>
                      <a:endParaRPr lang="zh-CN-#Hans" altLang="en-US"/>
                    </a:p>
                  </a:txBody>
                  <a:tcPr/>
                </a:tc>
                <a:tc>
                  <a:txBody>
                    <a:bodyPr/>
                    <a:lstStyle/>
                    <a:p>
                      <a:r>
                        <a:rPr lang="en-US" altLang="zh-CN-#Hans"/>
                        <a:t>crc</a:t>
                      </a:r>
                      <a:r>
                        <a:rPr lang="zh-CN" altLang="zh-CN-#Hans"/>
                        <a:t>错，丢弃</a:t>
                      </a:r>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7"/>
                  </a:ext>
                </a:extLst>
              </a:tr>
              <a:tr h="700204">
                <a:tc>
                  <a:txBody>
                    <a:bodyPr/>
                    <a:lstStyle/>
                    <a:p>
                      <a:endParaRPr lang="zh-CN-#Hans" altLang="en-US"/>
                    </a:p>
                  </a:txBody>
                  <a:tcPr/>
                </a:tc>
                <a:tc>
                  <a:txBody>
                    <a:bodyPr/>
                    <a:lstStyle/>
                    <a:p>
                      <a:endParaRPr lang="zh-CN-#Hans" altLang="en-US" dirty="0"/>
                    </a:p>
                  </a:txBody>
                  <a:tcPr/>
                </a:tc>
                <a:tc>
                  <a:txBody>
                    <a:bodyPr/>
                    <a:lstStyle/>
                    <a:p>
                      <a:r>
                        <a:rPr lang="en-US" altLang="zh-CN-#Hans" dirty="0" err="1"/>
                        <a:t>crc</a:t>
                      </a:r>
                      <a:r>
                        <a:rPr lang="zh-CN" altLang="zh-CN-#Hans" dirty="0"/>
                        <a:t>正确，转发</a:t>
                      </a:r>
                      <a:endParaRPr lang="zh-CN-#Hans" altLang="en-US" dirty="0"/>
                    </a:p>
                    <a:p>
                      <a:endParaRPr lang="zh-CN-#Hans" altLang="en-US" dirty="0"/>
                    </a:p>
                  </a:txBody>
                  <a:tcPr/>
                </a:tc>
                <a:tc>
                  <a:txBody>
                    <a:bodyPr/>
                    <a:lstStyle/>
                    <a:p>
                      <a:endParaRPr lang="zh-CN-#Hans" altLang="en-US"/>
                    </a:p>
                  </a:txBody>
                  <a:tcPr/>
                </a:tc>
                <a:tc>
                  <a:txBody>
                    <a:bodyPr/>
                    <a:lstStyle/>
                    <a:p>
                      <a:endParaRPr lang="zh-CN-#Hans" altLang="en-US"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593" name="标题 1048592"/>
          <p:cNvSpPr>
            <a:spLocks noGrp="1"/>
          </p:cNvSpPr>
          <p:nvPr>
            <p:ph type="title"/>
          </p:nvPr>
        </p:nvSpPr>
        <p:spPr/>
        <p:txBody>
          <a:bodyPr/>
          <a:lstStyle/>
          <a:p>
            <a:r>
              <a:rPr lang="zh-CN"/>
              <a:t>第二步：确定</a:t>
            </a:r>
            <a:r>
              <a:rPr lang="en-US" altLang="zh-CN"/>
              <a:t>object/segment</a:t>
            </a:r>
            <a:endParaRPr lang="zh-CN-#Hans"/>
          </a:p>
        </p:txBody>
      </p:sp>
      <p:sp>
        <p:nvSpPr>
          <p:cNvPr id="1048594" name="内容占位符 1048593"/>
          <p:cNvSpPr>
            <a:spLocks noGrp="1"/>
          </p:cNvSpPr>
          <p:nvPr>
            <p:ph sz="half" idx="1"/>
          </p:nvPr>
        </p:nvSpPr>
        <p:spPr/>
        <p:txBody>
          <a:bodyPr/>
          <a:lstStyle/>
          <a:p>
            <a:r>
              <a:rPr lang="zh-CN"/>
              <a:t>确定</a:t>
            </a:r>
            <a:r>
              <a:rPr lang="en-US" altLang="zh-CN"/>
              <a:t>object</a:t>
            </a:r>
            <a:endParaRPr lang="zh-CN-#Hans"/>
          </a:p>
          <a:p>
            <a:r>
              <a:rPr lang="zh-CN" altLang="zh-CN"/>
              <a:t>提取相关功能模块及本测试点涉及的要素对要素进行抽象。</a:t>
            </a:r>
            <a:endParaRPr lang="zh-CN-#Hans"/>
          </a:p>
          <a:p>
            <a:r>
              <a:rPr lang="zh-CN" altLang="zh-CN"/>
              <a:t>可以由接口信号至信号组往上抽象，一直到有明确物理意义为止</a:t>
            </a:r>
            <a:endParaRPr lang="zh-CN-#Hans"/>
          </a:p>
        </p:txBody>
      </p:sp>
      <p:sp>
        <p:nvSpPr>
          <p:cNvPr id="1048595" name="内容占位符 1048594"/>
          <p:cNvSpPr>
            <a:spLocks noGrp="1"/>
          </p:cNvSpPr>
          <p:nvPr>
            <p:ph sz="half" idx="2"/>
          </p:nvPr>
        </p:nvSpPr>
        <p:spPr/>
        <p:txBody>
          <a:bodyPr/>
          <a:lstStyle/>
          <a:p>
            <a:r>
              <a:rPr lang="zh-CN"/>
              <a:t>确定</a:t>
            </a:r>
            <a:r>
              <a:rPr lang="en-US" altLang="zh-CN"/>
              <a:t>segment</a:t>
            </a:r>
            <a:endParaRPr lang="zh-CN-#Hans"/>
          </a:p>
          <a:p>
            <a:r>
              <a:rPr lang="zh-CN" altLang="zh-CN"/>
              <a:t>依据等价类工程方法</a:t>
            </a:r>
            <a:endParaRPr lang="zh-CN-#Hans"/>
          </a:p>
          <a:p>
            <a:r>
              <a:rPr lang="zh-CN" altLang="zh-CN"/>
              <a:t>主要考虑典型值，边界值和非法值</a:t>
            </a:r>
            <a:endParaRPr lang="zh-CN-#Hans"/>
          </a:p>
          <a:p>
            <a:endParaRPr lang="zh-CN-#Han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590" name="标题 1048589"/>
          <p:cNvSpPr>
            <a:spLocks noGrp="1"/>
          </p:cNvSpPr>
          <p:nvPr>
            <p:ph type="title"/>
          </p:nvPr>
        </p:nvSpPr>
        <p:spPr/>
        <p:txBody>
          <a:bodyPr/>
          <a:lstStyle/>
          <a:p>
            <a:r>
              <a:rPr lang="zh-CN"/>
              <a:t>确定</a:t>
            </a:r>
            <a:r>
              <a:rPr lang="en-US" altLang="zh-CN"/>
              <a:t>object </a:t>
            </a:r>
            <a:r>
              <a:rPr lang="zh-CN" altLang="en-US"/>
              <a:t>（示例）</a:t>
            </a:r>
            <a:endParaRPr lang="zh-CN-#Hans"/>
          </a:p>
        </p:txBody>
      </p:sp>
      <p:graphicFrame>
        <p:nvGraphicFramePr>
          <p:cNvPr id="4194304" name="表格 4194303"/>
          <p:cNvGraphicFramePr>
            <a:graphicFrameLocks/>
          </p:cNvGraphicFramePr>
          <p:nvPr>
            <p:extLst>
              <p:ext uri="{D42A27DB-BD31-4B8C-83A1-F6EECF244321}">
                <p14:modId xmlns:p14="http://schemas.microsoft.com/office/powerpoint/2010/main" val="3640192900"/>
              </p:ext>
            </p:extLst>
          </p:nvPr>
        </p:nvGraphicFramePr>
        <p:xfrm>
          <a:off x="757989" y="1337147"/>
          <a:ext cx="6858000" cy="5063652"/>
        </p:xfrm>
        <a:graphic>
          <a:graphicData uri="http://schemas.openxmlformats.org/drawingml/2006/table">
            <a:tbl>
              <a:tblPr firstRow="1" bandRow="1">
                <a:tableStyleId>{93296810-A885-4BE3-A3E7-6D5BEEA58F36}</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863114">
                  <a:extLst>
                    <a:ext uri="{9D8B030D-6E8A-4147-A177-3AD203B41FA5}">
                      <a16:colId xmlns:a16="http://schemas.microsoft.com/office/drawing/2014/main" val="20002"/>
                    </a:ext>
                  </a:extLst>
                </a:gridCol>
                <a:gridCol w="1684421">
                  <a:extLst>
                    <a:ext uri="{9D8B030D-6E8A-4147-A177-3AD203B41FA5}">
                      <a16:colId xmlns:a16="http://schemas.microsoft.com/office/drawing/2014/main" val="20003"/>
                    </a:ext>
                  </a:extLst>
                </a:gridCol>
                <a:gridCol w="567265">
                  <a:extLst>
                    <a:ext uri="{9D8B030D-6E8A-4147-A177-3AD203B41FA5}">
                      <a16:colId xmlns:a16="http://schemas.microsoft.com/office/drawing/2014/main" val="20004"/>
                    </a:ext>
                  </a:extLst>
                </a:gridCol>
              </a:tblGrid>
              <a:tr h="0">
                <a:tc>
                  <a:txBody>
                    <a:bodyPr/>
                    <a:lstStyle/>
                    <a:p>
                      <a:r>
                        <a:rPr lang="en-US" altLang="zh-CN-#Hans"/>
                        <a:t>object</a:t>
                      </a:r>
                      <a:endParaRPr lang="zh-CN-#Hans" altLang="en-US"/>
                    </a:p>
                  </a:txBody>
                  <a:tcPr/>
                </a:tc>
                <a:tc>
                  <a:txBody>
                    <a:bodyPr/>
                    <a:lstStyle/>
                    <a:p>
                      <a:r>
                        <a:rPr lang="en-US" altLang="zh-CN-#Hans"/>
                        <a:t>object  define</a:t>
                      </a:r>
                      <a:endParaRPr lang="zh-CN-#Hans" altLang="en-US"/>
                    </a:p>
                  </a:txBody>
                  <a:tcPr/>
                </a:tc>
                <a:tc>
                  <a:txBody>
                    <a:bodyPr/>
                    <a:lstStyle/>
                    <a:p>
                      <a:r>
                        <a:rPr lang="en-US" altLang="zh-CN-#Hans"/>
                        <a:t>segment</a:t>
                      </a:r>
                      <a:endParaRPr lang="zh-CN-#Hans" altLang="en-US"/>
                    </a:p>
                  </a:txBody>
                  <a:tcPr/>
                </a:tc>
                <a:tc>
                  <a:txBody>
                    <a:bodyPr/>
                    <a:lstStyle/>
                    <a:p>
                      <a:r>
                        <a:rPr lang="en-US" altLang="zh-CN-#Hans"/>
                        <a:t>rang</a:t>
                      </a:r>
                      <a:endParaRPr lang="zh-CN-#Hans" altLang="en-US"/>
                    </a:p>
                  </a:txBody>
                  <a:tcPr/>
                </a:tc>
                <a:tc>
                  <a:txBody>
                    <a:bodyPr/>
                    <a:lstStyle/>
                    <a:p>
                      <a:endParaRPr lang="zh-CN-#Hans" altLang="en-US"/>
                    </a:p>
                  </a:txBody>
                  <a:tcPr/>
                </a:tc>
                <a:extLst>
                  <a:ext uri="{0D108BD9-81ED-4DB2-BD59-A6C34878D82A}">
                    <a16:rowId xmlns:a16="http://schemas.microsoft.com/office/drawing/2014/main" val="10000"/>
                  </a:ext>
                </a:extLst>
              </a:tr>
              <a:tr h="441151">
                <a:tc>
                  <a:txBody>
                    <a:bodyPr/>
                    <a:lstStyle/>
                    <a:p>
                      <a:r>
                        <a:rPr lang="en-US" altLang="zh-CN-#Hans"/>
                        <a:t>pktlen</a:t>
                      </a:r>
                      <a:endParaRPr lang="zh-CN-#Hans" altLang="en-US"/>
                    </a:p>
                  </a:txBody>
                  <a:tcPr/>
                </a:tc>
                <a:tc>
                  <a:txBody>
                    <a:bodyPr/>
                    <a:lstStyle/>
                    <a:p>
                      <a:r>
                        <a:rPr lang="zh-CN" altLang="en-US"/>
                        <a:t>包长</a:t>
                      </a:r>
                      <a:endParaRPr lang="zh-CN-#Hans" altLang="en-US"/>
                    </a:p>
                  </a:txBody>
                  <a:tcPr/>
                </a:tc>
                <a:tc>
                  <a:txBody>
                    <a:bodyPr/>
                    <a:lstStyle/>
                    <a:p>
                      <a:r>
                        <a:rPr lang="en-US" altLang="zh-CN-#Hans"/>
                        <a:t>down_edge</a:t>
                      </a:r>
                      <a:endParaRPr lang="zh-CN-#Hans" altLang="en-US"/>
                    </a:p>
                  </a:txBody>
                  <a:tcPr/>
                </a:tc>
                <a:tc>
                  <a:txBody>
                    <a:bodyPr/>
                    <a:lstStyle/>
                    <a:p>
                      <a:r>
                        <a:rPr lang="en-US" altLang="zh-CN-#Hans"/>
                        <a:t>64....67</a:t>
                      </a:r>
                      <a:endParaRPr lang="zh-CN-#Hans" altLang="en-US"/>
                    </a:p>
                  </a:txBody>
                  <a:tcPr/>
                </a:tc>
                <a:tc>
                  <a:txBody>
                    <a:bodyPr/>
                    <a:lstStyle/>
                    <a:p>
                      <a:endParaRPr lang="zh-CN-#Hans" altLang="en-US"/>
                    </a:p>
                  </a:txBody>
                  <a:tcPr/>
                </a:tc>
                <a:extLst>
                  <a:ext uri="{0D108BD9-81ED-4DB2-BD59-A6C34878D82A}">
                    <a16:rowId xmlns:a16="http://schemas.microsoft.com/office/drawing/2014/main" val="10001"/>
                  </a:ext>
                </a:extLst>
              </a:tr>
              <a:tr h="370630">
                <a:tc>
                  <a:txBody>
                    <a:bodyPr/>
                    <a:lstStyle/>
                    <a:p>
                      <a:endParaRPr lang="zh-CN-#Hans" altLang="en-US"/>
                    </a:p>
                  </a:txBody>
                  <a:tcPr/>
                </a:tc>
                <a:tc>
                  <a:txBody>
                    <a:bodyPr/>
                    <a:lstStyle/>
                    <a:p>
                      <a:endParaRPr lang="zh-CN-#Hans" altLang="en-US"/>
                    </a:p>
                  </a:txBody>
                  <a:tcPr/>
                </a:tc>
                <a:tc>
                  <a:txBody>
                    <a:bodyPr/>
                    <a:lstStyle/>
                    <a:p>
                      <a:r>
                        <a:rPr lang="en-US" altLang="zh-CN-#Hans"/>
                        <a:t>typical</a:t>
                      </a:r>
                      <a:endParaRPr lang="zh-CN-#Hans" altLang="en-US"/>
                    </a:p>
                  </a:txBody>
                  <a:tcPr/>
                </a:tc>
                <a:tc>
                  <a:txBody>
                    <a:bodyPr/>
                    <a:lstStyle/>
                    <a:p>
                      <a:r>
                        <a:rPr lang="en-US" altLang="zh-CN-#Hans"/>
                        <a:t>68...1518</a:t>
                      </a:r>
                      <a:endParaRPr lang="zh-CN-#Hans" altLang="en-US"/>
                    </a:p>
                  </a:txBody>
                  <a:tcPr/>
                </a:tc>
                <a:tc>
                  <a:txBody>
                    <a:bodyPr/>
                    <a:lstStyle/>
                    <a:p>
                      <a:endParaRPr lang="zh-CN-#Hans" altLang="en-US"/>
                    </a:p>
                  </a:txBody>
                  <a:tcPr/>
                </a:tc>
                <a:extLst>
                  <a:ext uri="{0D108BD9-81ED-4DB2-BD59-A6C34878D82A}">
                    <a16:rowId xmlns:a16="http://schemas.microsoft.com/office/drawing/2014/main" val="10002"/>
                  </a:ext>
                </a:extLst>
              </a:tr>
              <a:tr h="428540">
                <a:tc>
                  <a:txBody>
                    <a:bodyPr/>
                    <a:lstStyle/>
                    <a:p>
                      <a:endParaRPr lang="zh-CN-#Hans" altLang="en-US"/>
                    </a:p>
                  </a:txBody>
                  <a:tcPr/>
                </a:tc>
                <a:tc>
                  <a:txBody>
                    <a:bodyPr/>
                    <a:lstStyle/>
                    <a:p>
                      <a:endParaRPr lang="zh-CN-#Hans" altLang="en-US"/>
                    </a:p>
                  </a:txBody>
                  <a:tcPr/>
                </a:tc>
                <a:tc>
                  <a:txBody>
                    <a:bodyPr/>
                    <a:lstStyle/>
                    <a:p>
                      <a:r>
                        <a:rPr lang="en-US" altLang="zh-CN-#Hans"/>
                        <a:t>up_edge</a:t>
                      </a:r>
                      <a:endParaRPr lang="zh-CN-#Hans" altLang="en-US"/>
                    </a:p>
                  </a:txBody>
                  <a:tcPr/>
                </a:tc>
                <a:tc>
                  <a:txBody>
                    <a:bodyPr/>
                    <a:lstStyle/>
                    <a:p>
                      <a:r>
                        <a:rPr lang="en-US" altLang="zh-CN-#Hans"/>
                        <a:t>1519..1522</a:t>
                      </a:r>
                      <a:endParaRPr lang="zh-CN-#Hans" altLang="en-US"/>
                    </a:p>
                  </a:txBody>
                  <a:tcPr/>
                </a:tc>
                <a:tc>
                  <a:txBody>
                    <a:bodyPr/>
                    <a:lstStyle/>
                    <a:p>
                      <a:endParaRPr lang="zh-CN-#Hans" altLang="en-US"/>
                    </a:p>
                  </a:txBody>
                  <a:tcPr/>
                </a:tc>
                <a:extLst>
                  <a:ext uri="{0D108BD9-81ED-4DB2-BD59-A6C34878D82A}">
                    <a16:rowId xmlns:a16="http://schemas.microsoft.com/office/drawing/2014/main" val="10003"/>
                  </a:ext>
                </a:extLst>
              </a:tr>
              <a:tr h="370630">
                <a:tc>
                  <a:txBody>
                    <a:bodyPr/>
                    <a:lstStyle/>
                    <a:p>
                      <a:endParaRPr lang="zh-CN-#Hans" altLang="en-US"/>
                    </a:p>
                  </a:txBody>
                  <a:tcPr/>
                </a:tc>
                <a:tc>
                  <a:txBody>
                    <a:bodyPr/>
                    <a:lstStyle/>
                    <a:p>
                      <a:endParaRPr lang="zh-CN-#Hans" altLang="en-US"/>
                    </a:p>
                  </a:txBody>
                  <a:tcPr/>
                </a:tc>
                <a:tc>
                  <a:txBody>
                    <a:bodyPr/>
                    <a:lstStyle/>
                    <a:p>
                      <a:r>
                        <a:rPr lang="en-US" altLang="zh-CN-#Hans"/>
                        <a:t>less</a:t>
                      </a:r>
                      <a:endParaRPr lang="zh-CN-#Hans" altLang="en-US"/>
                    </a:p>
                  </a:txBody>
                  <a:tcPr/>
                </a:tc>
                <a:tc>
                  <a:txBody>
                    <a:bodyPr/>
                    <a:lstStyle/>
                    <a:p>
                      <a:r>
                        <a:rPr lang="en-US" altLang="zh-CN-#Hans"/>
                        <a:t>1..63</a:t>
                      </a:r>
                      <a:endParaRPr lang="zh-CN-#Hans" altLang="en-US"/>
                    </a:p>
                  </a:txBody>
                  <a:tcPr/>
                </a:tc>
                <a:tc>
                  <a:txBody>
                    <a:bodyPr/>
                    <a:lstStyle/>
                    <a:p>
                      <a:endParaRPr lang="zh-CN-#Hans" altLang="en-US"/>
                    </a:p>
                  </a:txBody>
                  <a:tcPr/>
                </a:tc>
                <a:extLst>
                  <a:ext uri="{0D108BD9-81ED-4DB2-BD59-A6C34878D82A}">
                    <a16:rowId xmlns:a16="http://schemas.microsoft.com/office/drawing/2014/main" val="10004"/>
                  </a:ext>
                </a:extLst>
              </a:tr>
              <a:tr h="440122">
                <a:tc>
                  <a:txBody>
                    <a:bodyPr/>
                    <a:lstStyle/>
                    <a:p>
                      <a:endParaRPr lang="zh-CN-#Hans" altLang="en-US"/>
                    </a:p>
                  </a:txBody>
                  <a:tcPr/>
                </a:tc>
                <a:tc>
                  <a:txBody>
                    <a:bodyPr/>
                    <a:lstStyle/>
                    <a:p>
                      <a:endParaRPr lang="zh-CN-#Hans" altLang="en-US"/>
                    </a:p>
                  </a:txBody>
                  <a:tcPr/>
                </a:tc>
                <a:tc>
                  <a:txBody>
                    <a:bodyPr/>
                    <a:lstStyle/>
                    <a:p>
                      <a:r>
                        <a:rPr lang="en-US" altLang="zh-CN-#Hans"/>
                        <a:t>larger</a:t>
                      </a:r>
                      <a:endParaRPr lang="zh-CN-#Hans" altLang="en-US"/>
                    </a:p>
                  </a:txBody>
                  <a:tcPr/>
                </a:tc>
                <a:tc>
                  <a:txBody>
                    <a:bodyPr/>
                    <a:lstStyle/>
                    <a:p>
                      <a:r>
                        <a:rPr lang="en-US" altLang="zh-CN-#Hans"/>
                        <a:t>1523...2100</a:t>
                      </a:r>
                      <a:endParaRPr lang="zh-CN-#Hans" altLang="en-US"/>
                    </a:p>
                  </a:txBody>
                  <a:tcPr/>
                </a:tc>
                <a:tc>
                  <a:txBody>
                    <a:bodyPr/>
                    <a:lstStyle/>
                    <a:p>
                      <a:endParaRPr lang="zh-CN-#Hans" altLang="en-US"/>
                    </a:p>
                  </a:txBody>
                  <a:tcPr/>
                </a:tc>
                <a:extLst>
                  <a:ext uri="{0D108BD9-81ED-4DB2-BD59-A6C34878D82A}">
                    <a16:rowId xmlns:a16="http://schemas.microsoft.com/office/drawing/2014/main" val="10005"/>
                  </a:ext>
                </a:extLst>
              </a:tr>
              <a:tr h="428540">
                <a:tc>
                  <a:txBody>
                    <a:bodyPr/>
                    <a:lstStyle/>
                    <a:p>
                      <a:r>
                        <a:rPr lang="en-US" altLang="zh-CN-#Hans"/>
                        <a:t>crc</a:t>
                      </a:r>
                      <a:endParaRPr lang="zh-CN-#Hans" altLang="en-US"/>
                    </a:p>
                  </a:txBody>
                  <a:tcPr/>
                </a:tc>
                <a:tc>
                  <a:txBody>
                    <a:bodyPr/>
                    <a:lstStyle/>
                    <a:p>
                      <a:endParaRPr lang="zh-CN-#Hans" altLang="en-US"/>
                    </a:p>
                  </a:txBody>
                  <a:tcPr/>
                </a:tc>
                <a:tc>
                  <a:txBody>
                    <a:bodyPr/>
                    <a:lstStyle/>
                    <a:p>
                      <a:r>
                        <a:rPr lang="en-US" altLang="zh-CN-#Hans"/>
                        <a:t>wrong</a:t>
                      </a:r>
                      <a:endParaRPr lang="zh-CN-#Hans" altLang="en-US"/>
                    </a:p>
                  </a:txBody>
                  <a:tcPr/>
                </a:tc>
                <a:tc>
                  <a:txBody>
                    <a:bodyPr/>
                    <a:lstStyle/>
                    <a:p>
                      <a:r>
                        <a:rPr lang="en-US" altLang="zh-CN-#Hans"/>
                        <a:t>1</a:t>
                      </a:r>
                      <a:endParaRPr lang="zh-CN-#Hans" altLang="en-US"/>
                    </a:p>
                  </a:txBody>
                  <a:tcPr/>
                </a:tc>
                <a:tc>
                  <a:txBody>
                    <a:bodyPr/>
                    <a:lstStyle/>
                    <a:p>
                      <a:endParaRPr lang="zh-CN-#Hans" altLang="en-US"/>
                    </a:p>
                  </a:txBody>
                  <a:tcPr/>
                </a:tc>
                <a:extLst>
                  <a:ext uri="{0D108BD9-81ED-4DB2-BD59-A6C34878D82A}">
                    <a16:rowId xmlns:a16="http://schemas.microsoft.com/office/drawing/2014/main" val="10006"/>
                  </a:ext>
                </a:extLst>
              </a:tr>
              <a:tr h="370630">
                <a:tc>
                  <a:txBody>
                    <a:bodyPr/>
                    <a:lstStyle/>
                    <a:p>
                      <a:endParaRPr lang="zh-CN-#Hans" altLang="en-US"/>
                    </a:p>
                  </a:txBody>
                  <a:tcPr/>
                </a:tc>
                <a:tc>
                  <a:txBody>
                    <a:bodyPr/>
                    <a:lstStyle/>
                    <a:p>
                      <a:endParaRPr lang="zh-CN-#Hans" altLang="en-US"/>
                    </a:p>
                  </a:txBody>
                  <a:tcPr/>
                </a:tc>
                <a:tc>
                  <a:txBody>
                    <a:bodyPr/>
                    <a:lstStyle/>
                    <a:p>
                      <a:r>
                        <a:rPr lang="en-US" altLang="zh-CN-#Hans"/>
                        <a:t>right</a:t>
                      </a:r>
                      <a:endParaRPr lang="zh-CN-#Hans" altLang="en-US"/>
                    </a:p>
                  </a:txBody>
                  <a:tcPr/>
                </a:tc>
                <a:tc>
                  <a:txBody>
                    <a:bodyPr/>
                    <a:lstStyle/>
                    <a:p>
                      <a:r>
                        <a:rPr lang="en-US" altLang="zh-CN-#Hans"/>
                        <a:t>0</a:t>
                      </a:r>
                      <a:endParaRPr lang="zh-CN-#Hans" altLang="en-US"/>
                    </a:p>
                  </a:txBody>
                  <a:tcPr/>
                </a:tc>
                <a:tc>
                  <a:txBody>
                    <a:bodyPr/>
                    <a:lstStyle/>
                    <a:p>
                      <a:endParaRPr lang="zh-CN-#Hans" altLang="en-US"/>
                    </a:p>
                  </a:txBody>
                  <a:tcPr/>
                </a:tc>
                <a:extLst>
                  <a:ext uri="{0D108BD9-81ED-4DB2-BD59-A6C34878D82A}">
                    <a16:rowId xmlns:a16="http://schemas.microsoft.com/office/drawing/2014/main" val="10007"/>
                  </a:ext>
                </a:extLst>
              </a:tr>
              <a:tr h="352098">
                <a:tc>
                  <a:txBody>
                    <a:bodyPr/>
                    <a:lstStyle/>
                    <a:p>
                      <a:r>
                        <a:rPr lang="en-US" altLang="zh-CN-#Hans"/>
                        <a:t>eth_type</a:t>
                      </a:r>
                      <a:endParaRPr lang="zh-CN-#Hans" altLang="en-US"/>
                    </a:p>
                  </a:txBody>
                  <a:tcPr/>
                </a:tc>
                <a:tc>
                  <a:txBody>
                    <a:bodyPr/>
                    <a:lstStyle/>
                    <a:p>
                      <a:endParaRPr lang="zh-CN-#Hans" altLang="en-US"/>
                    </a:p>
                  </a:txBody>
                  <a:tcPr/>
                </a:tc>
                <a:tc>
                  <a:txBody>
                    <a:bodyPr/>
                    <a:lstStyle/>
                    <a:p>
                      <a:r>
                        <a:rPr lang="en-US" altLang="zh-CN-#Hans"/>
                        <a:t>vlan</a:t>
                      </a:r>
                      <a:endParaRPr lang="zh-CN-#Hans" altLang="en-US"/>
                    </a:p>
                  </a:txBody>
                  <a:tcPr/>
                </a:tc>
                <a:tc>
                  <a:txBody>
                    <a:bodyPr/>
                    <a:lstStyle/>
                    <a:p>
                      <a:r>
                        <a:rPr lang="en-US" altLang="zh-CN-#Hans"/>
                        <a:t>1</a:t>
                      </a:r>
                      <a:endParaRPr lang="zh-CN-#Hans" altLang="en-US"/>
                    </a:p>
                  </a:txBody>
                  <a:tcPr/>
                </a:tc>
                <a:tc>
                  <a:txBody>
                    <a:bodyPr/>
                    <a:lstStyle/>
                    <a:p>
                      <a:endParaRPr lang="zh-CN-#Hans" altLang="en-US"/>
                    </a:p>
                  </a:txBody>
                  <a:tcPr/>
                </a:tc>
                <a:extLst>
                  <a:ext uri="{0D108BD9-81ED-4DB2-BD59-A6C34878D82A}">
                    <a16:rowId xmlns:a16="http://schemas.microsoft.com/office/drawing/2014/main" val="10008"/>
                  </a:ext>
                </a:extLst>
              </a:tr>
              <a:tr h="377578">
                <a:tc>
                  <a:txBody>
                    <a:bodyPr/>
                    <a:lstStyle/>
                    <a:p>
                      <a:endParaRPr lang="zh-CN-#Hans" altLang="en-US"/>
                    </a:p>
                  </a:txBody>
                  <a:tcPr/>
                </a:tc>
                <a:tc>
                  <a:txBody>
                    <a:bodyPr/>
                    <a:lstStyle/>
                    <a:p>
                      <a:endParaRPr lang="zh-CN-#Hans" altLang="en-US"/>
                    </a:p>
                  </a:txBody>
                  <a:tcPr/>
                </a:tc>
                <a:tc>
                  <a:txBody>
                    <a:bodyPr/>
                    <a:lstStyle/>
                    <a:p>
                      <a:r>
                        <a:rPr lang="en-US" altLang="zh-CN-#Hans"/>
                        <a:t>nvlan</a:t>
                      </a:r>
                      <a:endParaRPr lang="zh-CN-#Hans" altLang="en-US"/>
                    </a:p>
                  </a:txBody>
                  <a:tcPr/>
                </a:tc>
                <a:tc>
                  <a:txBody>
                    <a:bodyPr/>
                    <a:lstStyle/>
                    <a:p>
                      <a:r>
                        <a:rPr lang="en-US" altLang="zh-CN-#Hans"/>
                        <a:t>0</a:t>
                      </a:r>
                      <a:endParaRPr lang="zh-CN-#Hans" altLang="en-US"/>
                    </a:p>
                  </a:txBody>
                  <a:tcPr/>
                </a:tc>
                <a:tc>
                  <a:txBody>
                    <a:bodyPr/>
                    <a:lstStyle/>
                    <a:p>
                      <a:endParaRPr lang="zh-CN-#Hans" altLang="en-US"/>
                    </a:p>
                  </a:txBody>
                  <a:tcPr/>
                </a:tc>
                <a:extLst>
                  <a:ext uri="{0D108BD9-81ED-4DB2-BD59-A6C34878D82A}">
                    <a16:rowId xmlns:a16="http://schemas.microsoft.com/office/drawing/2014/main" val="10009"/>
                  </a:ext>
                </a:extLst>
              </a:tr>
              <a:tr h="463288">
                <a:tc>
                  <a:txBody>
                    <a:bodyPr/>
                    <a:lstStyle/>
                    <a:p>
                      <a:r>
                        <a:rPr lang="en-US" altLang="zh-CN-#Hans"/>
                        <a:t>tag_mode</a:t>
                      </a:r>
                      <a:endParaRPr lang="zh-CN-#Hans" altLang="en-US"/>
                    </a:p>
                  </a:txBody>
                  <a:tcPr/>
                </a:tc>
                <a:tc>
                  <a:txBody>
                    <a:bodyPr/>
                    <a:lstStyle/>
                    <a:p>
                      <a:endParaRPr lang="zh-CN-#Hans" altLang="en-US"/>
                    </a:p>
                  </a:txBody>
                  <a:tcPr/>
                </a:tc>
                <a:tc>
                  <a:txBody>
                    <a:bodyPr/>
                    <a:lstStyle/>
                    <a:p>
                      <a:r>
                        <a:rPr lang="en-US" altLang="zh-CN-#Hans"/>
                        <a:t>mode0</a:t>
                      </a:r>
                      <a:endParaRPr lang="zh-CN-#Hans" altLang="en-US"/>
                    </a:p>
                  </a:txBody>
                  <a:tcPr/>
                </a:tc>
                <a:tc>
                  <a:txBody>
                    <a:bodyPr/>
                    <a:lstStyle/>
                    <a:p>
                      <a:r>
                        <a:rPr lang="en-US" altLang="zh-CN-#Hans"/>
                        <a:t>0</a:t>
                      </a:r>
                      <a:endParaRPr lang="zh-CN-#Hans" altLang="en-US"/>
                    </a:p>
                  </a:txBody>
                  <a:tcPr/>
                </a:tc>
                <a:tc>
                  <a:txBody>
                    <a:bodyPr/>
                    <a:lstStyle/>
                    <a:p>
                      <a:endParaRPr lang="zh-CN-#Hans" altLang="en-US"/>
                    </a:p>
                  </a:txBody>
                  <a:tcPr/>
                </a:tc>
                <a:extLst>
                  <a:ext uri="{0D108BD9-81ED-4DB2-BD59-A6C34878D82A}">
                    <a16:rowId xmlns:a16="http://schemas.microsoft.com/office/drawing/2014/main" val="10010"/>
                  </a:ext>
                </a:extLst>
              </a:tr>
              <a:tr h="366703">
                <a:tc>
                  <a:txBody>
                    <a:bodyPr/>
                    <a:lstStyle/>
                    <a:p>
                      <a:endParaRPr lang="zh-CN-#Hans" altLang="en-US"/>
                    </a:p>
                  </a:txBody>
                  <a:tcPr/>
                </a:tc>
                <a:tc>
                  <a:txBody>
                    <a:bodyPr/>
                    <a:lstStyle/>
                    <a:p>
                      <a:endParaRPr lang="zh-CN-#Hans" altLang="en-US"/>
                    </a:p>
                  </a:txBody>
                  <a:tcPr/>
                </a:tc>
                <a:tc>
                  <a:txBody>
                    <a:bodyPr/>
                    <a:lstStyle/>
                    <a:p>
                      <a:r>
                        <a:rPr lang="en-US" altLang="zh-CN-#Hans"/>
                        <a:t>mode1</a:t>
                      </a:r>
                      <a:endParaRPr lang="zh-CN-#Hans" altLang="en-US"/>
                    </a:p>
                  </a:txBody>
                  <a:tcPr/>
                </a:tc>
                <a:tc>
                  <a:txBody>
                    <a:bodyPr/>
                    <a:lstStyle/>
                    <a:p>
                      <a:r>
                        <a:rPr lang="en-US" altLang="zh-CN-#Hans"/>
                        <a:t>1</a:t>
                      </a:r>
                      <a:endParaRPr lang="zh-CN-#Hans" altLang="en-US"/>
                    </a:p>
                  </a:txBody>
                  <a:tcPr/>
                </a:tc>
                <a:tc>
                  <a:txBody>
                    <a:bodyPr/>
                    <a:lstStyle/>
                    <a:p>
                      <a:endParaRPr lang="zh-CN-#Hans" altLang="en-US"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587" name="标题 1048586"/>
          <p:cNvSpPr>
            <a:spLocks noGrp="1"/>
          </p:cNvSpPr>
          <p:nvPr>
            <p:ph type="title"/>
          </p:nvPr>
        </p:nvSpPr>
        <p:spPr/>
        <p:txBody>
          <a:bodyPr/>
          <a:lstStyle/>
          <a:p>
            <a:r>
              <a:rPr lang="zh-CN"/>
              <a:t>第三步：利用</a:t>
            </a:r>
            <a:r>
              <a:rPr lang="en-US" altLang="zh-CN"/>
              <a:t>object/segment</a:t>
            </a:r>
            <a:r>
              <a:rPr lang="zh-CN" altLang="zh-CN"/>
              <a:t>定义测试点</a:t>
            </a:r>
            <a:endParaRPr lang="zh-CN-#Hans"/>
          </a:p>
        </p:txBody>
      </p:sp>
      <p:sp>
        <p:nvSpPr>
          <p:cNvPr id="1048588" name="内容占位符 1048587"/>
          <p:cNvSpPr>
            <a:spLocks noGrp="1"/>
          </p:cNvSpPr>
          <p:nvPr>
            <p:ph sz="half" idx="1"/>
          </p:nvPr>
        </p:nvSpPr>
        <p:spPr/>
        <p:txBody>
          <a:bodyPr/>
          <a:lstStyle/>
          <a:p>
            <a:r>
              <a:rPr lang="zh-CN"/>
              <a:t>对于涉及较少</a:t>
            </a:r>
            <a:r>
              <a:rPr lang="en-US" altLang="zh-CN"/>
              <a:t>object/segment</a:t>
            </a:r>
            <a:r>
              <a:rPr lang="zh-CN"/>
              <a:t>的验证特性</a:t>
            </a:r>
            <a:endParaRPr lang="zh-CN-#Hans"/>
          </a:p>
          <a:p>
            <a:r>
              <a:rPr lang="zh-CN"/>
              <a:t>以</a:t>
            </a:r>
            <a:r>
              <a:rPr lang="en-US" altLang="zh-CN"/>
              <a:t>object/segment</a:t>
            </a:r>
            <a:r>
              <a:rPr lang="zh-CN"/>
              <a:t>的全组合作为测试，根据需要考虑</a:t>
            </a:r>
            <a:r>
              <a:rPr lang="en-US" altLang="zh-CN"/>
              <a:t>sequence</a:t>
            </a:r>
            <a:endParaRPr lang="zh-CN-#Hans"/>
          </a:p>
        </p:txBody>
      </p:sp>
      <p:sp>
        <p:nvSpPr>
          <p:cNvPr id="1048589" name="内容占位符 1048588"/>
          <p:cNvSpPr>
            <a:spLocks noGrp="1"/>
          </p:cNvSpPr>
          <p:nvPr>
            <p:ph sz="half" idx="2"/>
          </p:nvPr>
        </p:nvSpPr>
        <p:spPr/>
        <p:txBody>
          <a:bodyPr>
            <a:normAutofit fontScale="75000" lnSpcReduction="20000"/>
          </a:bodyPr>
          <a:lstStyle/>
          <a:p>
            <a:r>
              <a:rPr lang="zh-CN"/>
              <a:t>对于复杂的验证特性</a:t>
            </a:r>
            <a:endParaRPr lang="zh-CN-#Hans"/>
          </a:p>
          <a:p>
            <a:r>
              <a:rPr lang="zh-CN"/>
              <a:t>进一步考虑逻辑功能，或者处理流程中的节点，将节点点作为分界车时间的最小单位</a:t>
            </a:r>
            <a:endParaRPr lang="zh-CN-#Hans"/>
          </a:p>
          <a:p>
            <a:r>
              <a:rPr lang="zh-CN"/>
              <a:t>节点</a:t>
            </a:r>
            <a:r>
              <a:rPr lang="zh-CN" altLang="zh-CN"/>
              <a:t>逻辑模块设计中相对独立</a:t>
            </a:r>
            <a:r>
              <a:rPr lang="en-US" altLang="zh-CN"/>
              <a:t>,</a:t>
            </a:r>
            <a:r>
              <a:rPr lang="zh-CN" altLang="zh-CN"/>
              <a:t>复杂的子模块</a:t>
            </a:r>
            <a:r>
              <a:rPr lang="en-US" altLang="zh-CN"/>
              <a:t>n</a:t>
            </a:r>
            <a:r>
              <a:rPr lang="zh-CN" altLang="zh-CN"/>
              <a:t>内部紧耦合，与其他模块松耦合</a:t>
            </a:r>
            <a:endParaRPr lang="zh-CN-#Hans"/>
          </a:p>
          <a:p>
            <a:r>
              <a:rPr lang="zh-CN" altLang="zh-CN"/>
              <a:t>节点</a:t>
            </a:r>
            <a:r>
              <a:rPr lang="en-US" altLang="zh-CN"/>
              <a:t>object/segment</a:t>
            </a:r>
            <a:r>
              <a:rPr lang="zh-CN" altLang="zh-CN"/>
              <a:t>的全组合定义为一组测试点</a:t>
            </a:r>
            <a:endParaRPr lang="zh-CN-#Hans"/>
          </a:p>
          <a:p>
            <a:r>
              <a:rPr lang="zh-CN" altLang="zh-CN"/>
              <a:t>最后描述贯穿整个功能模块的复杂功能路径，作为测试点</a:t>
            </a:r>
            <a:endParaRPr lang="zh-CN-#Hans"/>
          </a:p>
          <a:p>
            <a:r>
              <a:rPr lang="zh-CN" altLang="zh-CN"/>
              <a:t>去掉重复或者基本上重复的测试去</a:t>
            </a:r>
            <a:endParaRPr lang="zh-CN-#Han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88" name="标题 1048687"/>
          <p:cNvSpPr>
            <a:spLocks noGrp="1"/>
          </p:cNvSpPr>
          <p:nvPr>
            <p:ph type="title"/>
          </p:nvPr>
        </p:nvSpPr>
        <p:spPr/>
        <p:txBody>
          <a:bodyPr/>
          <a:lstStyle/>
          <a:p>
            <a:endParaRPr lang="zh-CN-#Hans"/>
          </a:p>
        </p:txBody>
      </p:sp>
      <p:sp>
        <p:nvSpPr>
          <p:cNvPr id="1048689" name="内容占位符 1048688"/>
          <p:cNvSpPr>
            <a:spLocks noGrp="1"/>
          </p:cNvSpPr>
          <p:nvPr>
            <p:ph sz="half" idx="1"/>
          </p:nvPr>
        </p:nvSpPr>
        <p:spPr/>
        <p:txBody>
          <a:bodyPr/>
          <a:lstStyle/>
          <a:p>
            <a:r>
              <a:rPr lang="zh-CN" dirty="0"/>
              <a:t>一个测试点描述时，理论上应该包括一条完整，唯一的有效的功能处理路径</a:t>
            </a:r>
            <a:endParaRPr lang="zh-CN-#Hans" dirty="0"/>
          </a:p>
          <a:p>
            <a:r>
              <a:rPr lang="zh-CN" dirty="0"/>
              <a:t>因此一个测试点描述时应该包括决定该测试点唯一路径的前后有效条件组合</a:t>
            </a:r>
            <a:endParaRPr lang="zh-CN-#Han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标题 1048690"/>
          <p:cNvSpPr>
            <a:spLocks noGrp="1"/>
          </p:cNvSpPr>
          <p:nvPr>
            <p:ph type="title"/>
          </p:nvPr>
        </p:nvSpPr>
        <p:spPr/>
        <p:txBody>
          <a:bodyPr/>
          <a:lstStyle/>
          <a:p>
            <a:endParaRPr lang="zh-CN-#Hans"/>
          </a:p>
        </p:txBody>
      </p:sp>
      <p:sp>
        <p:nvSpPr>
          <p:cNvPr id="1048692" name="内容占位符 1048691"/>
          <p:cNvSpPr>
            <a:spLocks noGrp="1"/>
          </p:cNvSpPr>
          <p:nvPr>
            <p:ph sz="half" idx="1"/>
          </p:nvPr>
        </p:nvSpPr>
        <p:spPr/>
        <p:txBody>
          <a:bodyPr/>
          <a:lstStyle/>
          <a:p>
            <a:endParaRPr lang="zh-CN-#Hans"/>
          </a:p>
        </p:txBody>
      </p:sp>
      <p:sp>
        <p:nvSpPr>
          <p:cNvPr id="1048693" name="内容占位符 1048692"/>
          <p:cNvSpPr>
            <a:spLocks noGrp="1"/>
          </p:cNvSpPr>
          <p:nvPr>
            <p:ph sz="half" idx="2"/>
          </p:nvPr>
        </p:nvSpPr>
        <p:spPr/>
        <p:txBody>
          <a:bodyPr/>
          <a:lstStyle/>
          <a:p>
            <a:endParaRPr lang="zh-CN-#Hans"/>
          </a:p>
        </p:txBody>
      </p:sp>
      <p:graphicFrame>
        <p:nvGraphicFramePr>
          <p:cNvPr id="4194308" name="表格 4194307"/>
          <p:cNvGraphicFramePr>
            <a:graphicFrameLocks/>
          </p:cNvGraphicFramePr>
          <p:nvPr>
            <p:extLst>
              <p:ext uri="{D42A27DB-BD31-4B8C-83A1-F6EECF244321}">
                <p14:modId xmlns:p14="http://schemas.microsoft.com/office/powerpoint/2010/main" val="3469055565"/>
              </p:ext>
            </p:extLst>
          </p:nvPr>
        </p:nvGraphicFramePr>
        <p:xfrm>
          <a:off x="1085850" y="2908166"/>
          <a:ext cx="6858000" cy="2966720"/>
        </p:xfrm>
        <a:graphic>
          <a:graphicData uri="http://schemas.openxmlformats.org/drawingml/2006/table">
            <a:tbl>
              <a:tblPr firstRow="1" bandRow="1">
                <a:tableStyleId>{93296810-A885-4BE3-A3E7-6D5BEEA58F36}</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741680">
                <a:tc>
                  <a:txBody>
                    <a:bodyPr/>
                    <a:lstStyle/>
                    <a:p>
                      <a:endParaRPr lang="zh-CN-#Hans" altLang="en-US"/>
                    </a:p>
                  </a:txBody>
                  <a:tcPr/>
                </a:tc>
                <a:tc>
                  <a:txBody>
                    <a:bodyPr/>
                    <a:lstStyle/>
                    <a:p>
                      <a:r>
                        <a:rPr lang="en-US" altLang="zh-CN-#Hans" dirty="0" err="1"/>
                        <a:t>pktlen</a:t>
                      </a:r>
                      <a:endParaRPr lang="zh-CN-#Hans" altLang="en-US" dirty="0"/>
                    </a:p>
                  </a:txBody>
                  <a:tcPr/>
                </a:tc>
                <a:tc>
                  <a:txBody>
                    <a:bodyPr/>
                    <a:lstStyle/>
                    <a:p>
                      <a:r>
                        <a:rPr lang="en-US" altLang="zh-CN-#Hans"/>
                        <a:t>less</a:t>
                      </a:r>
                      <a:endParaRPr lang="zh-CN-#Hans" altLang="en-US"/>
                    </a:p>
                  </a:txBody>
                  <a:tcPr/>
                </a:tc>
                <a:tc>
                  <a:txBody>
                    <a:bodyPr/>
                    <a:lstStyle/>
                    <a:p>
                      <a:r>
                        <a:rPr lang="en-US" altLang="zh-CN-#Hans"/>
                        <a:t>normal</a:t>
                      </a:r>
                      <a:endParaRPr lang="zh-CN-#Hans" altLang="en-US"/>
                    </a:p>
                  </a:txBody>
                  <a:tcPr/>
                </a:tc>
                <a:tc>
                  <a:txBody>
                    <a:bodyPr/>
                    <a:lstStyle/>
                    <a:p>
                      <a:r>
                        <a:rPr lang="en-US" altLang="zh-CN-#Hans"/>
                        <a:t>cross</a:t>
                      </a:r>
                      <a:endParaRPr lang="zh-CN-#Hans" altLang="en-US"/>
                    </a:p>
                  </a:txBody>
                  <a:tcPr/>
                </a:tc>
                <a:extLst>
                  <a:ext uri="{0D108BD9-81ED-4DB2-BD59-A6C34878D82A}">
                    <a16:rowId xmlns:a16="http://schemas.microsoft.com/office/drawing/2014/main" val="10000"/>
                  </a:ext>
                </a:extLst>
              </a:tr>
              <a:tr h="741680">
                <a:tc>
                  <a:txBody>
                    <a:bodyPr/>
                    <a:lstStyle/>
                    <a:p>
                      <a:endParaRPr lang="zh-CN-#Hans" altLang="en-US"/>
                    </a:p>
                  </a:txBody>
                  <a:tcPr/>
                </a:tc>
                <a:tc>
                  <a:txBody>
                    <a:bodyPr/>
                    <a:lstStyle/>
                    <a:p>
                      <a:endParaRPr lang="zh-CN-#Hans" altLang="en-US"/>
                    </a:p>
                  </a:txBody>
                  <a:tcPr/>
                </a:tc>
                <a:tc>
                  <a:txBody>
                    <a:bodyPr/>
                    <a:lstStyle/>
                    <a:p>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1"/>
                  </a:ext>
                </a:extLst>
              </a:tr>
              <a:tr h="741680">
                <a:tc>
                  <a:txBody>
                    <a:bodyPr/>
                    <a:lstStyle/>
                    <a:p>
                      <a:endParaRPr lang="zh-CN-#Hans" altLang="en-US"/>
                    </a:p>
                  </a:txBody>
                  <a:tcPr/>
                </a:tc>
                <a:tc>
                  <a:txBody>
                    <a:bodyPr/>
                    <a:lstStyle/>
                    <a:p>
                      <a:endParaRPr lang="zh-CN-#Hans" altLang="en-US"/>
                    </a:p>
                  </a:txBody>
                  <a:tcPr/>
                </a:tc>
                <a:tc>
                  <a:txBody>
                    <a:bodyPr/>
                    <a:lstStyle/>
                    <a:p>
                      <a:endParaRPr lang="zh-CN-#Hans" altLang="en-US"/>
                    </a:p>
                  </a:txBody>
                  <a:tcPr/>
                </a:tc>
                <a:tc>
                  <a:txBody>
                    <a:bodyPr/>
                    <a:lstStyle/>
                    <a:p>
                      <a:endParaRPr lang="zh-CN-#Hans" altLang="en-US"/>
                    </a:p>
                  </a:txBody>
                  <a:tcPr/>
                </a:tc>
                <a:tc>
                  <a:txBody>
                    <a:bodyPr/>
                    <a:lstStyle/>
                    <a:p>
                      <a:endParaRPr lang="zh-CN-#Hans" altLang="en-US"/>
                    </a:p>
                  </a:txBody>
                  <a:tcPr/>
                </a:tc>
                <a:extLst>
                  <a:ext uri="{0D108BD9-81ED-4DB2-BD59-A6C34878D82A}">
                    <a16:rowId xmlns:a16="http://schemas.microsoft.com/office/drawing/2014/main" val="10002"/>
                  </a:ext>
                </a:extLst>
              </a:tr>
              <a:tr h="741680">
                <a:tc>
                  <a:txBody>
                    <a:bodyPr/>
                    <a:lstStyle/>
                    <a:p>
                      <a:endParaRPr lang="zh-CN-#Hans" altLang="en-US"/>
                    </a:p>
                  </a:txBody>
                  <a:tcPr/>
                </a:tc>
                <a:tc>
                  <a:txBody>
                    <a:bodyPr/>
                    <a:lstStyle/>
                    <a:p>
                      <a:endParaRPr lang="zh-CN-#Hans" altLang="en-US"/>
                    </a:p>
                  </a:txBody>
                  <a:tcPr/>
                </a:tc>
                <a:tc>
                  <a:txBody>
                    <a:bodyPr/>
                    <a:lstStyle/>
                    <a:p>
                      <a:endParaRPr lang="zh-CN-#Hans" altLang="en-US"/>
                    </a:p>
                  </a:txBody>
                  <a:tcPr/>
                </a:tc>
                <a:tc>
                  <a:txBody>
                    <a:bodyPr/>
                    <a:lstStyle/>
                    <a:p>
                      <a:endParaRPr lang="zh-CN-#Hans" altLang="en-US"/>
                    </a:p>
                  </a:txBody>
                  <a:tcPr/>
                </a:tc>
                <a:tc>
                  <a:txBody>
                    <a:bodyPr/>
                    <a:lstStyle/>
                    <a:p>
                      <a:endParaRPr lang="zh-CN-#Hans"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94" name="标题 1048693"/>
          <p:cNvSpPr>
            <a:spLocks noGrp="1"/>
          </p:cNvSpPr>
          <p:nvPr>
            <p:ph type="title"/>
          </p:nvPr>
        </p:nvSpPr>
        <p:spPr/>
        <p:txBody>
          <a:bodyPr/>
          <a:lstStyle/>
          <a:p>
            <a:r>
              <a:rPr lang="zh-CN" dirty="0"/>
              <a:t>测试点映射到测试用例的原则</a:t>
            </a:r>
            <a:endParaRPr lang="zh-CN-#Hans" dirty="0"/>
          </a:p>
        </p:txBody>
      </p:sp>
      <p:sp>
        <p:nvSpPr>
          <p:cNvPr id="1048695" name="内容占位符 1048694"/>
          <p:cNvSpPr>
            <a:spLocks noGrp="1"/>
          </p:cNvSpPr>
          <p:nvPr>
            <p:ph sz="half" idx="1"/>
          </p:nvPr>
        </p:nvSpPr>
        <p:spPr>
          <a:xfrm>
            <a:off x="628649" y="1825625"/>
            <a:ext cx="8022055" cy="4351338"/>
          </a:xfrm>
        </p:spPr>
        <p:txBody>
          <a:bodyPr>
            <a:normAutofit fontScale="93571"/>
          </a:bodyPr>
          <a:lstStyle/>
          <a:p>
            <a:r>
              <a:rPr lang="zh-CN" dirty="0"/>
              <a:t>测试点不可拆封原则一个测试点不能拆分，在两个或两个以上用例中完成测试。</a:t>
            </a:r>
            <a:endParaRPr lang="zh-CN-#Hans" dirty="0"/>
          </a:p>
          <a:p>
            <a:r>
              <a:rPr lang="zh-CN" dirty="0"/>
              <a:t>测试点多对一原则：多个测试点可以在同一个测试用例中完成测试</a:t>
            </a:r>
            <a:endParaRPr lang="zh-CN-#Hans" dirty="0"/>
          </a:p>
          <a:p>
            <a:r>
              <a:rPr lang="zh-CN" dirty="0"/>
              <a:t>激励产生方法，测试结果判断方法，验证规格覆覆盖统计方法，测试环境相近的测试点可以映射到同一个测试用例</a:t>
            </a:r>
            <a:endParaRPr lang="zh-CN-#Hans" dirty="0"/>
          </a:p>
          <a:p>
            <a:r>
              <a:rPr lang="zh-CN" dirty="0"/>
              <a:t>不推荐每个测试点分别对应一个单独的测试用例</a:t>
            </a:r>
            <a:endParaRPr lang="zh-CN-#Han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06" name="标题 1048605"/>
          <p:cNvSpPr>
            <a:spLocks noGrp="1"/>
          </p:cNvSpPr>
          <p:nvPr>
            <p:ph type="title"/>
          </p:nvPr>
        </p:nvSpPr>
        <p:spPr/>
        <p:txBody>
          <a:bodyPr/>
          <a:lstStyle/>
          <a:p>
            <a:r>
              <a:rPr lang="zh-CN" dirty="0"/>
              <a:t>基本概念</a:t>
            </a:r>
            <a:r>
              <a:rPr lang="en-US" altLang="zh-CN" dirty="0"/>
              <a:t>-</a:t>
            </a:r>
            <a:r>
              <a:rPr lang="zh-CN" altLang="zh-CN" dirty="0"/>
              <a:t>测试点</a:t>
            </a:r>
            <a:endParaRPr lang="zh-CN-#Hans" dirty="0"/>
          </a:p>
        </p:txBody>
      </p:sp>
      <p:sp>
        <p:nvSpPr>
          <p:cNvPr id="1048607" name="内容占位符 1048606"/>
          <p:cNvSpPr>
            <a:spLocks noGrp="1"/>
          </p:cNvSpPr>
          <p:nvPr>
            <p:ph sz="half" idx="1"/>
          </p:nvPr>
        </p:nvSpPr>
        <p:spPr>
          <a:xfrm>
            <a:off x="628649" y="1825625"/>
            <a:ext cx="8142372" cy="1904164"/>
          </a:xfrm>
        </p:spPr>
        <p:txBody>
          <a:bodyPr>
            <a:noAutofit/>
          </a:bodyPr>
          <a:lstStyle/>
          <a:p>
            <a:pPr>
              <a:buFont typeface="Wingdings" panose="05000000000000000000" pitchFamily="2" charset="2"/>
              <a:buChar char="l"/>
            </a:pPr>
            <a:r>
              <a:rPr lang="zh-CN" sz="2400" dirty="0"/>
              <a:t>概念：</a:t>
            </a:r>
            <a:endParaRPr lang="zh-CN-#Hans" sz="2400" dirty="0"/>
          </a:p>
          <a:p>
            <a:r>
              <a:rPr lang="zh-CN" sz="2400" dirty="0"/>
              <a:t>对验证特性旳细化，保证功能，性能点的覆盖</a:t>
            </a:r>
            <a:endParaRPr lang="zh-CN-#Hans" sz="2400" dirty="0"/>
          </a:p>
          <a:p>
            <a:r>
              <a:rPr lang="zh-CN" sz="2400" dirty="0"/>
              <a:t>不需要再细分的测试项目（意义已经明确，无歧义）</a:t>
            </a:r>
            <a:endParaRPr lang="zh-CN-#Hans" sz="2400" dirty="0"/>
          </a:p>
          <a:p>
            <a:r>
              <a:rPr lang="zh-CN" sz="2400" dirty="0"/>
              <a:t>用直观，形象的语言无歧义地描述某一个逻辑处理功能</a:t>
            </a:r>
            <a:endParaRPr lang="zh-CN-#Hans" sz="2400" dirty="0"/>
          </a:p>
        </p:txBody>
      </p:sp>
      <p:sp>
        <p:nvSpPr>
          <p:cNvPr id="1048608" name="内容占位符 1048607"/>
          <p:cNvSpPr>
            <a:spLocks noGrp="1"/>
          </p:cNvSpPr>
          <p:nvPr>
            <p:ph sz="half" idx="2"/>
          </p:nvPr>
        </p:nvSpPr>
        <p:spPr>
          <a:xfrm>
            <a:off x="628648" y="3633537"/>
            <a:ext cx="8334877" cy="1737310"/>
          </a:xfrm>
        </p:spPr>
        <p:txBody>
          <a:bodyPr>
            <a:noAutofit/>
          </a:bodyPr>
          <a:lstStyle/>
          <a:p>
            <a:pPr>
              <a:buFont typeface="Wingdings" panose="05000000000000000000" pitchFamily="2" charset="2"/>
              <a:buChar char="l"/>
            </a:pPr>
            <a:r>
              <a:rPr lang="zh-CN" sz="2400" dirty="0"/>
              <a:t>特点：</a:t>
            </a:r>
            <a:endParaRPr lang="zh-CN-#Hans" sz="2400" dirty="0"/>
          </a:p>
          <a:p>
            <a:r>
              <a:rPr lang="zh-CN" sz="2400" dirty="0"/>
              <a:t>确定性：足够细致，没有歧义</a:t>
            </a:r>
            <a:endParaRPr lang="zh-CN-#Hans" sz="2400" dirty="0"/>
          </a:p>
          <a:p>
            <a:r>
              <a:rPr lang="zh-CN" sz="2400" dirty="0"/>
              <a:t>完备性：没有重复和遗漏</a:t>
            </a:r>
            <a:endParaRPr lang="zh-CN-#Hans" sz="2400" dirty="0"/>
          </a:p>
          <a:p>
            <a:r>
              <a:rPr lang="zh-CN" sz="2400" dirty="0"/>
              <a:t>扩展性：</a:t>
            </a:r>
            <a:r>
              <a:rPr lang="en-US" altLang="zh-CN-#Hans" sz="2400" dirty="0"/>
              <a:t> </a:t>
            </a:r>
            <a:r>
              <a:rPr lang="zh-CN" altLang="zh-CN-#Hans" sz="2400" dirty="0"/>
              <a:t>不仅包括需求中明确定义的开发规格，还包含一些没有明确定义的缺省特性（比如：高低温，复杂环境，插拔光纤，拔插单板）</a:t>
            </a:r>
            <a:endParaRPr lang="zh-CN-#Hans" sz="2400" dirty="0"/>
          </a:p>
          <a:p>
            <a:endParaRPr lang="zh-CN-#Han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09" name="标题 1048608"/>
          <p:cNvSpPr>
            <a:spLocks noGrp="1"/>
          </p:cNvSpPr>
          <p:nvPr>
            <p:ph type="title"/>
          </p:nvPr>
        </p:nvSpPr>
        <p:spPr/>
        <p:txBody>
          <a:bodyPr/>
          <a:lstStyle/>
          <a:p>
            <a:r>
              <a:rPr lang="en-US" altLang="zh-CN-#Hans"/>
              <a:t>object</a:t>
            </a:r>
            <a:endParaRPr lang="zh-CN-#Hans"/>
          </a:p>
        </p:txBody>
      </p:sp>
      <p:sp>
        <p:nvSpPr>
          <p:cNvPr id="1048610" name="内容占位符 1048609"/>
          <p:cNvSpPr>
            <a:spLocks noGrp="1"/>
          </p:cNvSpPr>
          <p:nvPr>
            <p:ph sz="half" idx="1"/>
          </p:nvPr>
        </p:nvSpPr>
        <p:spPr/>
        <p:txBody>
          <a:bodyPr>
            <a:normAutofit fontScale="86071" lnSpcReduction="20000"/>
          </a:bodyPr>
          <a:lstStyle/>
          <a:p>
            <a:pPr>
              <a:buFont typeface="Wingdings" panose="05000000000000000000" pitchFamily="2" charset="2"/>
              <a:buChar char="l"/>
            </a:pPr>
            <a:r>
              <a:rPr lang="zh-CN" dirty="0"/>
              <a:t>概念：</a:t>
            </a:r>
            <a:endParaRPr lang="zh-CN-#Hans" dirty="0"/>
          </a:p>
          <a:p>
            <a:r>
              <a:rPr lang="zh-CN" dirty="0"/>
              <a:t>逻辑某个功能处理涉及到的，有明确物理意义的相关要素</a:t>
            </a:r>
            <a:endParaRPr lang="zh-CN-#Hans" dirty="0"/>
          </a:p>
          <a:p>
            <a:r>
              <a:rPr lang="zh-CN" dirty="0"/>
              <a:t>特点：</a:t>
            </a:r>
            <a:endParaRPr lang="zh-CN-#Hans" dirty="0"/>
          </a:p>
          <a:p>
            <a:r>
              <a:rPr lang="zh-CN" dirty="0"/>
              <a:t>对逻辑输入信号或者内部处理，输出结果处理方式的抽象</a:t>
            </a:r>
            <a:endParaRPr lang="zh-CN-#Hans" dirty="0"/>
          </a:p>
          <a:p>
            <a:r>
              <a:rPr lang="zh-CN" dirty="0"/>
              <a:t>层层抽象，一直到有明确的物理意义</a:t>
            </a:r>
            <a:endParaRPr lang="zh-CN-#Hans" dirty="0"/>
          </a:p>
          <a:p>
            <a:r>
              <a:rPr lang="zh-CN" dirty="0"/>
              <a:t>允许在更高层次进一步抽象（如包过滤处理的所有路径）</a:t>
            </a:r>
            <a:endParaRPr lang="zh-CN-#Hans" dirty="0"/>
          </a:p>
        </p:txBody>
      </p:sp>
      <p:sp>
        <p:nvSpPr>
          <p:cNvPr id="1048611" name="内容占位符 1048610"/>
          <p:cNvSpPr>
            <a:spLocks noGrp="1"/>
          </p:cNvSpPr>
          <p:nvPr>
            <p:ph sz="half" idx="2"/>
          </p:nvPr>
        </p:nvSpPr>
        <p:spPr/>
        <p:txBody>
          <a:bodyPr>
            <a:normAutofit fontScale="86071" lnSpcReduction="20000"/>
          </a:bodyPr>
          <a:lstStyle/>
          <a:p>
            <a:pPr>
              <a:buFont typeface="Wingdings" panose="05000000000000000000" pitchFamily="2" charset="2"/>
              <a:buChar char="l"/>
            </a:pPr>
            <a:r>
              <a:rPr lang="zh-CN" dirty="0"/>
              <a:t>示例：</a:t>
            </a:r>
            <a:endParaRPr lang="zh-CN-#Hans" dirty="0"/>
          </a:p>
          <a:p>
            <a:r>
              <a:rPr lang="zh-CN" dirty="0"/>
              <a:t>单个有明确物理意义的信号（如中断）</a:t>
            </a:r>
            <a:endParaRPr lang="zh-CN-#Hans" dirty="0"/>
          </a:p>
          <a:p>
            <a:r>
              <a:rPr lang="zh-CN" dirty="0"/>
              <a:t>输入数据包中需要关心的域（如</a:t>
            </a:r>
            <a:r>
              <a:rPr lang="en-US" altLang="zh-CN" dirty="0"/>
              <a:t>IP</a:t>
            </a:r>
            <a:r>
              <a:rPr lang="zh-CN" altLang="zh-CN" dirty="0"/>
              <a:t>包中</a:t>
            </a:r>
            <a:r>
              <a:rPr lang="en-US" altLang="zh-CN" dirty="0"/>
              <a:t>CRC</a:t>
            </a:r>
            <a:r>
              <a:rPr lang="zh-CN" altLang="zh-CN" dirty="0"/>
              <a:t>域</a:t>
            </a:r>
            <a:r>
              <a:rPr lang="zh-CN" dirty="0"/>
              <a:t>）</a:t>
            </a:r>
            <a:endParaRPr lang="zh-CN-#Hans" dirty="0"/>
          </a:p>
          <a:p>
            <a:r>
              <a:rPr lang="zh-CN" dirty="0"/>
              <a:t>输入数据流抽象的特性参数（包长）</a:t>
            </a:r>
            <a:endParaRPr lang="zh-CN-#Hans" dirty="0"/>
          </a:p>
          <a:p>
            <a:r>
              <a:rPr lang="zh-CN" dirty="0"/>
              <a:t>逻辑内部或者输出的某种处理</a:t>
            </a:r>
            <a:endParaRPr lang="zh-CN-#Hans" dirty="0"/>
          </a:p>
          <a:p>
            <a:r>
              <a:rPr lang="zh-CN" dirty="0"/>
              <a:t>逻辑的某类配置</a:t>
            </a:r>
            <a:endParaRPr lang="zh-CN-#Hans" dirty="0"/>
          </a:p>
          <a:p>
            <a:pPr marL="0" indent="0">
              <a:buNone/>
            </a:pPr>
            <a:endParaRPr lang="zh-CN-#Han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12" name="标题 1048611"/>
          <p:cNvSpPr>
            <a:spLocks noGrp="1"/>
          </p:cNvSpPr>
          <p:nvPr>
            <p:ph type="title"/>
          </p:nvPr>
        </p:nvSpPr>
        <p:spPr/>
        <p:txBody>
          <a:bodyPr/>
          <a:lstStyle/>
          <a:p>
            <a:r>
              <a:rPr lang="en-US" altLang="zh-CN-#Hans"/>
              <a:t>segment</a:t>
            </a:r>
            <a:endParaRPr lang="zh-CN-#Hans"/>
          </a:p>
        </p:txBody>
      </p:sp>
      <p:sp>
        <p:nvSpPr>
          <p:cNvPr id="1048613" name="内容占位符 1048612"/>
          <p:cNvSpPr>
            <a:spLocks noGrp="1"/>
          </p:cNvSpPr>
          <p:nvPr>
            <p:ph sz="half" idx="1"/>
          </p:nvPr>
        </p:nvSpPr>
        <p:spPr/>
        <p:txBody>
          <a:bodyPr>
            <a:normAutofit fontScale="85714" lnSpcReduction="10000"/>
          </a:bodyPr>
          <a:lstStyle/>
          <a:p>
            <a:pPr>
              <a:buFont typeface="Wingdings" panose="05000000000000000000" pitchFamily="2" charset="2"/>
              <a:buChar char="l"/>
            </a:pPr>
            <a:r>
              <a:rPr lang="zh-CN" dirty="0"/>
              <a:t>概念：</a:t>
            </a:r>
            <a:endParaRPr lang="zh-CN-#Hans" dirty="0"/>
          </a:p>
          <a:p>
            <a:r>
              <a:rPr lang="zh-CN" dirty="0"/>
              <a:t>根据等价类测试工程方法定义的，</a:t>
            </a:r>
            <a:r>
              <a:rPr lang="en-US" altLang="zh-CN" dirty="0"/>
              <a:t>object</a:t>
            </a:r>
            <a:r>
              <a:rPr lang="zh-CN" altLang="zh-CN" dirty="0"/>
              <a:t>的所有可能出现的范围，每一个范围为一个</a:t>
            </a:r>
            <a:r>
              <a:rPr lang="en-US" altLang="zh-CN" dirty="0"/>
              <a:t>segment</a:t>
            </a:r>
            <a:endParaRPr lang="zh-CN-#Hans" dirty="0"/>
          </a:p>
          <a:p>
            <a:r>
              <a:rPr lang="zh-CN" altLang="zh-CN" dirty="0"/>
              <a:t>当</a:t>
            </a:r>
            <a:r>
              <a:rPr lang="en-US" altLang="zh-CN" dirty="0"/>
              <a:t>object</a:t>
            </a:r>
            <a:r>
              <a:rPr lang="zh-CN" altLang="zh-CN" dirty="0"/>
              <a:t>实际值落在某一个已经定义的范围里面时，该</a:t>
            </a:r>
            <a:r>
              <a:rPr lang="en-US" altLang="zh-CN" dirty="0"/>
              <a:t>segment  hit 1</a:t>
            </a:r>
            <a:r>
              <a:rPr lang="zh-CN" altLang="zh-CN" dirty="0"/>
              <a:t>次</a:t>
            </a:r>
            <a:endParaRPr lang="zh-CN-#Hans" dirty="0"/>
          </a:p>
        </p:txBody>
      </p:sp>
      <p:sp>
        <p:nvSpPr>
          <p:cNvPr id="1048614" name="内容占位符 1048613"/>
          <p:cNvSpPr>
            <a:spLocks noGrp="1"/>
          </p:cNvSpPr>
          <p:nvPr>
            <p:ph sz="half" idx="2"/>
          </p:nvPr>
        </p:nvSpPr>
        <p:spPr/>
        <p:txBody>
          <a:bodyPr>
            <a:normAutofit fontScale="85714" lnSpcReduction="10000"/>
          </a:bodyPr>
          <a:lstStyle/>
          <a:p>
            <a:pPr>
              <a:buFont typeface="Wingdings" panose="05000000000000000000" pitchFamily="2" charset="2"/>
              <a:buChar char="l"/>
            </a:pPr>
            <a:r>
              <a:rPr lang="zh-CN" dirty="0"/>
              <a:t>特点：</a:t>
            </a:r>
            <a:endParaRPr lang="zh-CN-#Hans" dirty="0"/>
          </a:p>
          <a:p>
            <a:r>
              <a:rPr lang="zh-CN" dirty="0"/>
              <a:t>采用等价类等工程方法对整个人测试空间进行分块</a:t>
            </a:r>
            <a:endParaRPr lang="zh-CN-#Hans" dirty="0"/>
          </a:p>
          <a:p>
            <a:r>
              <a:rPr lang="zh-CN" dirty="0"/>
              <a:t>示例：</a:t>
            </a:r>
            <a:endParaRPr lang="zh-CN-#Hans" dirty="0"/>
          </a:p>
          <a:p>
            <a:r>
              <a:rPr lang="zh-CN" dirty="0"/>
              <a:t>中断信号：有效，无效</a:t>
            </a:r>
            <a:endParaRPr lang="zh-CN-#Hans" dirty="0"/>
          </a:p>
          <a:p>
            <a:r>
              <a:rPr lang="en-US" altLang="zh-CN-#Hans" dirty="0" err="1"/>
              <a:t>crc</a:t>
            </a:r>
            <a:r>
              <a:rPr lang="zh-CN-#Hans" altLang="en-US" dirty="0"/>
              <a:t>：</a:t>
            </a:r>
            <a:r>
              <a:rPr lang="zh-CN" altLang="en-US" dirty="0"/>
              <a:t>对，错</a:t>
            </a:r>
            <a:endParaRPr lang="zh-CN-#Hans" dirty="0"/>
          </a:p>
          <a:p>
            <a:r>
              <a:rPr lang="zh-CN" altLang="en-US" dirty="0"/>
              <a:t>包长：长包，短包，超长包，超短包，典型长度包</a:t>
            </a:r>
            <a:endParaRPr lang="zh-CN-#Hans" dirty="0"/>
          </a:p>
          <a:p>
            <a:r>
              <a:rPr lang="zh-CN" altLang="en-US" dirty="0"/>
              <a:t>包过滤处理的所有路径：路径</a:t>
            </a:r>
            <a:r>
              <a:rPr lang="en-US" altLang="zh-CN" dirty="0"/>
              <a:t>1,</a:t>
            </a:r>
            <a:r>
              <a:rPr lang="zh-CN" altLang="zh-CN" dirty="0"/>
              <a:t>路径</a:t>
            </a:r>
            <a:r>
              <a:rPr lang="en-US" altLang="zh-CN" dirty="0"/>
              <a:t>2</a:t>
            </a:r>
            <a:endParaRPr lang="zh-CN-#Hans" dirty="0"/>
          </a:p>
          <a:p>
            <a:r>
              <a:rPr lang="zh-CN" altLang="zh-CN" dirty="0"/>
              <a:t>输出处理，方式</a:t>
            </a:r>
            <a:r>
              <a:rPr lang="en-US" altLang="zh-CN" dirty="0"/>
              <a:t>0,</a:t>
            </a:r>
            <a:r>
              <a:rPr lang="zh-CN" altLang="zh-CN" dirty="0"/>
              <a:t>方式</a:t>
            </a:r>
            <a:r>
              <a:rPr lang="en-US" altLang="zh-CN" dirty="0"/>
              <a:t>1</a:t>
            </a:r>
            <a:endParaRPr lang="zh-CN-#Han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15" name="标题 1048614"/>
          <p:cNvSpPr>
            <a:spLocks noGrp="1"/>
          </p:cNvSpPr>
          <p:nvPr>
            <p:ph type="title"/>
          </p:nvPr>
        </p:nvSpPr>
        <p:spPr/>
        <p:txBody>
          <a:bodyPr/>
          <a:lstStyle/>
          <a:p>
            <a:r>
              <a:rPr lang="en-US" altLang="zh-CN-#Hans"/>
              <a:t>cross</a:t>
            </a:r>
            <a:endParaRPr lang="zh-CN-#Hans"/>
          </a:p>
        </p:txBody>
      </p:sp>
      <p:sp>
        <p:nvSpPr>
          <p:cNvPr id="1048616" name="内容占位符 1048615"/>
          <p:cNvSpPr>
            <a:spLocks noGrp="1"/>
          </p:cNvSpPr>
          <p:nvPr>
            <p:ph sz="half" idx="1"/>
          </p:nvPr>
        </p:nvSpPr>
        <p:spPr/>
        <p:txBody>
          <a:bodyPr>
            <a:normAutofit fontScale="78929" lnSpcReduction="20000"/>
          </a:bodyPr>
          <a:lstStyle/>
          <a:p>
            <a:pPr>
              <a:buFont typeface="Wingdings" panose="05000000000000000000" pitchFamily="2" charset="2"/>
              <a:buChar char="l"/>
            </a:pPr>
            <a:r>
              <a:rPr lang="zh-CN" dirty="0"/>
              <a:t>概念：</a:t>
            </a:r>
            <a:endParaRPr lang="zh-CN-#Hans" dirty="0"/>
          </a:p>
          <a:p>
            <a:r>
              <a:rPr lang="zh-CN" dirty="0"/>
              <a:t>测试点定义时，需要同时考虑</a:t>
            </a:r>
            <a:r>
              <a:rPr lang="zh-CN" altLang="zh-CN" dirty="0"/>
              <a:t>在某一个时刻涉及的多个</a:t>
            </a:r>
            <a:r>
              <a:rPr lang="en-US" altLang="zh-CN" dirty="0"/>
              <a:t>object</a:t>
            </a:r>
            <a:endParaRPr lang="zh-CN-#Hans" dirty="0"/>
          </a:p>
          <a:p>
            <a:endParaRPr lang="zh-CN-#Hans" dirty="0"/>
          </a:p>
        </p:txBody>
      </p:sp>
      <p:sp>
        <p:nvSpPr>
          <p:cNvPr id="1048617" name="内容占位符 1048616"/>
          <p:cNvSpPr>
            <a:spLocks noGrp="1"/>
          </p:cNvSpPr>
          <p:nvPr>
            <p:ph sz="half" idx="2"/>
          </p:nvPr>
        </p:nvSpPr>
        <p:spPr/>
        <p:txBody>
          <a:bodyPr>
            <a:normAutofit fontScale="78929" lnSpcReduction="20000"/>
          </a:bodyPr>
          <a:lstStyle/>
          <a:p>
            <a:pPr>
              <a:buFont typeface="Wingdings" panose="05000000000000000000" pitchFamily="2" charset="2"/>
              <a:buChar char="l"/>
            </a:pPr>
            <a:r>
              <a:rPr lang="zh-CN" dirty="0"/>
              <a:t>特点：</a:t>
            </a:r>
            <a:endParaRPr lang="zh-CN-#Hans" dirty="0"/>
          </a:p>
          <a:p>
            <a:r>
              <a:rPr lang="zh-CN" dirty="0"/>
              <a:t>同一时刻的概念是相对的，比如在</a:t>
            </a:r>
            <a:r>
              <a:rPr lang="en-US" altLang="zh-CN" dirty="0"/>
              <a:t>IP</a:t>
            </a:r>
            <a:r>
              <a:rPr lang="zh-CN" altLang="zh-CN" dirty="0"/>
              <a:t>包处理过程中，同一时刻是指发一个包的过程</a:t>
            </a:r>
            <a:endParaRPr lang="zh-CN-#Hans" dirty="0"/>
          </a:p>
          <a:p>
            <a:r>
              <a:rPr lang="zh-CN" altLang="zh-CN" dirty="0"/>
              <a:t>理论上说，绝大部分测试点都应该是属于</a:t>
            </a:r>
            <a:r>
              <a:rPr lang="en-US" altLang="zh-CN" dirty="0"/>
              <a:t>cross</a:t>
            </a:r>
            <a:r>
              <a:rPr lang="zh-CN" altLang="zh-CN" dirty="0"/>
              <a:t>型</a:t>
            </a:r>
            <a:endParaRPr lang="zh-CN-#Hans" dirty="0"/>
          </a:p>
          <a:p>
            <a:r>
              <a:rPr lang="zh-CN" altLang="zh-CN" dirty="0"/>
              <a:t>实际操作中是否要定义为c</a:t>
            </a:r>
            <a:r>
              <a:rPr lang="en-US" altLang="zh-CN" dirty="0" err="1"/>
              <a:t>ros</a:t>
            </a:r>
            <a:r>
              <a:rPr lang="zh-CN" altLang="zh-CN" dirty="0"/>
              <a:t>s，决定于测试点分解的方法论</a:t>
            </a:r>
            <a:endParaRPr lang="zh-CN-#Hans" dirty="0"/>
          </a:p>
          <a:p>
            <a:r>
              <a:rPr lang="zh-CN" dirty="0"/>
              <a:t>示例</a:t>
            </a:r>
            <a:endParaRPr lang="zh-CN-#Hans" dirty="0"/>
          </a:p>
          <a:p>
            <a:r>
              <a:rPr lang="zh-CN" dirty="0"/>
              <a:t>在定义超短包丢弃这个测试点时需要同时考虑包场和</a:t>
            </a:r>
            <a:r>
              <a:rPr lang="en-US" altLang="zh-CN" dirty="0" err="1"/>
              <a:t>crc</a:t>
            </a:r>
            <a:r>
              <a:rPr lang="zh-CN" altLang="zh-CN" dirty="0"/>
              <a:t>两个</a:t>
            </a:r>
            <a:r>
              <a:rPr lang="en-US" altLang="zh-CN" dirty="0"/>
              <a:t>object</a:t>
            </a:r>
            <a:r>
              <a:rPr lang="zh-CN" altLang="en-US" dirty="0"/>
              <a:t>，这个测试点是一个</a:t>
            </a:r>
            <a:r>
              <a:rPr lang="en-US" altLang="zh-CN" dirty="0"/>
              <a:t>cross</a:t>
            </a:r>
            <a:r>
              <a:rPr lang="zh-CN" altLang="zh-CN" dirty="0"/>
              <a:t>型</a:t>
            </a:r>
            <a:r>
              <a:rPr lang="zh-CN" altLang="en-US" dirty="0"/>
              <a:t>的测试点</a:t>
            </a:r>
            <a:endParaRPr lang="zh-CN-#Han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18" name="标题 1048617"/>
          <p:cNvSpPr>
            <a:spLocks noGrp="1"/>
          </p:cNvSpPr>
          <p:nvPr>
            <p:ph type="title"/>
          </p:nvPr>
        </p:nvSpPr>
        <p:spPr/>
        <p:txBody>
          <a:bodyPr/>
          <a:lstStyle/>
          <a:p>
            <a:r>
              <a:rPr lang="en-US" altLang="zh-CN-#Hans"/>
              <a:t>sequence</a:t>
            </a:r>
            <a:endParaRPr lang="zh-CN-#Hans"/>
          </a:p>
        </p:txBody>
      </p:sp>
      <p:sp>
        <p:nvSpPr>
          <p:cNvPr id="1048619" name="内容占位符 1048618"/>
          <p:cNvSpPr>
            <a:spLocks noGrp="1"/>
          </p:cNvSpPr>
          <p:nvPr>
            <p:ph sz="half" idx="1"/>
          </p:nvPr>
        </p:nvSpPr>
        <p:spPr>
          <a:xfrm>
            <a:off x="628649" y="1825625"/>
            <a:ext cx="7564855" cy="713038"/>
          </a:xfrm>
        </p:spPr>
        <p:txBody>
          <a:bodyPr>
            <a:noAutofit/>
          </a:bodyPr>
          <a:lstStyle/>
          <a:p>
            <a:pPr>
              <a:buFont typeface="Wingdings" panose="05000000000000000000" pitchFamily="2" charset="2"/>
              <a:buChar char="l"/>
            </a:pPr>
            <a:r>
              <a:rPr lang="zh-CN" sz="2400" dirty="0"/>
              <a:t>概念：测试点定义时需要考虑</a:t>
            </a:r>
            <a:r>
              <a:rPr lang="en-US" altLang="zh-CN" sz="2400" dirty="0"/>
              <a:t>object</a:t>
            </a:r>
            <a:r>
              <a:rPr lang="zh-CN" sz="2400" dirty="0"/>
              <a:t>不同时刻，各种</a:t>
            </a:r>
            <a:r>
              <a:rPr lang="en-US" altLang="zh-CN" sz="2400" dirty="0"/>
              <a:t>segment</a:t>
            </a:r>
            <a:r>
              <a:rPr lang="zh-CN" sz="2400" dirty="0"/>
              <a:t>的连续出现的情况需</a:t>
            </a:r>
            <a:endParaRPr lang="zh-CN-#Hans" sz="2400" dirty="0"/>
          </a:p>
        </p:txBody>
      </p:sp>
      <p:sp>
        <p:nvSpPr>
          <p:cNvPr id="1048620" name="内容占位符 1048619"/>
          <p:cNvSpPr>
            <a:spLocks noGrp="1"/>
          </p:cNvSpPr>
          <p:nvPr>
            <p:ph sz="half" idx="2"/>
          </p:nvPr>
        </p:nvSpPr>
        <p:spPr>
          <a:xfrm>
            <a:off x="628649" y="2538663"/>
            <a:ext cx="7209924" cy="2747963"/>
          </a:xfrm>
        </p:spPr>
        <p:txBody>
          <a:bodyPr>
            <a:noAutofit/>
          </a:bodyPr>
          <a:lstStyle/>
          <a:p>
            <a:pPr>
              <a:buFont typeface="Wingdings" panose="05000000000000000000" pitchFamily="2" charset="2"/>
              <a:buChar char="l"/>
            </a:pPr>
            <a:r>
              <a:rPr lang="zh-CN" sz="1800" dirty="0"/>
              <a:t>特点：</a:t>
            </a:r>
            <a:endParaRPr lang="zh-CN-#Hans" sz="1800" dirty="0"/>
          </a:p>
          <a:p>
            <a:r>
              <a:rPr lang="zh-CN" sz="1800" dirty="0"/>
              <a:t>在逻辑运行过程中，各种</a:t>
            </a:r>
            <a:r>
              <a:rPr lang="en-US" altLang="zh-CN" sz="1800" dirty="0"/>
              <a:t>sequence</a:t>
            </a:r>
            <a:r>
              <a:rPr lang="zh-CN" sz="1800" dirty="0"/>
              <a:t>的情况是客观存在的，逻辑测试设计时，并不需要将各种</a:t>
            </a:r>
            <a:r>
              <a:rPr lang="en-US" altLang="zh-CN" sz="1800" dirty="0"/>
              <a:t>sequence</a:t>
            </a:r>
            <a:r>
              <a:rPr lang="zh-CN" sz="1800" dirty="0"/>
              <a:t>时的情况列出（随机激励自然会覆盖）</a:t>
            </a:r>
            <a:endParaRPr lang="zh-CN-#Hans" sz="1800" dirty="0"/>
          </a:p>
          <a:p>
            <a:r>
              <a:rPr lang="zh-CN" sz="1800" dirty="0"/>
              <a:t>当这种</a:t>
            </a:r>
            <a:r>
              <a:rPr lang="en-US" altLang="zh-CN" sz="1800" dirty="0"/>
              <a:t>sequence</a:t>
            </a:r>
            <a:r>
              <a:rPr lang="zh-CN" altLang="zh-CN" sz="1800" dirty="0"/>
              <a:t>是</a:t>
            </a:r>
            <a:r>
              <a:rPr lang="zh-CN" sz="1800" dirty="0"/>
              <a:t>逻辑明确定义的功能或者性能的时候，需要列出；</a:t>
            </a:r>
            <a:endParaRPr lang="zh-CN-#Hans" sz="1800" dirty="0"/>
          </a:p>
          <a:p>
            <a:r>
              <a:rPr lang="zh-CN" sz="1800" dirty="0"/>
              <a:t>当某种</a:t>
            </a:r>
            <a:r>
              <a:rPr lang="en-US" altLang="zh-CN" sz="1800" dirty="0"/>
              <a:t>sequence</a:t>
            </a:r>
            <a:r>
              <a:rPr lang="zh-CN" sz="1800" dirty="0"/>
              <a:t>可以攻击逻辑设计中某类可能普遍存在的设计错误时，需要列出</a:t>
            </a:r>
            <a:endParaRPr lang="zh-CN-#Hans" sz="1800" dirty="0"/>
          </a:p>
          <a:p>
            <a:r>
              <a:rPr lang="zh-CN" sz="1800" dirty="0"/>
              <a:t>示例</a:t>
            </a:r>
            <a:endParaRPr lang="zh-CN-#Hans" sz="1800" dirty="0"/>
          </a:p>
          <a:p>
            <a:r>
              <a:rPr lang="zh-CN" sz="1800" dirty="0"/>
              <a:t>连续发一百个长包，然后发一个正常，逻辑能够正常处理</a:t>
            </a:r>
            <a:endParaRPr lang="zh-CN-#Hans" sz="1800" dirty="0"/>
          </a:p>
          <a:p>
            <a:r>
              <a:rPr lang="zh-CN" sz="1800" dirty="0"/>
              <a:t>先产生一个中断优先级为零的中断，再产生一个中断优先级为</a:t>
            </a:r>
            <a:r>
              <a:rPr lang="en-US" altLang="zh-CN" sz="1800" dirty="0"/>
              <a:t>1</a:t>
            </a:r>
            <a:r>
              <a:rPr lang="zh-CN" altLang="zh-CN" sz="1800" dirty="0"/>
              <a:t>的中断，处理器能够正常处理</a:t>
            </a:r>
            <a:endParaRPr lang="zh-CN-#Han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21" name="标题 1048620"/>
          <p:cNvSpPr>
            <a:spLocks noGrp="1"/>
          </p:cNvSpPr>
          <p:nvPr>
            <p:ph type="title"/>
          </p:nvPr>
        </p:nvSpPr>
        <p:spPr/>
        <p:txBody>
          <a:bodyPr/>
          <a:lstStyle/>
          <a:p>
            <a:r>
              <a:rPr lang="zh-CN"/>
              <a:t>基本概念。</a:t>
            </a:r>
            <a:endParaRPr lang="zh-CN-#Hans"/>
          </a:p>
        </p:txBody>
      </p:sp>
      <p:sp>
        <p:nvSpPr>
          <p:cNvPr id="1048622" name="内容占位符 1048621"/>
          <p:cNvSpPr>
            <a:spLocks noGrp="1"/>
          </p:cNvSpPr>
          <p:nvPr>
            <p:ph sz="half" idx="1"/>
          </p:nvPr>
        </p:nvSpPr>
        <p:spPr>
          <a:xfrm>
            <a:off x="628650" y="1825625"/>
            <a:ext cx="4749466" cy="4351338"/>
          </a:xfrm>
        </p:spPr>
        <p:txBody>
          <a:bodyPr>
            <a:normAutofit fontScale="93571" lnSpcReduction="10000"/>
          </a:bodyPr>
          <a:lstStyle/>
          <a:p>
            <a:r>
              <a:rPr lang="zh-CN" dirty="0"/>
              <a:t>概念的组合</a:t>
            </a:r>
            <a:endParaRPr lang="zh-CN-#Hans" dirty="0"/>
          </a:p>
          <a:p>
            <a:pPr>
              <a:buFont typeface="Wingdings" panose="05000000000000000000" pitchFamily="2" charset="2"/>
              <a:buChar char="l"/>
            </a:pPr>
            <a:r>
              <a:rPr lang="en-US" altLang="zh-CN-#Hans" dirty="0"/>
              <a:t>basic testcase -basic segment</a:t>
            </a:r>
            <a:endParaRPr lang="zh-CN-#Hans" dirty="0"/>
          </a:p>
          <a:p>
            <a:r>
              <a:rPr lang="zh-CN" altLang="zh-CN-#Hans" dirty="0"/>
              <a:t>一个</a:t>
            </a:r>
            <a:r>
              <a:rPr lang="en-US" altLang="zh-CN" dirty="0"/>
              <a:t>object</a:t>
            </a:r>
            <a:r>
              <a:rPr lang="zh-CN" altLang="zh-CN" dirty="0"/>
              <a:t>的</a:t>
            </a:r>
            <a:r>
              <a:rPr lang="en-US" altLang="zh-CN" dirty="0"/>
              <a:t>segment</a:t>
            </a:r>
            <a:r>
              <a:rPr lang="zh-CN" altLang="zh-CN" dirty="0"/>
              <a:t>作为测试点</a:t>
            </a:r>
            <a:endParaRPr lang="zh-CN-#Hans" dirty="0"/>
          </a:p>
          <a:p>
            <a:pPr>
              <a:buFont typeface="Wingdings" panose="05000000000000000000" pitchFamily="2" charset="2"/>
              <a:buChar char="l"/>
            </a:pPr>
            <a:r>
              <a:rPr lang="en-US" altLang="zh-CN-#Hans" dirty="0"/>
              <a:t>cross testcase-cross segment</a:t>
            </a:r>
            <a:endParaRPr lang="zh-CN-#Hans" dirty="0"/>
          </a:p>
          <a:p>
            <a:r>
              <a:rPr lang="zh-CN" altLang="zh-CN-#Hans" dirty="0"/>
              <a:t>多个</a:t>
            </a:r>
            <a:r>
              <a:rPr lang="en-US" altLang="zh-CN" dirty="0"/>
              <a:t>object</a:t>
            </a:r>
            <a:r>
              <a:rPr lang="zh-CN" altLang="zh-CN" dirty="0"/>
              <a:t>的</a:t>
            </a:r>
            <a:r>
              <a:rPr lang="en-US" altLang="zh-CN" dirty="0"/>
              <a:t>segment cross</a:t>
            </a:r>
            <a:r>
              <a:rPr lang="zh-CN" altLang="en-US" dirty="0"/>
              <a:t>，某种</a:t>
            </a:r>
            <a:r>
              <a:rPr lang="en-US" altLang="zh-CN" dirty="0"/>
              <a:t>cross</a:t>
            </a:r>
            <a:r>
              <a:rPr lang="zh-CN" altLang="zh-CN" dirty="0"/>
              <a:t>作为测试点</a:t>
            </a:r>
            <a:endParaRPr lang="zh-CN-#Hans" dirty="0"/>
          </a:p>
          <a:p>
            <a:pPr>
              <a:buFont typeface="Wingdings" panose="05000000000000000000" pitchFamily="2" charset="2"/>
              <a:buChar char="l"/>
            </a:pPr>
            <a:r>
              <a:rPr lang="en-US" altLang="zh-CN-#Hans" dirty="0"/>
              <a:t>sequence testcase  -sequence segment</a:t>
            </a:r>
            <a:endParaRPr lang="zh-CN-#Hans" dirty="0"/>
          </a:p>
          <a:p>
            <a:r>
              <a:rPr lang="zh-CN" altLang="zh-CN-#Hans" dirty="0"/>
              <a:t>一个</a:t>
            </a:r>
            <a:r>
              <a:rPr lang="en-US" altLang="zh-CN" dirty="0"/>
              <a:t>object</a:t>
            </a:r>
            <a:r>
              <a:rPr lang="zh-CN" altLang="zh-CN" dirty="0"/>
              <a:t>的各种</a:t>
            </a:r>
            <a:r>
              <a:rPr lang="en-US" altLang="zh-CN" dirty="0"/>
              <a:t>segment</a:t>
            </a:r>
            <a:r>
              <a:rPr lang="zh-CN" altLang="zh-CN" dirty="0"/>
              <a:t>按照时间先后顺序发送</a:t>
            </a:r>
            <a:endParaRPr lang="zh-CN-#Hans" dirty="0"/>
          </a:p>
        </p:txBody>
      </p:sp>
      <p:sp>
        <p:nvSpPr>
          <p:cNvPr id="1048623" name="内容占位符 1048622"/>
          <p:cNvSpPr>
            <a:spLocks noGrp="1"/>
          </p:cNvSpPr>
          <p:nvPr>
            <p:ph sz="half" idx="2"/>
          </p:nvPr>
        </p:nvSpPr>
        <p:spPr>
          <a:xfrm>
            <a:off x="5639803" y="1834482"/>
            <a:ext cx="3886200" cy="4351338"/>
          </a:xfrm>
        </p:spPr>
        <p:txBody>
          <a:bodyPr>
            <a:normAutofit fontScale="93571" lnSpcReduction="10000"/>
          </a:bodyPr>
          <a:lstStyle/>
          <a:p>
            <a:r>
              <a:rPr lang="zh-CN" dirty="0"/>
              <a:t>概念的引申</a:t>
            </a:r>
            <a:endParaRPr lang="zh-CN-#Hans" dirty="0"/>
          </a:p>
          <a:p>
            <a:r>
              <a:rPr lang="zh-CN" dirty="0"/>
              <a:t>一个测试点对应一个或者多个</a:t>
            </a:r>
            <a:r>
              <a:rPr lang="en-US" altLang="zh-CN" dirty="0"/>
              <a:t>segment</a:t>
            </a:r>
            <a:r>
              <a:rPr lang="zh-CN" altLang="en-US" dirty="0"/>
              <a:t>，包括</a:t>
            </a:r>
            <a:r>
              <a:rPr lang="en-US" altLang="zh-CN" dirty="0"/>
              <a:t>basic</a:t>
            </a:r>
            <a:r>
              <a:rPr lang="zh-CN" altLang="en-US" dirty="0"/>
              <a:t>，</a:t>
            </a:r>
            <a:r>
              <a:rPr lang="en-US" altLang="zh-CN" dirty="0"/>
              <a:t>cross</a:t>
            </a:r>
            <a:r>
              <a:rPr lang="zh-CN" altLang="en-US" dirty="0"/>
              <a:t>，</a:t>
            </a:r>
            <a:r>
              <a:rPr lang="en-US" altLang="zh-CN" dirty="0"/>
              <a:t>sequence segment</a:t>
            </a:r>
            <a:endParaRPr lang="zh-CN-#Hans" dirty="0"/>
          </a:p>
          <a:p>
            <a:r>
              <a:rPr lang="zh-CN" altLang="zh-CN" dirty="0"/>
              <a:t>还可能有更复杂的概念：</a:t>
            </a:r>
            <a:r>
              <a:rPr lang="en-US" altLang="zh-CN" dirty="0" err="1"/>
              <a:t>cross+sequence</a:t>
            </a:r>
            <a:r>
              <a:rPr lang="zh-CN" altLang="zh-CN" dirty="0"/>
              <a:t>测试点，一般不考虑</a:t>
            </a:r>
            <a:endParaRPr lang="zh-CN-#Hans" dirty="0"/>
          </a:p>
          <a:p>
            <a:endParaRPr lang="zh-CN-#Han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24" name="标题 1048623"/>
          <p:cNvSpPr>
            <a:spLocks noGrp="1"/>
          </p:cNvSpPr>
          <p:nvPr>
            <p:ph type="title"/>
          </p:nvPr>
        </p:nvSpPr>
        <p:spPr/>
        <p:txBody>
          <a:bodyPr/>
          <a:lstStyle/>
          <a:p>
            <a:r>
              <a:rPr lang="zh-CN"/>
              <a:t>基本概念。</a:t>
            </a:r>
            <a:endParaRPr lang="zh-CN-#Hans"/>
          </a:p>
        </p:txBody>
      </p:sp>
      <p:sp>
        <p:nvSpPr>
          <p:cNvPr id="1048625" name="内容占位符 1048624"/>
          <p:cNvSpPr>
            <a:spLocks noGrp="1"/>
          </p:cNvSpPr>
          <p:nvPr>
            <p:ph sz="half" idx="1"/>
          </p:nvPr>
        </p:nvSpPr>
        <p:spPr>
          <a:xfrm>
            <a:off x="1088008" y="1253331"/>
            <a:ext cx="6858000" cy="1116890"/>
          </a:xfrm>
        </p:spPr>
        <p:txBody>
          <a:bodyPr/>
          <a:lstStyle/>
          <a:p>
            <a:r>
              <a:rPr lang="zh-CN" dirty="0"/>
              <a:t>测试的类型，</a:t>
            </a:r>
            <a:r>
              <a:rPr lang="zh-CN" altLang="zh-CN" dirty="0"/>
              <a:t>测试点</a:t>
            </a:r>
            <a:r>
              <a:rPr lang="en-US" altLang="zh-CN" dirty="0"/>
              <a:t>segment</a:t>
            </a:r>
            <a:r>
              <a:rPr lang="zh-CN" altLang="zh-CN" dirty="0"/>
              <a:t>与</a:t>
            </a:r>
            <a:r>
              <a:rPr lang="en-US" altLang="zh-CN" dirty="0"/>
              <a:t>object/segment</a:t>
            </a:r>
            <a:r>
              <a:rPr lang="zh-CN" dirty="0"/>
              <a:t>关系</a:t>
            </a:r>
            <a:endParaRPr lang="zh-CN-#Hans" dirty="0"/>
          </a:p>
          <a:p>
            <a:endParaRPr lang="zh-CN-#Hans" dirty="0"/>
          </a:p>
        </p:txBody>
      </p:sp>
      <p:graphicFrame>
        <p:nvGraphicFramePr>
          <p:cNvPr id="4194306" name="表格 4194305"/>
          <p:cNvGraphicFramePr>
            <a:graphicFrameLocks/>
          </p:cNvGraphicFramePr>
          <p:nvPr>
            <p:extLst>
              <p:ext uri="{D42A27DB-BD31-4B8C-83A1-F6EECF244321}">
                <p14:modId xmlns:p14="http://schemas.microsoft.com/office/powerpoint/2010/main" val="211445342"/>
              </p:ext>
            </p:extLst>
          </p:nvPr>
        </p:nvGraphicFramePr>
        <p:xfrm>
          <a:off x="1088008" y="2640380"/>
          <a:ext cx="6858000" cy="3327078"/>
        </p:xfrm>
        <a:graphic>
          <a:graphicData uri="http://schemas.openxmlformats.org/drawingml/2006/table">
            <a:tbl>
              <a:tblPr firstRow="1" bandRow="1">
                <a:tableStyleId>{5940675A-B579-460E-94D1-54222C63F5DA}</a:tableStyleId>
              </a:tblPr>
              <a:tblGrid>
                <a:gridCol w="1342371">
                  <a:extLst>
                    <a:ext uri="{9D8B030D-6E8A-4147-A177-3AD203B41FA5}">
                      <a16:colId xmlns:a16="http://schemas.microsoft.com/office/drawing/2014/main" val="20000"/>
                    </a:ext>
                  </a:extLst>
                </a:gridCol>
                <a:gridCol w="3441032">
                  <a:extLst>
                    <a:ext uri="{9D8B030D-6E8A-4147-A177-3AD203B41FA5}">
                      <a16:colId xmlns:a16="http://schemas.microsoft.com/office/drawing/2014/main" val="20001"/>
                    </a:ext>
                  </a:extLst>
                </a:gridCol>
                <a:gridCol w="2074597">
                  <a:extLst>
                    <a:ext uri="{9D8B030D-6E8A-4147-A177-3AD203B41FA5}">
                      <a16:colId xmlns:a16="http://schemas.microsoft.com/office/drawing/2014/main" val="20002"/>
                    </a:ext>
                  </a:extLst>
                </a:gridCol>
              </a:tblGrid>
              <a:tr h="514206">
                <a:tc>
                  <a:txBody>
                    <a:bodyPr/>
                    <a:lstStyle/>
                    <a:p>
                      <a:r>
                        <a:rPr lang="zh-CN" altLang="en-US" dirty="0"/>
                        <a:t>测试点类型</a:t>
                      </a:r>
                      <a:endParaRPr lang="zh-CN-#Hans" altLang="en-US" dirty="0"/>
                    </a:p>
                  </a:txBody>
                  <a:tcPr/>
                </a:tc>
                <a:tc>
                  <a:txBody>
                    <a:bodyPr/>
                    <a:lstStyle/>
                    <a:p>
                      <a:r>
                        <a:rPr lang="zh-CN" altLang="en-US"/>
                        <a:t>涉及</a:t>
                      </a:r>
                      <a:r>
                        <a:rPr lang="en-US" altLang="zh-CN"/>
                        <a:t>object/segment</a:t>
                      </a:r>
                      <a:endParaRPr lang="zh-CN-#Hans" altLang="en-US"/>
                    </a:p>
                  </a:txBody>
                  <a:tcPr/>
                </a:tc>
                <a:tc>
                  <a:txBody>
                    <a:bodyPr/>
                    <a:lstStyle/>
                    <a:p>
                      <a:r>
                        <a:rPr lang="zh-CN" altLang="en-US"/>
                        <a:t>测试点</a:t>
                      </a:r>
                      <a:r>
                        <a:rPr lang="en-US" altLang="zh-CN"/>
                        <a:t>segment</a:t>
                      </a:r>
                      <a:endParaRPr lang="zh-CN-#Hans" altLang="en-US"/>
                    </a:p>
                  </a:txBody>
                  <a:tcPr/>
                </a:tc>
                <a:extLst>
                  <a:ext uri="{0D108BD9-81ED-4DB2-BD59-A6C34878D82A}">
                    <a16:rowId xmlns:a16="http://schemas.microsoft.com/office/drawing/2014/main" val="10000"/>
                  </a:ext>
                </a:extLst>
              </a:tr>
              <a:tr h="937624">
                <a:tc>
                  <a:txBody>
                    <a:bodyPr/>
                    <a:lstStyle/>
                    <a:p>
                      <a:r>
                        <a:rPr lang="en-US" altLang="zh-CN-#Hans" dirty="0"/>
                        <a:t>basic</a:t>
                      </a:r>
                      <a:endParaRPr lang="zh-CN-#Hans" altLang="en-US" dirty="0"/>
                    </a:p>
                  </a:txBody>
                  <a:tcPr/>
                </a:tc>
                <a:tc>
                  <a:txBody>
                    <a:bodyPr/>
                    <a:lstStyle/>
                    <a:p>
                      <a:r>
                        <a:rPr lang="en-US" altLang="zh-CN-#Hans"/>
                        <a:t>objectA(segment_a0,segment_a1)</a:t>
                      </a:r>
                      <a:endParaRPr lang="zh-CN-#Hans" altLang="en-US"/>
                    </a:p>
                  </a:txBody>
                  <a:tcPr/>
                </a:tc>
                <a:tc>
                  <a:txBody>
                    <a:bodyPr/>
                    <a:lstStyle/>
                    <a:p>
                      <a:r>
                        <a:rPr lang="en-US" altLang="zh-CN-#Hans"/>
                        <a:t>segmentA</a:t>
                      </a:r>
                      <a:endParaRPr lang="zh-CN-#Hans" altLang="en-US"/>
                    </a:p>
                    <a:p>
                      <a:r>
                        <a:rPr lang="en-US" altLang="zh-CN-#Hans"/>
                        <a:t>segmentB</a:t>
                      </a:r>
                      <a:endParaRPr lang="zh-CN-#Hans" altLang="en-US"/>
                    </a:p>
                  </a:txBody>
                  <a:tcPr/>
                </a:tc>
                <a:extLst>
                  <a:ext uri="{0D108BD9-81ED-4DB2-BD59-A6C34878D82A}">
                    <a16:rowId xmlns:a16="http://schemas.microsoft.com/office/drawing/2014/main" val="10001"/>
                  </a:ext>
                </a:extLst>
              </a:tr>
              <a:tr h="937624">
                <a:tc>
                  <a:txBody>
                    <a:bodyPr/>
                    <a:lstStyle/>
                    <a:p>
                      <a:r>
                        <a:rPr lang="en-US" altLang="zh-CN-#Hans"/>
                        <a:t>Cross</a:t>
                      </a:r>
                      <a:endParaRPr lang="zh-CN-#Hans" altLang="en-US"/>
                    </a:p>
                  </a:txBody>
                  <a:tcPr/>
                </a:tc>
                <a:tc>
                  <a:txBody>
                    <a:bodyPr/>
                    <a:lstStyle/>
                    <a:p>
                      <a:r>
                        <a:rPr lang="en-US" altLang="zh-CN-#Hans"/>
                        <a:t>objectA(segment_a0,segment_a1)</a:t>
                      </a:r>
                      <a:endParaRPr lang="zh-CN-#Hans" altLang="en-US"/>
                    </a:p>
                    <a:p>
                      <a:r>
                        <a:rPr lang="en-US" altLang="zh-CN-#Hans"/>
                        <a:t>objectB(segment_b0,segment_b1)</a:t>
                      </a:r>
                      <a:endParaRPr lang="zh-CN-#Hans" altLang="en-US"/>
                    </a:p>
                    <a:p>
                      <a:endParaRPr lang="zh-CN-#Hans" altLang="en-US"/>
                    </a:p>
                  </a:txBody>
                  <a:tcPr/>
                </a:tc>
                <a:tc>
                  <a:txBody>
                    <a:bodyPr/>
                    <a:lstStyle/>
                    <a:p>
                      <a:r>
                        <a:rPr lang="en-US" altLang="zh-CN-#Hans"/>
                        <a:t>4</a:t>
                      </a:r>
                      <a:r>
                        <a:rPr lang="zh-CN" altLang="zh-CN-#Hans"/>
                        <a:t>种情况</a:t>
                      </a:r>
                      <a:endParaRPr lang="zh-CN-#Hans" altLang="en-US"/>
                    </a:p>
                  </a:txBody>
                  <a:tcPr/>
                </a:tc>
                <a:extLst>
                  <a:ext uri="{0D108BD9-81ED-4DB2-BD59-A6C34878D82A}">
                    <a16:rowId xmlns:a16="http://schemas.microsoft.com/office/drawing/2014/main" val="10002"/>
                  </a:ext>
                </a:extLst>
              </a:tr>
              <a:tr h="937624">
                <a:tc>
                  <a:txBody>
                    <a:bodyPr/>
                    <a:lstStyle/>
                    <a:p>
                      <a:r>
                        <a:rPr lang="en-US" altLang="zh-CN-#Hans" dirty="0"/>
                        <a:t>sequence</a:t>
                      </a:r>
                      <a:endParaRPr lang="zh-CN-#Hans" altLang="en-US" dirty="0"/>
                    </a:p>
                  </a:txBody>
                  <a:tcPr/>
                </a:tc>
                <a:tc>
                  <a:txBody>
                    <a:bodyPr/>
                    <a:lstStyle/>
                    <a:p>
                      <a:r>
                        <a:rPr lang="en-US" altLang="zh-CN-#Hans"/>
                        <a:t>objectA(segment_a0,segment_a1)</a:t>
                      </a:r>
                      <a:endParaRPr lang="zh-CN-#Hans" altLang="en-US"/>
                    </a:p>
                  </a:txBody>
                  <a:tcPr/>
                </a:tc>
                <a:tc>
                  <a:txBody>
                    <a:bodyPr/>
                    <a:lstStyle/>
                    <a:p>
                      <a:r>
                        <a:rPr lang="en-US" altLang="zh-CN-#Hans" dirty="0"/>
                        <a:t>N*segment_a0+M*segment_a1</a:t>
                      </a:r>
                      <a:endParaRPr lang="zh-CN-#Hans"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048626" name="标题 1048625"/>
          <p:cNvSpPr>
            <a:spLocks noGrp="1"/>
          </p:cNvSpPr>
          <p:nvPr>
            <p:ph type="title"/>
          </p:nvPr>
        </p:nvSpPr>
        <p:spPr/>
        <p:txBody>
          <a:bodyPr/>
          <a:lstStyle/>
          <a:p>
            <a:r>
              <a:rPr lang="zh-CN"/>
              <a:t>基本概念</a:t>
            </a:r>
            <a:endParaRPr lang="zh-CN-#Hans"/>
          </a:p>
        </p:txBody>
      </p:sp>
      <p:sp>
        <p:nvSpPr>
          <p:cNvPr id="1048627" name="内容占位符 1048626"/>
          <p:cNvSpPr>
            <a:spLocks noGrp="1"/>
          </p:cNvSpPr>
          <p:nvPr>
            <p:ph sz="half" idx="1"/>
          </p:nvPr>
        </p:nvSpPr>
        <p:spPr>
          <a:xfrm>
            <a:off x="628650" y="1825625"/>
            <a:ext cx="7315200" cy="1325563"/>
          </a:xfrm>
        </p:spPr>
        <p:txBody>
          <a:bodyPr>
            <a:normAutofit fontScale="47857" lnSpcReduction="20000"/>
          </a:bodyPr>
          <a:lstStyle/>
          <a:p>
            <a:r>
              <a:rPr lang="en-US" altLang="zh-CN-#Hans" dirty="0"/>
              <a:t>hit</a:t>
            </a:r>
            <a:endParaRPr lang="zh-CN-#Hans" dirty="0"/>
          </a:p>
          <a:p>
            <a:r>
              <a:rPr lang="zh-CN" altLang="zh-CN-#Hans" dirty="0"/>
              <a:t>在仿真过程中，某一个测试点（</a:t>
            </a:r>
            <a:r>
              <a:rPr lang="en-US" altLang="zh-CN" dirty="0"/>
              <a:t>segment</a:t>
            </a:r>
            <a:r>
              <a:rPr lang="zh-CN" altLang="zh-CN-#Hans" dirty="0"/>
              <a:t>）实际被击中的次数。</a:t>
            </a:r>
            <a:endParaRPr lang="zh-CN-#Hans" dirty="0"/>
          </a:p>
          <a:p>
            <a:r>
              <a:rPr lang="en-US" altLang="zh-CN-#Hans" dirty="0"/>
              <a:t>goal</a:t>
            </a:r>
            <a:endParaRPr lang="zh-CN-#Hans" dirty="0"/>
          </a:p>
          <a:p>
            <a:r>
              <a:rPr lang="zh-CN" altLang="zh-CN-#Hans" dirty="0"/>
              <a:t>某一个测试点期望被击中的次数</a:t>
            </a:r>
            <a:endParaRPr lang="zh-CN-#Hans" dirty="0"/>
          </a:p>
          <a:p>
            <a:r>
              <a:rPr lang="zh-CN" altLang="zh-CN-#Hans" dirty="0"/>
              <a:t>如果某一个测试点包含多个</a:t>
            </a:r>
            <a:r>
              <a:rPr lang="en-US" altLang="zh-CN" dirty="0"/>
              <a:t>segment</a:t>
            </a:r>
            <a:r>
              <a:rPr lang="zh-CN" altLang="en-US" dirty="0"/>
              <a:t>，表示期望每一个</a:t>
            </a:r>
            <a:r>
              <a:rPr lang="en-US" altLang="zh-CN" dirty="0"/>
              <a:t>segment</a:t>
            </a:r>
            <a:r>
              <a:rPr lang="zh-CN" altLang="zh-CN" dirty="0"/>
              <a:t>都</a:t>
            </a:r>
            <a:r>
              <a:rPr lang="en-US" altLang="zh-CN" dirty="0"/>
              <a:t>hit</a:t>
            </a:r>
            <a:r>
              <a:rPr lang="zh-CN" altLang="zh-CN" dirty="0"/>
              <a:t>这么多次</a:t>
            </a:r>
            <a:endParaRPr lang="zh-CN-#Hans" dirty="0"/>
          </a:p>
        </p:txBody>
      </p:sp>
      <p:graphicFrame>
        <p:nvGraphicFramePr>
          <p:cNvPr id="4194307" name="表格 4194306"/>
          <p:cNvGraphicFramePr>
            <a:graphicFrameLocks/>
          </p:cNvGraphicFramePr>
          <p:nvPr>
            <p:extLst>
              <p:ext uri="{D42A27DB-BD31-4B8C-83A1-F6EECF244321}">
                <p14:modId xmlns:p14="http://schemas.microsoft.com/office/powerpoint/2010/main" val="173870181"/>
              </p:ext>
            </p:extLst>
          </p:nvPr>
        </p:nvGraphicFramePr>
        <p:xfrm>
          <a:off x="628650" y="3428999"/>
          <a:ext cx="7886697" cy="3646086"/>
        </p:xfrm>
        <a:graphic>
          <a:graphicData uri="http://schemas.openxmlformats.org/drawingml/2006/table">
            <a:tbl>
              <a:tblPr firstRow="1" bandRow="1">
                <a:tableStyleId>{93296810-A885-4BE3-A3E7-6D5BEEA58F36}</a:tableStyleId>
              </a:tblPr>
              <a:tblGrid>
                <a:gridCol w="940839">
                  <a:extLst>
                    <a:ext uri="{9D8B030D-6E8A-4147-A177-3AD203B41FA5}">
                      <a16:colId xmlns:a16="http://schemas.microsoft.com/office/drawing/2014/main" val="20000"/>
                    </a:ext>
                  </a:extLst>
                </a:gridCol>
                <a:gridCol w="1157643">
                  <a:extLst>
                    <a:ext uri="{9D8B030D-6E8A-4147-A177-3AD203B41FA5}">
                      <a16:colId xmlns:a16="http://schemas.microsoft.com/office/drawing/2014/main" val="20001"/>
                    </a:ext>
                  </a:extLst>
                </a:gridCol>
                <a:gridCol w="1157643">
                  <a:extLst>
                    <a:ext uri="{9D8B030D-6E8A-4147-A177-3AD203B41FA5}">
                      <a16:colId xmlns:a16="http://schemas.microsoft.com/office/drawing/2014/main" val="20002"/>
                    </a:ext>
                  </a:extLst>
                </a:gridCol>
                <a:gridCol w="1157643">
                  <a:extLst>
                    <a:ext uri="{9D8B030D-6E8A-4147-A177-3AD203B41FA5}">
                      <a16:colId xmlns:a16="http://schemas.microsoft.com/office/drawing/2014/main" val="20003"/>
                    </a:ext>
                  </a:extLst>
                </a:gridCol>
                <a:gridCol w="1157643">
                  <a:extLst>
                    <a:ext uri="{9D8B030D-6E8A-4147-A177-3AD203B41FA5}">
                      <a16:colId xmlns:a16="http://schemas.microsoft.com/office/drawing/2014/main" val="20004"/>
                    </a:ext>
                  </a:extLst>
                </a:gridCol>
                <a:gridCol w="1157643">
                  <a:extLst>
                    <a:ext uri="{9D8B030D-6E8A-4147-A177-3AD203B41FA5}">
                      <a16:colId xmlns:a16="http://schemas.microsoft.com/office/drawing/2014/main" val="20005"/>
                    </a:ext>
                  </a:extLst>
                </a:gridCol>
                <a:gridCol w="1157643">
                  <a:extLst>
                    <a:ext uri="{9D8B030D-6E8A-4147-A177-3AD203B41FA5}">
                      <a16:colId xmlns:a16="http://schemas.microsoft.com/office/drawing/2014/main" val="20006"/>
                    </a:ext>
                  </a:extLst>
                </a:gridCol>
              </a:tblGrid>
              <a:tr h="653966">
                <a:tc>
                  <a:txBody>
                    <a:bodyPr/>
                    <a:lstStyle/>
                    <a:p>
                      <a:r>
                        <a:rPr lang="zh-CN" altLang="en-US" dirty="0"/>
                        <a:t>需求规格</a:t>
                      </a:r>
                      <a:endParaRPr lang="zh-CN-#Hans" altLang="en-US" dirty="0"/>
                    </a:p>
                  </a:txBody>
                  <a:tcPr/>
                </a:tc>
                <a:tc>
                  <a:txBody>
                    <a:bodyPr/>
                    <a:lstStyle/>
                    <a:p>
                      <a:r>
                        <a:rPr lang="zh-CN" altLang="en-US"/>
                        <a:t>验证特性</a:t>
                      </a:r>
                      <a:endParaRPr lang="zh-CN-#Hans" altLang="en-US"/>
                    </a:p>
                  </a:txBody>
                  <a:tcPr/>
                </a:tc>
                <a:tc>
                  <a:txBody>
                    <a:bodyPr/>
                    <a:lstStyle/>
                    <a:p>
                      <a:r>
                        <a:rPr lang="zh-CN" altLang="en-US"/>
                        <a:t>测试点</a:t>
                      </a:r>
                      <a:endParaRPr lang="zh-CN-#Hans" altLang="en-US"/>
                    </a:p>
                  </a:txBody>
                  <a:tcPr/>
                </a:tc>
                <a:tc>
                  <a:txBody>
                    <a:bodyPr/>
                    <a:lstStyle/>
                    <a:p>
                      <a:r>
                        <a:rPr lang="zh-CN" altLang="en-US"/>
                        <a:t>用到</a:t>
                      </a:r>
                      <a:r>
                        <a:rPr lang="en-US" altLang="zh-CN"/>
                        <a:t>object</a:t>
                      </a:r>
                      <a:endParaRPr lang="zh-CN-#Hans" altLang="en-US"/>
                    </a:p>
                  </a:txBody>
                  <a:tcPr/>
                </a:tc>
                <a:tc>
                  <a:txBody>
                    <a:bodyPr/>
                    <a:lstStyle/>
                    <a:p>
                      <a:r>
                        <a:rPr lang="en-US" altLang="zh-CN-#Hans"/>
                        <a:t>segment</a:t>
                      </a:r>
                      <a:r>
                        <a:rPr lang="zh-CN" altLang="zh-CN-#Hans"/>
                        <a:t>定义</a:t>
                      </a:r>
                      <a:endParaRPr lang="zh-CN-#Hans" altLang="en-US"/>
                    </a:p>
                  </a:txBody>
                  <a:tcPr/>
                </a:tc>
                <a:tc>
                  <a:txBody>
                    <a:bodyPr/>
                    <a:lstStyle/>
                    <a:p>
                      <a:r>
                        <a:rPr lang="zh-CN" altLang="en-US"/>
                        <a:t>测试点类型</a:t>
                      </a:r>
                      <a:endParaRPr lang="zh-CN-#Hans" altLang="en-US"/>
                    </a:p>
                  </a:txBody>
                  <a:tcPr/>
                </a:tc>
                <a:tc>
                  <a:txBody>
                    <a:bodyPr/>
                    <a:lstStyle/>
                    <a:p>
                      <a:r>
                        <a:rPr lang="en-US" altLang="zh-CN-#Hans"/>
                        <a:t>goal</a:t>
                      </a:r>
                      <a:endParaRPr lang="zh-CN-#Hans" altLang="en-US"/>
                    </a:p>
                  </a:txBody>
                  <a:tcPr/>
                </a:tc>
                <a:extLst>
                  <a:ext uri="{0D108BD9-81ED-4DB2-BD59-A6C34878D82A}">
                    <a16:rowId xmlns:a16="http://schemas.microsoft.com/office/drawing/2014/main" val="10000"/>
                  </a:ext>
                </a:extLst>
              </a:tr>
              <a:tr h="1048138">
                <a:tc>
                  <a:txBody>
                    <a:bodyPr/>
                    <a:lstStyle/>
                    <a:p>
                      <a:endParaRPr lang="zh-CN-#Hans" altLang="en-US"/>
                    </a:p>
                  </a:txBody>
                  <a:tcPr/>
                </a:tc>
                <a:tc>
                  <a:txBody>
                    <a:bodyPr/>
                    <a:lstStyle/>
                    <a:p>
                      <a:r>
                        <a:rPr lang="zh-CN" altLang="en-US"/>
                        <a:t>包长处理</a:t>
                      </a:r>
                      <a:endParaRPr lang="zh-CN-#Hans" altLang="en-US"/>
                    </a:p>
                  </a:txBody>
                  <a:tcPr/>
                </a:tc>
                <a:tc>
                  <a:txBody>
                    <a:bodyPr/>
                    <a:lstStyle/>
                    <a:p>
                      <a:r>
                        <a:rPr lang="zh-CN" altLang="en-US"/>
                        <a:t>连续短包，逻辑</a:t>
                      </a:r>
                      <a:endParaRPr lang="zh-CN-#Hans" altLang="en-US"/>
                    </a:p>
                  </a:txBody>
                  <a:tcPr/>
                </a:tc>
                <a:tc>
                  <a:txBody>
                    <a:bodyPr/>
                    <a:lstStyle/>
                    <a:p>
                      <a:r>
                        <a:rPr lang="en-US" altLang="zh-CN-#Hans" dirty="0" err="1"/>
                        <a:t>pktlen</a:t>
                      </a:r>
                      <a:endParaRPr lang="zh-CN-#Hans" altLang="en-US" dirty="0"/>
                    </a:p>
                  </a:txBody>
                  <a:tcPr/>
                </a:tc>
                <a:tc>
                  <a:txBody>
                    <a:bodyPr/>
                    <a:lstStyle/>
                    <a:p>
                      <a:r>
                        <a:rPr lang="en-US" altLang="zh-CN-#Hans"/>
                        <a:t>100*down_edge+1*typical</a:t>
                      </a:r>
                      <a:endParaRPr lang="zh-CN-#Hans" altLang="en-US"/>
                    </a:p>
                  </a:txBody>
                  <a:tcPr/>
                </a:tc>
                <a:tc>
                  <a:txBody>
                    <a:bodyPr/>
                    <a:lstStyle/>
                    <a:p>
                      <a:r>
                        <a:rPr lang="en-US" altLang="zh-CN-#Hans"/>
                        <a:t>sequence</a:t>
                      </a:r>
                      <a:endParaRPr lang="zh-CN-#Hans" altLang="en-US"/>
                    </a:p>
                  </a:txBody>
                  <a:tcPr/>
                </a:tc>
                <a:tc>
                  <a:txBody>
                    <a:bodyPr/>
                    <a:lstStyle/>
                    <a:p>
                      <a:r>
                        <a:rPr lang="en-US" altLang="zh-CN-#Hans"/>
                        <a:t>10</a:t>
                      </a:r>
                      <a:endParaRPr lang="zh-CN-#Hans" altLang="en-US"/>
                    </a:p>
                  </a:txBody>
                  <a:tcPr/>
                </a:tc>
                <a:extLst>
                  <a:ext uri="{0D108BD9-81ED-4DB2-BD59-A6C34878D82A}">
                    <a16:rowId xmlns:a16="http://schemas.microsoft.com/office/drawing/2014/main" val="10001"/>
                  </a:ext>
                </a:extLst>
              </a:tr>
              <a:tr h="1290016">
                <a:tc>
                  <a:txBody>
                    <a:bodyPr/>
                    <a:lstStyle/>
                    <a:p>
                      <a:endParaRPr lang="zh-CN-#Hans" altLang="en-US"/>
                    </a:p>
                  </a:txBody>
                  <a:tcPr/>
                </a:tc>
                <a:tc>
                  <a:txBody>
                    <a:bodyPr/>
                    <a:lstStyle/>
                    <a:p>
                      <a:endParaRPr lang="zh-CN-#Hans" altLang="en-US"/>
                    </a:p>
                  </a:txBody>
                  <a:tcPr/>
                </a:tc>
                <a:tc>
                  <a:txBody>
                    <a:bodyPr/>
                    <a:lstStyle/>
                    <a:p>
                      <a:r>
                        <a:rPr lang="zh-CN" altLang="en-US"/>
                        <a:t>连续长包，逻辑正常处理</a:t>
                      </a:r>
                      <a:endParaRPr lang="zh-CN-#Hans" altLang="en-US"/>
                    </a:p>
                  </a:txBody>
                  <a:tcPr/>
                </a:tc>
                <a:tc>
                  <a:txBody>
                    <a:bodyPr/>
                    <a:lstStyle/>
                    <a:p>
                      <a:r>
                        <a:rPr lang="en-US" altLang="zh-CN-#Hans"/>
                        <a:t>pktlen</a:t>
                      </a:r>
                      <a:endParaRPr lang="zh-CN-#Hans" altLang="en-US"/>
                    </a:p>
                  </a:txBody>
                  <a:tcPr/>
                </a:tc>
                <a:tc>
                  <a:txBody>
                    <a:bodyPr/>
                    <a:lstStyle/>
                    <a:p>
                      <a:r>
                        <a:rPr lang="en-US" altLang="zh-CN-#Hans"/>
                        <a:t>100*up_edge+1*typical</a:t>
                      </a:r>
                      <a:endParaRPr lang="zh-CN-#Hans" altLang="en-US"/>
                    </a:p>
                    <a:p>
                      <a:endParaRPr lang="zh-CN-#Hans" altLang="en-US"/>
                    </a:p>
                  </a:txBody>
                  <a:tcPr/>
                </a:tc>
                <a:tc>
                  <a:txBody>
                    <a:bodyPr/>
                    <a:lstStyle/>
                    <a:p>
                      <a:r>
                        <a:rPr lang="en-US" altLang="zh-CN-#Hans"/>
                        <a:t>sequence</a:t>
                      </a:r>
                      <a:endParaRPr lang="zh-CN-#Hans" altLang="en-US"/>
                    </a:p>
                  </a:txBody>
                  <a:tcPr/>
                </a:tc>
                <a:tc>
                  <a:txBody>
                    <a:bodyPr/>
                    <a:lstStyle/>
                    <a:p>
                      <a:r>
                        <a:rPr lang="en-US" altLang="zh-CN-#Hans"/>
                        <a:t>1</a:t>
                      </a:r>
                      <a:endParaRPr lang="zh-CN-#Hans" altLang="en-US"/>
                    </a:p>
                  </a:txBody>
                  <a:tcPr/>
                </a:tc>
                <a:extLst>
                  <a:ext uri="{0D108BD9-81ED-4DB2-BD59-A6C34878D82A}">
                    <a16:rowId xmlns:a16="http://schemas.microsoft.com/office/drawing/2014/main" val="10002"/>
                  </a:ext>
                </a:extLst>
              </a:tr>
              <a:tr h="653966">
                <a:tc gridSpan="7">
                  <a:txBody>
                    <a:bodyPr/>
                    <a:lstStyle/>
                    <a:p>
                      <a:endParaRPr lang="zh-CN-#Hans" altLang="en-US" dirty="0"/>
                    </a:p>
                  </a:txBody>
                  <a:tcPr/>
                </a:tc>
                <a:tc hMerge="1">
                  <a:txBody>
                    <a:bodyPr/>
                    <a:lstStyle/>
                    <a:p>
                      <a:endParaRPr lang="zh-CN-#Hans" altLang="en-US" dirty="0"/>
                    </a:p>
                  </a:txBody>
                  <a:tcPr/>
                </a:tc>
                <a:tc hMerge="1">
                  <a:txBody>
                    <a:bodyPr/>
                    <a:lstStyle/>
                    <a:p>
                      <a:endParaRPr lang="zh-CN-#Hans" altLang="en-US" dirty="0"/>
                    </a:p>
                  </a:txBody>
                  <a:tcPr/>
                </a:tc>
                <a:tc hMerge="1">
                  <a:txBody>
                    <a:bodyPr/>
                    <a:lstStyle/>
                    <a:p>
                      <a:endParaRPr lang="zh-CN-#Hans" altLang="en-US" dirty="0"/>
                    </a:p>
                  </a:txBody>
                  <a:tcPr/>
                </a:tc>
                <a:tc hMerge="1">
                  <a:txBody>
                    <a:bodyPr/>
                    <a:lstStyle/>
                    <a:p>
                      <a:endParaRPr lang="zh-CN-#Hans" altLang="en-US" dirty="0"/>
                    </a:p>
                  </a:txBody>
                  <a:tcPr/>
                </a:tc>
                <a:tc hMerge="1">
                  <a:txBody>
                    <a:bodyPr/>
                    <a:lstStyle/>
                    <a:p>
                      <a:endParaRPr lang="zh-CN-#Hans" altLang="en-US" dirty="0"/>
                    </a:p>
                  </a:txBody>
                  <a:tcPr/>
                </a:tc>
                <a:tc hMerge="1">
                  <a:txBody>
                    <a:bodyPr/>
                    <a:lstStyle/>
                    <a:p>
                      <a:endParaRPr lang="zh-CN-#Hans" alt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1353</Words>
  <Application>Microsoft Office PowerPoint</Application>
  <PresentationFormat>全屏显示(4:3)</PresentationFormat>
  <Paragraphs>190</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宋体</vt:lpstr>
      <vt:lpstr>Arial</vt:lpstr>
      <vt:lpstr>Calibri</vt:lpstr>
      <vt:lpstr>Calibri Light</vt:lpstr>
      <vt:lpstr>Wingdings</vt:lpstr>
      <vt:lpstr>Office 主题</vt:lpstr>
      <vt:lpstr>测试点分解</vt:lpstr>
      <vt:lpstr>基本概念-测试点</vt:lpstr>
      <vt:lpstr>object</vt:lpstr>
      <vt:lpstr>segment</vt:lpstr>
      <vt:lpstr>cross</vt:lpstr>
      <vt:lpstr>sequence</vt:lpstr>
      <vt:lpstr>基本概念。</vt:lpstr>
      <vt:lpstr>基本概念。</vt:lpstr>
      <vt:lpstr>基本概念</vt:lpstr>
      <vt:lpstr>示例演练</vt:lpstr>
      <vt:lpstr>测试点分解基础理论</vt:lpstr>
      <vt:lpstr>第一步：确定测试点</vt:lpstr>
      <vt:lpstr>第二步：确定object/segment</vt:lpstr>
      <vt:lpstr>确定object （示例）</vt:lpstr>
      <vt:lpstr>第三步：利用object/segment定义测试点</vt:lpstr>
      <vt:lpstr>PowerPoint 演示文稿</vt:lpstr>
      <vt:lpstr>PowerPoint 演示文稿</vt:lpstr>
      <vt:lpstr>测试点映射到测试用例的原则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测试点分解</dc:title>
  <dc:creator>STF-AL00</dc:creator>
  <cp:lastModifiedBy>hu can</cp:lastModifiedBy>
  <cp:revision>8</cp:revision>
  <dcterms:created xsi:type="dcterms:W3CDTF">2015-05-11T01:24:01Z</dcterms:created>
  <dcterms:modified xsi:type="dcterms:W3CDTF">2018-08-31T02:36:35Z</dcterms:modified>
</cp:coreProperties>
</file>