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9" r:id="rId11"/>
    <p:sldId id="275" r:id="rId12"/>
    <p:sldId id="276" r:id="rId13"/>
    <p:sldId id="285" r:id="rId14"/>
    <p:sldId id="286" r:id="rId15"/>
    <p:sldId id="287" r:id="rId16"/>
    <p:sldId id="289" r:id="rId17"/>
    <p:sldId id="290" r:id="rId18"/>
    <p:sldId id="291" r:id="rId19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Orta Stil 1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7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529F5-3E56-4089-8DA4-591917A7DB01}" type="datetimeFigureOut">
              <a:rPr lang="tr-TR"/>
              <a:pPr>
                <a:defRPr/>
              </a:pPr>
              <a:t>16.09.2017</a:t>
            </a:fld>
            <a:endParaRPr lang="tr-T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4FE911-1750-4561-85AD-F80111BF41E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0014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5E6CF-0CBA-43C8-AEEC-2864B20630D9}" type="datetimeFigureOut">
              <a:rPr lang="tr-TR"/>
              <a:pPr>
                <a:defRPr/>
              </a:pPr>
              <a:t>16.09.2017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93F1C7-804E-4A74-91D6-269256F3C716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2355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D0DA8-201E-4039-8F0F-4FC5D5F252CB}" type="datetimeFigureOut">
              <a:rPr lang="tr-TR"/>
              <a:pPr>
                <a:defRPr/>
              </a:pPr>
              <a:t>16.09.2017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CCB15-3779-463A-A990-F5C64424CA31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4210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9F6F6-0882-4639-9057-D68815C3288A}" type="datetimeFigureOut">
              <a:rPr lang="tr-TR"/>
              <a:pPr>
                <a:defRPr/>
              </a:pPr>
              <a:t>16.09.2017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843A6-8339-4400-B205-A628F5603691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954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C1BF3-B155-4A52-AA1C-6BD673CEC3A6}" type="datetimeFigureOut">
              <a:rPr lang="tr-TR"/>
              <a:pPr>
                <a:defRPr/>
              </a:pPr>
              <a:t>16.09.2017</a:t>
            </a:fld>
            <a:endParaRPr lang="tr-T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D78F7-A530-4259-BF8D-73B0229C83F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29774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B8F47-6998-4567-B277-C70931294E4A}" type="datetimeFigureOut">
              <a:rPr lang="tr-TR"/>
              <a:pPr>
                <a:defRPr/>
              </a:pPr>
              <a:t>16.09.2017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29578-7915-4344-A6D7-6F8952FCBF20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6281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56DBF-BDBA-41C1-9569-4C1B16C53CC6}" type="datetimeFigureOut">
              <a:rPr lang="tr-TR"/>
              <a:pPr>
                <a:defRPr/>
              </a:pPr>
              <a:t>16.09.2017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83B25B-4229-4DE0-BE99-95C33AD6A131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9574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D6C77-9A4B-4E03-97AE-A6E46BA00537}" type="datetimeFigureOut">
              <a:rPr lang="tr-TR"/>
              <a:pPr>
                <a:defRPr/>
              </a:pPr>
              <a:t>16.09.2017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C4AF8-0012-431C-98E3-C5652C8B194F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1314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A9E30-1DB1-48EA-8072-247B0CD4526B}" type="datetimeFigureOut">
              <a:rPr lang="tr-TR"/>
              <a:pPr>
                <a:defRPr/>
              </a:pPr>
              <a:t>16.09.2017</a:t>
            </a:fld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AEFC7-CA90-4466-BA06-A02BF35D64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91218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7"/>
          <p:cNvSpPr/>
          <p:nvPr/>
        </p:nvSpPr>
        <p:spPr>
          <a:xfrm rot="5400000">
            <a:off x="433388" y="-433388"/>
            <a:ext cx="6858000" cy="77247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8EF30-9B36-47C8-B68C-046AEB07E13A}" type="datetimeFigureOut">
              <a:rPr lang="tr-TR"/>
              <a:pPr>
                <a:defRPr/>
              </a:pPr>
              <a:t>16.09.2017</a:t>
            </a:fld>
            <a:endParaRPr lang="tr-T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3A927A-C7EF-4C74-9D86-1A5EC414D29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9763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006D6-FEC8-4E1D-B2A8-C4434C79ED3F}" type="datetimeFigureOut">
              <a:rPr lang="tr-TR"/>
              <a:pPr>
                <a:defRPr/>
              </a:pPr>
              <a:t>16.09.2017</a:t>
            </a:fld>
            <a:endParaRPr lang="tr-T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2E5F536-50C6-458C-ABCC-248E91DA2EE0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10128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1425"/>
            <a:ext cx="3575050" cy="180657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588" y="5051425"/>
            <a:ext cx="9145588" cy="180657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100138"/>
            <a:ext cx="7521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smtClean="0"/>
              <a:t>Asıl metin stillerini düzenlemek için tıklatın</a:t>
            </a:r>
          </a:p>
          <a:p>
            <a:pPr lvl="1"/>
            <a:r>
              <a:rPr lang="tr-TR" altLang="en-US" smtClean="0"/>
              <a:t>İkinci düzey</a:t>
            </a:r>
          </a:p>
          <a:p>
            <a:pPr lvl="2"/>
            <a:r>
              <a:rPr lang="tr-TR" altLang="en-US" smtClean="0"/>
              <a:t>Üçüncü düzey</a:t>
            </a:r>
          </a:p>
          <a:p>
            <a:pPr lvl="3"/>
            <a:r>
              <a:rPr lang="tr-TR" altLang="en-US" smtClean="0"/>
              <a:t>Dördüncü düzey</a:t>
            </a:r>
          </a:p>
          <a:p>
            <a:pPr lvl="4"/>
            <a:r>
              <a:rPr lang="tr-TR" altLang="en-US" smtClean="0"/>
              <a:t>Beşinci düzey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613" y="5870575"/>
            <a:ext cx="2176462" cy="201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748BCB-28CD-49ED-B0E1-735D2CB2F3B9}" type="datetimeFigureOut">
              <a:rPr lang="tr-TR"/>
              <a:pPr>
                <a:defRPr/>
              </a:pPr>
              <a:t>16.09.2017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00" y="6284913"/>
            <a:ext cx="4724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cap="all" spc="200" baseline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50" y="6170613"/>
            <a:ext cx="503238" cy="50323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EF782F29-F542-4EAF-B4C1-E1985355DEC9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fontAlgn="base">
        <a:spcBef>
          <a:spcPts val="800"/>
        </a:spcBef>
        <a:spcAft>
          <a:spcPct val="0"/>
        </a:spcAft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1638" indent="-16351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8" indent="-16351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19140000">
            <a:off x="819150" y="1727200"/>
            <a:ext cx="5651500" cy="12065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tr-TR" altLang="en-US" cap="none" dirty="0"/>
              <a:t>ALGORİTMA və </a:t>
            </a:r>
            <a:r>
              <a:rPr lang="tr-TR" altLang="en-US" cap="none" dirty="0" smtClean="0"/>
              <a:t>PROQRAMLA</a:t>
            </a:r>
            <a:r>
              <a:rPr lang="az-Latn-AZ" altLang="en-US" cap="none" dirty="0" smtClean="0"/>
              <a:t>ŞDIRMA</a:t>
            </a:r>
            <a:endParaRPr lang="tr-TR" altLang="en-US" cap="none" dirty="0"/>
          </a:p>
        </p:txBody>
      </p:sp>
      <p:sp>
        <p:nvSpPr>
          <p:cNvPr id="6148" name="Metin kutusu 4"/>
          <p:cNvSpPr txBox="1">
            <a:spLocks noChangeArrowheads="1"/>
          </p:cNvSpPr>
          <p:nvPr/>
        </p:nvSpPr>
        <p:spPr bwMode="auto">
          <a:xfrm>
            <a:off x="6084888" y="6030913"/>
            <a:ext cx="3024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az-Latn-AZ" altLang="en-US" sz="1400" dirty="0" smtClean="0">
                <a:latin typeface="Trebuchet MS" panose="020B0603020202020204" pitchFamily="34" charset="0"/>
              </a:rPr>
              <a:t>İSMAYIL İSMAYILOV</a:t>
            </a:r>
            <a:endParaRPr lang="tr-TR" altLang="en-US"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7521575" cy="54927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az-Latn-AZ" altLang="en-US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Alqoritmlərin proqramlaşdırmada yeri</a:t>
            </a:r>
            <a:endParaRPr lang="tr-TR" altLang="en-US" b="1" cap="none" dirty="0" smtClean="0">
              <a:latin typeface="Trebuchet MS" panose="020B0603020202020204" pitchFamily="34" charset="0"/>
            </a:endParaRPr>
          </a:p>
        </p:txBody>
      </p:sp>
      <p:sp>
        <p:nvSpPr>
          <p:cNvPr id="17411" name="Metin kutusu 1"/>
          <p:cNvSpPr txBox="1">
            <a:spLocks noChangeArrowheads="1"/>
          </p:cNvSpPr>
          <p:nvPr/>
        </p:nvSpPr>
        <p:spPr bwMode="auto">
          <a:xfrm>
            <a:off x="395288" y="908050"/>
            <a:ext cx="849788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just"/>
            <a:r>
              <a:rPr lang="tr-TR" altLang="en-US" sz="2000" dirty="0" smtClean="0">
                <a:latin typeface="Trebuchet MS" panose="020B0603020202020204" pitchFamily="34" charset="0"/>
              </a:rPr>
              <a:t>Alqoritmlər proqram inkişafı prosesində proqramlaşdırma və dizayn arasındakı bir yerdə qalır. Böyük layihələrdə, bəzən proqram təminatı memarları həllər tapır və kompleks bir iş həllini qabaqcadan alqoritmlər üzərində işləyirlər.</a:t>
            </a:r>
          </a:p>
          <a:p>
            <a:pPr algn="just"/>
            <a:endParaRPr lang="tr-TR" altLang="en-US" sz="2000" dirty="0" smtClean="0">
              <a:latin typeface="Trebuchet MS" panose="020B0603020202020204" pitchFamily="34" charset="0"/>
            </a:endParaRPr>
          </a:p>
          <a:p>
            <a:pPr algn="just"/>
            <a:r>
              <a:rPr lang="tr-TR" altLang="en-US" sz="2000" dirty="0" smtClean="0">
                <a:latin typeface="Trebuchet MS" panose="020B0603020202020204" pitchFamily="34" charset="0"/>
              </a:rPr>
              <a:t>Sonra proqramçı bu alqoritm</a:t>
            </a:r>
            <a:r>
              <a:rPr lang="az-Latn-AZ" altLang="en-US" sz="2000" dirty="0" smtClean="0">
                <a:latin typeface="Trebuchet MS" panose="020B0603020202020204" pitchFamily="34" charset="0"/>
              </a:rPr>
              <a:t>ə uyğun 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proqramları </a:t>
            </a:r>
            <a:r>
              <a:rPr lang="az-Latn-AZ" altLang="en-US" sz="2000" dirty="0" smtClean="0">
                <a:latin typeface="Trebuchet MS" panose="020B0603020202020204" pitchFamily="34" charset="0"/>
              </a:rPr>
              <a:t>hazırlayır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. Orta və kiçik layihələrdə proqramçı öz alqoritmini təyin edir və proqramı müvafiq olaraq yazır.</a:t>
            </a:r>
          </a:p>
          <a:p>
            <a:pPr algn="just"/>
            <a:endParaRPr lang="tr-TR" altLang="en-US" sz="2000" dirty="0" smtClean="0">
              <a:latin typeface="Trebuchet MS" panose="020B0603020202020204" pitchFamily="34" charset="0"/>
            </a:endParaRPr>
          </a:p>
          <a:p>
            <a:pPr algn="just"/>
            <a:r>
              <a:rPr lang="tr-TR" altLang="en-US" sz="2000" dirty="0" smtClean="0">
                <a:latin typeface="Trebuchet MS" panose="020B0603020202020204" pitchFamily="34" charset="0"/>
              </a:rPr>
              <a:t>Hal-hazırda, standart biznes proqramları hazırlanarkən, birbaşa proqramlaşdırma alqoritm yazmadan aparılır. Ancaq kompleks problemləri həll etmək üçün alqoritmlərə müraciət etmək vacibdir.</a:t>
            </a:r>
            <a:endParaRPr lang="tr-TR" altLang="en-US" sz="20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7521575" cy="549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b="1" dirty="0" smtClean="0">
                <a:latin typeface="Trebuchet MS" pitchFamily="34" charset="0"/>
              </a:rPr>
              <a:t>ALGORİTM</a:t>
            </a:r>
            <a:r>
              <a:rPr lang="az-Latn-AZ" b="1" dirty="0" smtClean="0">
                <a:latin typeface="Trebuchet MS" pitchFamily="34" charset="0"/>
              </a:rPr>
              <a:t> YAZMA</a:t>
            </a:r>
            <a:endParaRPr lang="tr-TR" b="1" dirty="0">
              <a:latin typeface="Trebuchet MS" pitchFamily="34" charset="0"/>
            </a:endParaRPr>
          </a:p>
        </p:txBody>
      </p:sp>
      <p:sp>
        <p:nvSpPr>
          <p:cNvPr id="23555" name="Metin kutusu 1"/>
          <p:cNvSpPr txBox="1">
            <a:spLocks noChangeArrowheads="1"/>
          </p:cNvSpPr>
          <p:nvPr/>
        </p:nvSpPr>
        <p:spPr bwMode="auto">
          <a:xfrm>
            <a:off x="395288" y="908050"/>
            <a:ext cx="849788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lvl="1" algn="just"/>
            <a:r>
              <a:rPr lang="az-Latn-AZ" altLang="en-US" b="1" dirty="0" smtClean="0">
                <a:latin typeface="Trebuchet MS" panose="020B0603020202020204" pitchFamily="34" charset="0"/>
              </a:rPr>
              <a:t>Riyazi əməliyyatlar</a:t>
            </a:r>
            <a:r>
              <a:rPr lang="tr-TR" altLang="en-US" b="1" dirty="0" smtClean="0">
                <a:latin typeface="Trebuchet MS" panose="020B0603020202020204" pitchFamily="34" charset="0"/>
              </a:rPr>
              <a:t>;</a:t>
            </a:r>
            <a:endParaRPr lang="az-Latn-AZ" altLang="en-US" b="1" dirty="0" smtClean="0">
              <a:latin typeface="Trebuchet MS" panose="020B0603020202020204" pitchFamily="34" charset="0"/>
            </a:endParaRPr>
          </a:p>
          <a:p>
            <a:pPr lvl="1" algn="just"/>
            <a:endParaRPr lang="tr-TR" altLang="en-US" b="1" dirty="0">
              <a:latin typeface="Trebuchet MS" panose="020B0603020202020204" pitchFamily="34" charset="0"/>
            </a:endParaRPr>
          </a:p>
          <a:p>
            <a:pPr algn="just"/>
            <a:r>
              <a:rPr lang="tr-TR" altLang="en-US" dirty="0" smtClean="0">
                <a:latin typeface="Trebuchet MS" panose="020B0603020202020204" pitchFamily="34" charset="0"/>
              </a:rPr>
              <a:t>Proqramda ən əsas əməliyyatlardır. </a:t>
            </a:r>
            <a:r>
              <a:rPr lang="az-Latn-AZ" altLang="en-US" dirty="0" smtClean="0">
                <a:latin typeface="Trebuchet MS" panose="020B0603020202020204" pitchFamily="34" charset="0"/>
              </a:rPr>
              <a:t>Riyazi</a:t>
            </a:r>
            <a:r>
              <a:rPr lang="tr-TR" altLang="en-US" dirty="0" smtClean="0">
                <a:latin typeface="Trebuchet MS" panose="020B0603020202020204" pitchFamily="34" charset="0"/>
              </a:rPr>
              <a:t> əməliyyatlar üçün istifadə olunan </a:t>
            </a:r>
            <a:r>
              <a:rPr lang="az-Latn-AZ" altLang="en-US" dirty="0" smtClean="0">
                <a:latin typeface="Trebuchet MS" panose="020B0603020202020204" pitchFamily="34" charset="0"/>
              </a:rPr>
              <a:t>aşağıdakı</a:t>
            </a:r>
            <a:r>
              <a:rPr lang="tr-TR" altLang="en-US" dirty="0" smtClean="0">
                <a:latin typeface="Trebuchet MS" panose="020B0603020202020204" pitchFamily="34" charset="0"/>
              </a:rPr>
              <a:t> operatorlar </a:t>
            </a:r>
            <a:r>
              <a:rPr lang="az-Latn-AZ" altLang="en-US" dirty="0" smtClean="0">
                <a:latin typeface="Trebuchet MS" panose="020B0603020202020204" pitchFamily="34" charset="0"/>
              </a:rPr>
              <a:t>var</a:t>
            </a:r>
            <a:r>
              <a:rPr lang="tr-TR" altLang="en-US" dirty="0" smtClean="0">
                <a:latin typeface="Trebuchet MS" panose="020B0603020202020204" pitchFamily="34" charset="0"/>
              </a:rPr>
              <a:t>.</a:t>
            </a:r>
            <a:endParaRPr lang="az-Latn-AZ" altLang="en-US" dirty="0" smtClean="0">
              <a:latin typeface="Trebuchet MS" panose="020B0603020202020204" pitchFamily="34" charset="0"/>
            </a:endParaRPr>
          </a:p>
          <a:p>
            <a:pPr algn="just"/>
            <a:r>
              <a:rPr lang="tr-TR" altLang="en-US" dirty="0">
                <a:latin typeface="Trebuchet MS" panose="020B0603020202020204" pitchFamily="34" charset="0"/>
              </a:rPr>
              <a:t>	</a:t>
            </a: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75977"/>
              </p:ext>
            </p:extLst>
          </p:nvPr>
        </p:nvGraphicFramePr>
        <p:xfrm>
          <a:off x="5076056" y="1988840"/>
          <a:ext cx="3672458" cy="2811466"/>
        </p:xfrm>
        <a:graphic>
          <a:graphicData uri="http://schemas.openxmlformats.org/drawingml/2006/table">
            <a:tbl>
              <a:tblPr/>
              <a:tblGrid>
                <a:gridCol w="1367284">
                  <a:extLst>
                    <a:ext uri="{9D8B030D-6E8A-4147-A177-3AD203B41FA5}">
                      <a16:colId xmlns:a16="http://schemas.microsoft.com/office/drawing/2014/main" val="322140007"/>
                    </a:ext>
                  </a:extLst>
                </a:gridCol>
                <a:gridCol w="1195904">
                  <a:extLst>
                    <a:ext uri="{9D8B030D-6E8A-4147-A177-3AD203B41FA5}">
                      <a16:colId xmlns:a16="http://schemas.microsoft.com/office/drawing/2014/main" val="1535822311"/>
                    </a:ext>
                  </a:extLst>
                </a:gridCol>
                <a:gridCol w="1109270">
                  <a:extLst>
                    <a:ext uri="{9D8B030D-6E8A-4147-A177-3AD203B41FA5}">
                      <a16:colId xmlns:a16="http://schemas.microsoft.com/office/drawing/2014/main" val="681711320"/>
                    </a:ext>
                  </a:extLst>
                </a:gridCol>
              </a:tblGrid>
              <a:tr h="4016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Simvol</a:t>
                      </a:r>
                      <a:endParaRPr kumimoji="0" lang="tr-T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Adı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Misal</a:t>
                      </a:r>
                      <a:endParaRPr kumimoji="0" lang="tr-T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446082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Toplama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C=A+B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11072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Çıxma</a:t>
                      </a:r>
                      <a:endParaRPr kumimoji="0" lang="tr-T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C=A-B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25573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Vurma</a:t>
                      </a:r>
                      <a:endParaRPr kumimoji="0" lang="tr-T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C=A x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36134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Bölm</a:t>
                      </a:r>
                      <a:r>
                        <a:rPr kumimoji="0" lang="az-Latn-AZ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ə</a:t>
                      </a:r>
                      <a:endParaRPr kumimoji="0" lang="tr-T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C=A /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130518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Mod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C=A %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756320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Mənimsətmə</a:t>
                      </a:r>
                      <a:endParaRPr kumimoji="0" lang="tr-T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C=A+B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6696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7521575" cy="549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b="1" dirty="0">
                <a:latin typeface="Trebuchet MS" pitchFamily="34" charset="0"/>
              </a:rPr>
              <a:t>ALGORİTM</a:t>
            </a:r>
            <a:r>
              <a:rPr lang="az-Latn-AZ" b="1" dirty="0">
                <a:latin typeface="Trebuchet MS" pitchFamily="34" charset="0"/>
              </a:rPr>
              <a:t> YAZMA</a:t>
            </a:r>
            <a:endParaRPr lang="tr-TR" b="1" dirty="0">
              <a:latin typeface="Trebuchet MS" pitchFamily="34" charset="0"/>
            </a:endParaRPr>
          </a:p>
        </p:txBody>
      </p:sp>
      <p:sp>
        <p:nvSpPr>
          <p:cNvPr id="24579" name="Metin kutusu 1"/>
          <p:cNvSpPr txBox="1">
            <a:spLocks noChangeArrowheads="1"/>
          </p:cNvSpPr>
          <p:nvPr/>
        </p:nvSpPr>
        <p:spPr bwMode="auto">
          <a:xfrm>
            <a:off x="323850" y="692696"/>
            <a:ext cx="849788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lvl="1" algn="just"/>
            <a:r>
              <a:rPr lang="tr-TR" altLang="en-US" b="1" dirty="0" smtClean="0">
                <a:latin typeface="Trebuchet MS" panose="020B0603020202020204" pitchFamily="34" charset="0"/>
              </a:rPr>
              <a:t>M</a:t>
            </a:r>
            <a:r>
              <a:rPr lang="az-Latn-AZ" altLang="en-US" b="1" dirty="0" smtClean="0">
                <a:latin typeface="Trebuchet MS" panose="020B0603020202020204" pitchFamily="34" charset="0"/>
              </a:rPr>
              <a:t>əntiqi əməliyyatlar</a:t>
            </a:r>
          </a:p>
          <a:p>
            <a:pPr lvl="1" algn="just"/>
            <a:endParaRPr lang="az-Latn-AZ" altLang="en-US" b="1" dirty="0" smtClean="0">
              <a:latin typeface="Trebuchet MS" panose="020B0603020202020204" pitchFamily="34" charset="0"/>
            </a:endParaRPr>
          </a:p>
          <a:p>
            <a:pPr lvl="1" algn="just"/>
            <a:r>
              <a:rPr lang="tr-TR" altLang="en-US" dirty="0" smtClean="0">
                <a:latin typeface="Trebuchet MS" panose="020B0603020202020204" pitchFamily="34" charset="0"/>
              </a:rPr>
              <a:t>Bir proqramın axınında </a:t>
            </a:r>
            <a:r>
              <a:rPr lang="az-Latn-AZ" altLang="en-US" dirty="0" smtClean="0">
                <a:latin typeface="Trebuchet MS" panose="020B0603020202020204" pitchFamily="34" charset="0"/>
              </a:rPr>
              <a:t>məntiqi</a:t>
            </a:r>
            <a:r>
              <a:rPr lang="tr-TR" altLang="en-US" dirty="0" smtClean="0">
                <a:latin typeface="Trebuchet MS" panose="020B0603020202020204" pitchFamily="34" charset="0"/>
              </a:rPr>
              <a:t> operatorlar müəyyən </a:t>
            </a:r>
            <a:r>
              <a:rPr lang="az-Latn-AZ" altLang="en-US" dirty="0" smtClean="0">
                <a:latin typeface="Trebuchet MS" panose="020B0603020202020204" pitchFamily="34" charset="0"/>
              </a:rPr>
              <a:t>şərtdən</a:t>
            </a:r>
            <a:r>
              <a:rPr lang="tr-TR" altLang="en-US" dirty="0" smtClean="0">
                <a:latin typeface="Trebuchet MS" panose="020B0603020202020204" pitchFamily="34" charset="0"/>
              </a:rPr>
              <a:t> asılı olaraq hansı istiqamətə </a:t>
            </a:r>
            <a:r>
              <a:rPr lang="az-Latn-AZ" altLang="en-US" dirty="0" smtClean="0">
                <a:latin typeface="Trebuchet MS" panose="020B0603020202020204" pitchFamily="34" charset="0"/>
              </a:rPr>
              <a:t>davam edilməsini</a:t>
            </a:r>
            <a:r>
              <a:rPr lang="tr-TR" altLang="en-US" dirty="0" smtClean="0">
                <a:latin typeface="Trebuchet MS" panose="020B0603020202020204" pitchFamily="34" charset="0"/>
              </a:rPr>
              <a:t> müəyyən etmək üçün istifadə olunur. Bu operatorlar müqayisəli əməliyyatlarda istifadə edildikdə, nəticədə yalnız doğru</a:t>
            </a:r>
            <a:r>
              <a:rPr lang="az-Latn-AZ" altLang="en-US" dirty="0" smtClean="0">
                <a:latin typeface="Trebuchet MS" panose="020B0603020202020204" pitchFamily="34" charset="0"/>
              </a:rPr>
              <a:t> - </a:t>
            </a:r>
            <a:r>
              <a:rPr lang="tr-TR" altLang="en-US" dirty="0" smtClean="0">
                <a:latin typeface="Trebuchet MS" panose="020B0603020202020204" pitchFamily="34" charset="0"/>
              </a:rPr>
              <a:t>yanlış dəyərlər </a:t>
            </a:r>
            <a:r>
              <a:rPr lang="az-Latn-AZ" altLang="en-US" dirty="0" smtClean="0">
                <a:latin typeface="Trebuchet MS" panose="020B0603020202020204" pitchFamily="34" charset="0"/>
              </a:rPr>
              <a:t>əldə edilir</a:t>
            </a:r>
            <a:r>
              <a:rPr lang="tr-TR" altLang="en-US" dirty="0" smtClean="0">
                <a:latin typeface="Trebuchet MS" panose="020B0603020202020204" pitchFamily="34" charset="0"/>
              </a:rPr>
              <a:t>.</a:t>
            </a:r>
            <a:endParaRPr lang="tr-TR" altLang="en-US" dirty="0">
              <a:latin typeface="Trebuchet MS" panose="020B0603020202020204" pitchFamily="34" charset="0"/>
            </a:endParaRPr>
          </a:p>
          <a:p>
            <a:pPr algn="just"/>
            <a:r>
              <a:rPr lang="tr-TR" altLang="en-US" dirty="0">
                <a:latin typeface="Trebuchet MS" panose="020B0603020202020204" pitchFamily="34" charset="0"/>
              </a:rPr>
              <a:t>	</a:t>
            </a: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69059"/>
              </p:ext>
            </p:extLst>
          </p:nvPr>
        </p:nvGraphicFramePr>
        <p:xfrm>
          <a:off x="5220072" y="2132856"/>
          <a:ext cx="3528366" cy="2867028"/>
        </p:xfrm>
        <a:graphic>
          <a:graphicData uri="http://schemas.openxmlformats.org/drawingml/2006/table">
            <a:tbl>
              <a:tblPr/>
              <a:tblGrid>
                <a:gridCol w="1176787">
                  <a:extLst>
                    <a:ext uri="{9D8B030D-6E8A-4147-A177-3AD203B41FA5}">
                      <a16:colId xmlns:a16="http://schemas.microsoft.com/office/drawing/2014/main" val="1618016165"/>
                    </a:ext>
                  </a:extLst>
                </a:gridCol>
                <a:gridCol w="1176787">
                  <a:extLst>
                    <a:ext uri="{9D8B030D-6E8A-4147-A177-3AD203B41FA5}">
                      <a16:colId xmlns:a16="http://schemas.microsoft.com/office/drawing/2014/main" val="1247047515"/>
                    </a:ext>
                  </a:extLst>
                </a:gridCol>
                <a:gridCol w="1174792">
                  <a:extLst>
                    <a:ext uri="{9D8B030D-6E8A-4147-A177-3AD203B41FA5}">
                      <a16:colId xmlns:a16="http://schemas.microsoft.com/office/drawing/2014/main" val="1880978219"/>
                    </a:ext>
                  </a:extLst>
                </a:gridCol>
              </a:tblGrid>
              <a:tr h="4016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Simvol</a:t>
                      </a:r>
                      <a:endParaRPr kumimoji="0" lang="tr-T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Adı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Misal</a:t>
                      </a:r>
                      <a:endParaRPr kumimoji="0" lang="tr-T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60480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</a:t>
                      </a:r>
                      <a:r>
                        <a:rPr kumimoji="0" lang="az-Latn-AZ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ö</a:t>
                      </a:r>
                      <a:r>
                        <a:rPr kumimoji="0" lang="tr-T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yük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 &gt;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526688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&lt;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Kiçik</a:t>
                      </a:r>
                      <a:endParaRPr kumimoji="0" lang="tr-T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 &lt;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03804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==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Bərabər</a:t>
                      </a:r>
                      <a:endParaRPr kumimoji="0" lang="tr-T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 ==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86323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!=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Bərabər olmayan</a:t>
                      </a:r>
                      <a:endParaRPr kumimoji="0" lang="tr-T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 !=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161076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&gt;=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Böyük bərabər</a:t>
                      </a:r>
                      <a:endParaRPr kumimoji="0" lang="tr-T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 &gt;=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04677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&lt;=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Kiçik bərabər</a:t>
                      </a:r>
                      <a:endParaRPr kumimoji="0" lang="tr-T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 &lt;=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2986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7521575" cy="549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ALGORİTM</a:t>
            </a:r>
            <a:r>
              <a:rPr lang="az-Latn-AZ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TƏSVİRİ</a:t>
            </a:r>
            <a:endParaRPr lang="tr-T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795" name="Metin kutusu 1"/>
          <p:cNvSpPr txBox="1">
            <a:spLocks noChangeArrowheads="1"/>
          </p:cNvSpPr>
          <p:nvPr/>
        </p:nvSpPr>
        <p:spPr bwMode="auto">
          <a:xfrm>
            <a:off x="395288" y="908050"/>
            <a:ext cx="8497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lvl="1" algn="just"/>
            <a:r>
              <a:rPr lang="az-Latn-AZ" altLang="en-US" dirty="0" smtClean="0">
                <a:latin typeface="Trebuchet MS" panose="020B0603020202020204" pitchFamily="34" charset="0"/>
              </a:rPr>
              <a:t>Blok-Sxem</a:t>
            </a:r>
            <a:endParaRPr lang="tr-TR" altLang="en-US" dirty="0">
              <a:latin typeface="Trebuchet MS" panose="020B0603020202020204" pitchFamily="34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25551"/>
              </p:ext>
            </p:extLst>
          </p:nvPr>
        </p:nvGraphicFramePr>
        <p:xfrm>
          <a:off x="1259681" y="1426603"/>
          <a:ext cx="6769100" cy="339566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9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9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Ş</a:t>
                      </a:r>
                      <a:r>
                        <a:rPr lang="az-Latn-AZ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ə</a:t>
                      </a:r>
                      <a:r>
                        <a:rPr lang="tr-T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kil</a:t>
                      </a:r>
                      <a:endParaRPr lang="tr-T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az-Latn-AZ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Mənası</a:t>
                      </a:r>
                      <a:endParaRPr lang="tr-T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894">
                <a:tc>
                  <a:txBody>
                    <a:bodyPr/>
                    <a:lstStyle/>
                    <a:p>
                      <a:pPr algn="ctr"/>
                      <a:endParaRPr lang="tr-TR" sz="1800" dirty="0"/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az-Latn-AZ" sz="1400" dirty="0" smtClean="0"/>
                        <a:t>Alqoritmin başlanğıc və son nöqtəsini bildirir</a:t>
                      </a:r>
                      <a:endParaRPr lang="tr-TR" sz="1400" dirty="0"/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416">
                <a:tc>
                  <a:txBody>
                    <a:bodyPr/>
                    <a:lstStyle/>
                    <a:p>
                      <a:pPr algn="ctr"/>
                      <a:endParaRPr lang="tr-TR" sz="1800" dirty="0"/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az-Latn-AZ" sz="1400" dirty="0" smtClean="0"/>
                        <a:t>İstifadəçidən məlumat almaq üçün istifadə edilir</a:t>
                      </a:r>
                      <a:endParaRPr lang="tr-TR" sz="1400" dirty="0"/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416">
                <a:tc>
                  <a:txBody>
                    <a:bodyPr/>
                    <a:lstStyle/>
                    <a:p>
                      <a:pPr algn="ctr"/>
                      <a:endParaRPr lang="tr-TR" sz="1800" dirty="0"/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az-Latn-AZ" sz="1400" dirty="0" smtClean="0"/>
                        <a:t>Riyazi və məntiqi əməliyyatların olduğiu</a:t>
                      </a:r>
                      <a:r>
                        <a:rPr lang="az-Latn-AZ" sz="1400" baseline="0" dirty="0" smtClean="0"/>
                        <a:t> yeri bildirir</a:t>
                      </a:r>
                      <a:endParaRPr lang="tr-TR" sz="1400" dirty="0"/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16">
                <a:tc>
                  <a:txBody>
                    <a:bodyPr/>
                    <a:lstStyle/>
                    <a:p>
                      <a:pPr algn="ctr"/>
                      <a:endParaRPr lang="tr-TR" sz="1800" dirty="0"/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az-Latn-AZ" sz="1400" dirty="0" smtClean="0"/>
                        <a:t>Məlumat göstərilməsi üçün istifadə olunur</a:t>
                      </a:r>
                      <a:endParaRPr lang="tr-TR" sz="1400" dirty="0"/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Yuvarlatılmış Dikdörtgen 5"/>
          <p:cNvSpPr/>
          <p:nvPr/>
        </p:nvSpPr>
        <p:spPr>
          <a:xfrm>
            <a:off x="1475656" y="1925365"/>
            <a:ext cx="1081087" cy="5746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dirty="0" smtClean="0"/>
              <a:t>Başla/</a:t>
            </a:r>
            <a:r>
              <a:rPr lang="az-Latn-AZ" sz="1400" dirty="0" smtClean="0"/>
              <a:t>Son</a:t>
            </a:r>
            <a:endParaRPr lang="tr-TR" sz="1400" dirty="0"/>
          </a:p>
        </p:txBody>
      </p:sp>
      <p:sp>
        <p:nvSpPr>
          <p:cNvPr id="7" name="Akış Çizelgesi: Veri 6"/>
          <p:cNvSpPr/>
          <p:nvPr/>
        </p:nvSpPr>
        <p:spPr>
          <a:xfrm>
            <a:off x="1475656" y="2781027"/>
            <a:ext cx="1081087" cy="503238"/>
          </a:xfrm>
          <a:prstGeom prst="flowChartInputOutp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z-Latn-AZ" sz="1200" dirty="0" smtClean="0"/>
              <a:t>input</a:t>
            </a:r>
            <a:endParaRPr lang="tr-TR" sz="1200" dirty="0"/>
          </a:p>
        </p:txBody>
      </p:sp>
      <p:sp>
        <p:nvSpPr>
          <p:cNvPr id="8" name="Akış Çizelgesi: İşlem 7"/>
          <p:cNvSpPr/>
          <p:nvPr/>
        </p:nvSpPr>
        <p:spPr>
          <a:xfrm>
            <a:off x="1548681" y="3500165"/>
            <a:ext cx="1008062" cy="504825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az-Latn-AZ" altLang="en-US" sz="1400" dirty="0">
                <a:solidFill>
                  <a:srgbClr val="000000"/>
                </a:solidFill>
              </a:rPr>
              <a:t>ə</a:t>
            </a:r>
            <a:r>
              <a:rPr lang="az-Latn-AZ" altLang="en-US" sz="1400" dirty="0" smtClean="0">
                <a:solidFill>
                  <a:srgbClr val="000000"/>
                </a:solidFill>
              </a:rPr>
              <a:t>məliyyat</a:t>
            </a:r>
            <a:endParaRPr lang="tr-TR" altLang="en-US" dirty="0">
              <a:solidFill>
                <a:srgbClr val="000000"/>
              </a:solidFill>
            </a:endParaRPr>
          </a:p>
        </p:txBody>
      </p:sp>
      <p:sp>
        <p:nvSpPr>
          <p:cNvPr id="9" name="Akış Çizelgesi: Belge 8"/>
          <p:cNvSpPr/>
          <p:nvPr/>
        </p:nvSpPr>
        <p:spPr>
          <a:xfrm>
            <a:off x="1548681" y="4292327"/>
            <a:ext cx="1008062" cy="504825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az-Latn-AZ" altLang="en-US" sz="1200" dirty="0" smtClean="0">
                <a:solidFill>
                  <a:srgbClr val="000000"/>
                </a:solidFill>
              </a:rPr>
              <a:t>print</a:t>
            </a:r>
            <a:endParaRPr lang="tr-TR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 idx="4294967295"/>
          </p:nvPr>
        </p:nvSpPr>
        <p:spPr>
          <a:xfrm>
            <a:off x="323850" y="149895"/>
            <a:ext cx="7521575" cy="549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ALGORİTM</a:t>
            </a:r>
            <a:r>
              <a:rPr lang="az-Latn-AZ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TƏSVİRİ</a:t>
            </a:r>
            <a:endParaRPr lang="tr-T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20054"/>
              </p:ext>
            </p:extLst>
          </p:nvPr>
        </p:nvGraphicFramePr>
        <p:xfrm>
          <a:off x="1331640" y="908720"/>
          <a:ext cx="6769100" cy="3508376"/>
        </p:xfrm>
        <a:graphic>
          <a:graphicData uri="http://schemas.openxmlformats.org/drawingml/2006/table">
            <a:tbl>
              <a:tblPr/>
              <a:tblGrid>
                <a:gridCol w="1598612">
                  <a:extLst>
                    <a:ext uri="{9D8B030D-6E8A-4147-A177-3AD203B41FA5}">
                      <a16:colId xmlns:a16="http://schemas.microsoft.com/office/drawing/2014/main" val="3079020508"/>
                    </a:ext>
                  </a:extLst>
                </a:gridCol>
                <a:gridCol w="5170488">
                  <a:extLst>
                    <a:ext uri="{9D8B030D-6E8A-4147-A177-3AD203B41FA5}">
                      <a16:colId xmlns:a16="http://schemas.microsoft.com/office/drawing/2014/main" val="352274229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Ş</a:t>
                      </a:r>
                      <a:r>
                        <a:rPr kumimoji="0" lang="az-Latn-AZ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ə</a:t>
                      </a:r>
                      <a:r>
                        <a:rPr kumimoji="0" lang="tr-T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kil</a:t>
                      </a:r>
                      <a:endParaRPr kumimoji="0" lang="tr-T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Mənası</a:t>
                      </a:r>
                      <a:endParaRPr kumimoji="0" lang="tr-T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62856"/>
                  </a:ext>
                </a:extLst>
              </a:tr>
              <a:tr h="7572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Alqoritm içərisində verilmiş şərtdən asılı olaraq davam ediləcək istiqaməti müəyyən edir</a:t>
                      </a:r>
                      <a:endParaRPr kumimoji="0" lang="tr-T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12383"/>
                  </a:ext>
                </a:extLst>
              </a:tr>
              <a:tr h="7588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Təkrar baş verən proqram hissəsini bildirir</a:t>
                      </a:r>
                      <a:endParaRPr kumimoji="0" lang="tr-T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78884"/>
                  </a:ext>
                </a:extLst>
              </a:tr>
              <a:tr h="8572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Bir səhifədə yerləşdirilə bilməyən alqoritmləri əlaqələndirir</a:t>
                      </a:r>
                      <a:endParaRPr kumimoji="0" lang="tr-T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79654"/>
                  </a:ext>
                </a:extLst>
              </a:tr>
              <a:tr h="7588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Addımlar arasında əlaqənin istimqaətini göstərir</a:t>
                      </a:r>
                      <a:endParaRPr kumimoji="0" lang="tr-T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985775"/>
                  </a:ext>
                </a:extLst>
              </a:tr>
            </a:tbl>
          </a:graphicData>
        </a:graphic>
      </p:graphicFrame>
      <p:sp>
        <p:nvSpPr>
          <p:cNvPr id="10" name="Akış Çizelgesi: Karar 9"/>
          <p:cNvSpPr/>
          <p:nvPr/>
        </p:nvSpPr>
        <p:spPr>
          <a:xfrm>
            <a:off x="1502371" y="1413024"/>
            <a:ext cx="1223962" cy="574675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z-Latn-AZ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Şərt</a:t>
            </a:r>
            <a:endParaRPr lang="tr-T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Akış Çizelgesi: Hazırlık 10"/>
          <p:cNvSpPr/>
          <p:nvPr/>
        </p:nvSpPr>
        <p:spPr>
          <a:xfrm>
            <a:off x="1573808" y="2165499"/>
            <a:ext cx="1079500" cy="576262"/>
          </a:xfrm>
          <a:prstGeom prst="flowChartPrepara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z-Latn-AZ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Dövr</a:t>
            </a:r>
            <a:endParaRPr lang="tr-TR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Akış Çizelgesi: Bağlayıcı 11"/>
          <p:cNvSpPr/>
          <p:nvPr/>
        </p:nvSpPr>
        <p:spPr>
          <a:xfrm>
            <a:off x="1821458" y="2957661"/>
            <a:ext cx="722045" cy="702962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z-Latn-AZ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Əlaqə</a:t>
            </a:r>
            <a:endParaRPr lang="tr-T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Düz Ok Bağlayıcısı 12"/>
          <p:cNvCxnSpPr/>
          <p:nvPr/>
        </p:nvCxnSpPr>
        <p:spPr>
          <a:xfrm>
            <a:off x="1573808" y="3822849"/>
            <a:ext cx="0" cy="503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 flipV="1">
            <a:off x="2251671" y="3816499"/>
            <a:ext cx="0" cy="504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1711921" y="4068911"/>
            <a:ext cx="431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/>
          <p:nvPr/>
        </p:nvCxnSpPr>
        <p:spPr>
          <a:xfrm flipH="1" flipV="1">
            <a:off x="2340571" y="4068911"/>
            <a:ext cx="503237" cy="4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7521575" cy="549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ALGORİTM</a:t>
            </a:r>
            <a:r>
              <a:rPr lang="az-Latn-AZ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YAZMA</a:t>
            </a:r>
            <a:endParaRPr lang="tr-T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95288" y="908050"/>
            <a:ext cx="8497887" cy="480131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lvl="1" algn="just"/>
            <a:r>
              <a:rPr lang="az-Latn-AZ" alt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Misal: İki ədədi toplayıb nəticəsini  çap edən alqoritm</a:t>
            </a:r>
            <a:endParaRPr lang="tr-TR" altLang="en-US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tr-TR" altLang="en-US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az-Latn-AZ" alt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HƏll</a:t>
            </a:r>
            <a:r>
              <a:rPr lang="tr-TR" alt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alt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lvl="1" algn="just"/>
            <a:endParaRPr lang="tr-TR" alt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Tx/>
              <a:buAutoNum type="arabicPeriod"/>
            </a:pPr>
            <a:r>
              <a:rPr lang="tr-TR" alt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Başla </a:t>
            </a:r>
          </a:p>
          <a:p>
            <a:pPr lvl="1" algn="just">
              <a:buFontTx/>
              <a:buAutoNum type="arabicPeriod"/>
            </a:pPr>
            <a:r>
              <a:rPr lang="az-Latn-AZ" alt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Oxu</a:t>
            </a:r>
            <a:r>
              <a:rPr lang="tr-TR" alt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alt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r-TR" alt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Say1,Say2</a:t>
            </a:r>
            <a:r>
              <a:rPr lang="tr-TR" alt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 algn="just">
              <a:buFontTx/>
              <a:buAutoNum type="arabicPeriod"/>
            </a:pPr>
            <a:r>
              <a:rPr lang="az-Latn-AZ" alt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Nəticə=</a:t>
            </a:r>
            <a:r>
              <a:rPr lang="tr-TR" alt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Say1 </a:t>
            </a:r>
            <a:r>
              <a:rPr lang="tr-TR" alt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tr-TR" alt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Say2</a:t>
            </a:r>
            <a:endParaRPr lang="tr-TR" alt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Tx/>
              <a:buAutoNum type="arabicPeriod"/>
            </a:pPr>
            <a:r>
              <a:rPr lang="az-Latn-AZ" alt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Nəticəmi çap et</a:t>
            </a:r>
            <a:endParaRPr lang="tr-TR" alt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Tx/>
              <a:buAutoNum type="arabicPeriod"/>
            </a:pPr>
            <a:r>
              <a:rPr lang="az-Latn-AZ" alt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</a:t>
            </a:r>
            <a:endParaRPr lang="tr-TR" alt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Tx/>
              <a:buAutoNum type="arabicPeriod"/>
            </a:pPr>
            <a:endParaRPr lang="tr-TR" alt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Tx/>
              <a:buAutoNum type="arabicPeriod"/>
            </a:pPr>
            <a:endParaRPr lang="tr-TR" alt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Tx/>
              <a:buAutoNum type="arabicPeriod"/>
            </a:pPr>
            <a:endParaRPr lang="tr-TR" alt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Tx/>
              <a:buAutoNum type="arabicPeriod"/>
            </a:pPr>
            <a:endParaRPr lang="tr-TR" alt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Tx/>
              <a:buAutoNum type="arabicPeriod"/>
            </a:pPr>
            <a:endParaRPr lang="tr-TR" alt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Tx/>
              <a:buAutoNum type="arabicPeriod"/>
            </a:pPr>
            <a:endParaRPr lang="tr-TR" alt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Tx/>
              <a:buAutoNum type="arabicPeriod"/>
            </a:pPr>
            <a:endParaRPr lang="tr-TR" alt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Tx/>
              <a:buAutoNum type="arabicPeriod"/>
            </a:pPr>
            <a:endParaRPr lang="tr-TR" alt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Akış Çizelgesi: Öteki İşlem 2"/>
          <p:cNvSpPr/>
          <p:nvPr/>
        </p:nvSpPr>
        <p:spPr>
          <a:xfrm>
            <a:off x="7230963" y="620688"/>
            <a:ext cx="1223963" cy="576262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Başla</a:t>
            </a:r>
          </a:p>
        </p:txBody>
      </p:sp>
      <p:sp>
        <p:nvSpPr>
          <p:cNvPr id="4" name="Akış Çizelgesi: Veri 3"/>
          <p:cNvSpPr/>
          <p:nvPr/>
        </p:nvSpPr>
        <p:spPr>
          <a:xfrm>
            <a:off x="7164288" y="1562075"/>
            <a:ext cx="1368425" cy="574675"/>
          </a:xfrm>
          <a:prstGeom prst="flowChartInputOutp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r-TR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Say1,Say2</a:t>
            </a:r>
            <a:r>
              <a:rPr lang="tr-TR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6" name="Akış Çizelgesi: İşlem 5"/>
          <p:cNvSpPr/>
          <p:nvPr/>
        </p:nvSpPr>
        <p:spPr>
          <a:xfrm>
            <a:off x="7245251" y="2486000"/>
            <a:ext cx="1223962" cy="576263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z-Latn-AZ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Nəticə=Say1</a:t>
            </a:r>
            <a:r>
              <a:rPr lang="tr-TR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+Say2</a:t>
            </a:r>
            <a:endParaRPr lang="tr-TR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Akış Çizelgesi: Belge 6"/>
          <p:cNvSpPr/>
          <p:nvPr/>
        </p:nvSpPr>
        <p:spPr>
          <a:xfrm>
            <a:off x="7245251" y="3425800"/>
            <a:ext cx="1223962" cy="576263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z-Latn-AZ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nəticə</a:t>
            </a:r>
            <a:endParaRPr lang="tr-T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Akış Çizelgesi: Öteki İşlem 7"/>
          <p:cNvSpPr/>
          <p:nvPr/>
        </p:nvSpPr>
        <p:spPr>
          <a:xfrm>
            <a:off x="7230963" y="4376713"/>
            <a:ext cx="1223963" cy="576262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z-Latn-AZ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</a:t>
            </a:r>
            <a:endParaRPr lang="tr-T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Düz Ok Bağlayıcısı 9"/>
          <p:cNvCxnSpPr>
            <a:stCxn id="3" idx="2"/>
            <a:endCxn id="4" idx="1"/>
          </p:cNvCxnSpPr>
          <p:nvPr/>
        </p:nvCxnSpPr>
        <p:spPr>
          <a:xfrm>
            <a:off x="7842151" y="1196950"/>
            <a:ext cx="6350" cy="3651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>
            <a:stCxn id="4" idx="4"/>
            <a:endCxn id="6" idx="0"/>
          </p:cNvCxnSpPr>
          <p:nvPr/>
        </p:nvCxnSpPr>
        <p:spPr>
          <a:xfrm>
            <a:off x="7848501" y="2136750"/>
            <a:ext cx="9525" cy="3492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>
            <a:stCxn id="6" idx="2"/>
            <a:endCxn id="7" idx="0"/>
          </p:cNvCxnSpPr>
          <p:nvPr/>
        </p:nvCxnSpPr>
        <p:spPr>
          <a:xfrm>
            <a:off x="7858026" y="3062263"/>
            <a:ext cx="0" cy="363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>
            <a:stCxn id="7" idx="2"/>
          </p:cNvCxnSpPr>
          <p:nvPr/>
        </p:nvCxnSpPr>
        <p:spPr>
          <a:xfrm>
            <a:off x="7858026" y="3963963"/>
            <a:ext cx="0" cy="4127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7521575" cy="549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az-Latn-AZ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Misallar</a:t>
            </a:r>
            <a:endParaRPr lang="tr-T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95288" y="908050"/>
            <a:ext cx="8497887" cy="480131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 smtClean="0"/>
              <a:t>4 </a:t>
            </a:r>
            <a:r>
              <a:rPr lang="en-US" dirty="0" err="1"/>
              <a:t>reqemli</a:t>
            </a:r>
            <a:r>
              <a:rPr lang="en-US" dirty="0"/>
              <a:t> </a:t>
            </a:r>
            <a:r>
              <a:rPr lang="en-US" dirty="0" err="1"/>
              <a:t>eded</a:t>
            </a:r>
            <a:r>
              <a:rPr lang="en-US" dirty="0"/>
              <a:t> </a:t>
            </a:r>
            <a:r>
              <a:rPr lang="en-US" dirty="0" err="1"/>
              <a:t>verilib</a:t>
            </a:r>
            <a:r>
              <a:rPr lang="en-US" dirty="0"/>
              <a:t>. Bu </a:t>
            </a:r>
            <a:r>
              <a:rPr lang="en-US" dirty="0" err="1"/>
              <a:t>ededin</a:t>
            </a:r>
            <a:r>
              <a:rPr lang="en-US" dirty="0"/>
              <a:t> </a:t>
            </a:r>
            <a:r>
              <a:rPr lang="en-US" dirty="0" err="1"/>
              <a:t>eveline</a:t>
            </a:r>
            <a:r>
              <a:rPr lang="en-US" dirty="0"/>
              <a:t> 7 </a:t>
            </a:r>
            <a:r>
              <a:rPr lang="en-US" dirty="0" err="1"/>
              <a:t>reqemini</a:t>
            </a:r>
            <a:r>
              <a:rPr lang="en-US" dirty="0"/>
              <a:t> , </a:t>
            </a:r>
            <a:r>
              <a:rPr lang="en-US" dirty="0" err="1"/>
              <a:t>axirinada</a:t>
            </a:r>
            <a:r>
              <a:rPr lang="en-US" dirty="0"/>
              <a:t> 8 </a:t>
            </a:r>
            <a:r>
              <a:rPr lang="en-US" dirty="0" err="1"/>
              <a:t>reqemini</a:t>
            </a:r>
            <a:r>
              <a:rPr lang="en-US" dirty="0"/>
              <a:t> </a:t>
            </a:r>
            <a:r>
              <a:rPr lang="en-US" dirty="0" err="1"/>
              <a:t>artir</a:t>
            </a:r>
            <a:r>
              <a:rPr lang="en-US" dirty="0"/>
              <a:t>. Example1: 333= </a:t>
            </a:r>
            <a:r>
              <a:rPr lang="en-US" dirty="0" smtClean="0"/>
              <a:t>73338</a:t>
            </a:r>
            <a:endParaRPr lang="az-Latn-AZ" dirty="0" smtClean="0"/>
          </a:p>
          <a:p>
            <a:pPr>
              <a:buFont typeface="+mj-lt"/>
              <a:buAutoNum type="arabicPeriod"/>
            </a:pPr>
            <a:endParaRPr lang="az-Latn-AZ" dirty="0"/>
          </a:p>
          <a:p>
            <a:pPr>
              <a:buFont typeface="+mj-lt"/>
              <a:buAutoNum type="arabicPeriod"/>
            </a:pPr>
            <a:r>
              <a:rPr lang="en-US" dirty="0" smtClean="0"/>
              <a:t>3 </a:t>
            </a:r>
            <a:r>
              <a:rPr lang="en-US" dirty="0" err="1"/>
              <a:t>reqemli</a:t>
            </a:r>
            <a:r>
              <a:rPr lang="en-US" dirty="0"/>
              <a:t> </a:t>
            </a:r>
            <a:r>
              <a:rPr lang="en-US" dirty="0" err="1"/>
              <a:t>eded</a:t>
            </a:r>
            <a:r>
              <a:rPr lang="en-US" dirty="0"/>
              <a:t> </a:t>
            </a:r>
            <a:r>
              <a:rPr lang="en-US" dirty="0" err="1"/>
              <a:t>verilib</a:t>
            </a:r>
            <a:r>
              <a:rPr lang="en-US" dirty="0"/>
              <a:t>. Bu </a:t>
            </a:r>
            <a:r>
              <a:rPr lang="en-US" dirty="0" err="1"/>
              <a:t>ededin</a:t>
            </a:r>
            <a:r>
              <a:rPr lang="en-US" dirty="0"/>
              <a:t> </a:t>
            </a:r>
            <a:r>
              <a:rPr lang="en-US" dirty="0" err="1"/>
              <a:t>axirina</a:t>
            </a:r>
            <a:r>
              <a:rPr lang="en-US" dirty="0"/>
              <a:t> hemin </a:t>
            </a:r>
            <a:r>
              <a:rPr lang="en-US" dirty="0" err="1"/>
              <a:t>ededdin</a:t>
            </a:r>
            <a:r>
              <a:rPr lang="en-US" dirty="0"/>
              <a:t> </a:t>
            </a:r>
            <a:r>
              <a:rPr lang="en-US" dirty="0" err="1"/>
              <a:t>ozunu</a:t>
            </a:r>
            <a:r>
              <a:rPr lang="en-US" dirty="0"/>
              <a:t> </a:t>
            </a:r>
            <a:r>
              <a:rPr lang="en-US" dirty="0" err="1"/>
              <a:t>yapishdir</a:t>
            </a:r>
            <a:r>
              <a:rPr lang="en-US" dirty="0"/>
              <a:t>. example: 333= </a:t>
            </a:r>
            <a:r>
              <a:rPr lang="en-US" dirty="0" smtClean="0"/>
              <a:t>333333;</a:t>
            </a:r>
            <a:endParaRPr lang="az-Latn-AZ" dirty="0" smtClean="0"/>
          </a:p>
          <a:p>
            <a:pPr>
              <a:buFont typeface="+mj-lt"/>
              <a:buAutoNum type="arabicPeriod"/>
            </a:pPr>
            <a:endParaRPr lang="az-Latn-AZ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5 </a:t>
            </a:r>
            <a:r>
              <a:rPr lang="en-US" dirty="0" err="1"/>
              <a:t>reqemli</a:t>
            </a:r>
            <a:r>
              <a:rPr lang="en-US" dirty="0"/>
              <a:t> </a:t>
            </a:r>
            <a:r>
              <a:rPr lang="en-US" dirty="0" err="1"/>
              <a:t>eded</a:t>
            </a:r>
            <a:r>
              <a:rPr lang="en-US" dirty="0"/>
              <a:t> </a:t>
            </a:r>
            <a:r>
              <a:rPr lang="en-US" dirty="0" err="1"/>
              <a:t>verilib</a:t>
            </a:r>
            <a:r>
              <a:rPr lang="en-US" dirty="0"/>
              <a:t>. Bu </a:t>
            </a:r>
            <a:r>
              <a:rPr lang="en-US" dirty="0" err="1"/>
              <a:t>ededin</a:t>
            </a:r>
            <a:r>
              <a:rPr lang="en-US" dirty="0"/>
              <a:t> </a:t>
            </a:r>
            <a:r>
              <a:rPr lang="en-US" dirty="0" err="1"/>
              <a:t>evvel</a:t>
            </a:r>
            <a:r>
              <a:rPr lang="en-US" dirty="0"/>
              <a:t>  18 %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3 % </a:t>
            </a:r>
            <a:r>
              <a:rPr lang="en-US" dirty="0" smtClean="0"/>
              <a:t>tap.</a:t>
            </a:r>
            <a:endParaRPr lang="az-Latn-AZ" dirty="0" smtClean="0"/>
          </a:p>
          <a:p>
            <a:pPr>
              <a:buFont typeface="+mj-lt"/>
              <a:buAutoNum type="arabicPeriod"/>
            </a:pPr>
            <a:endParaRPr lang="az-Latn-AZ" dirty="0"/>
          </a:p>
          <a:p>
            <a:pPr>
              <a:buFont typeface="+mj-lt"/>
              <a:buAutoNum type="arabicPeriod"/>
            </a:pPr>
            <a:r>
              <a:rPr lang="en-US" dirty="0" smtClean="0"/>
              <a:t>3 </a:t>
            </a:r>
            <a:r>
              <a:rPr lang="en-US" dirty="0" err="1"/>
              <a:t>reqemli</a:t>
            </a:r>
            <a:r>
              <a:rPr lang="en-US" dirty="0"/>
              <a:t> </a:t>
            </a:r>
            <a:r>
              <a:rPr lang="en-US" dirty="0" err="1"/>
              <a:t>eded</a:t>
            </a:r>
            <a:r>
              <a:rPr lang="en-US" dirty="0"/>
              <a:t> </a:t>
            </a:r>
            <a:r>
              <a:rPr lang="en-US" dirty="0" err="1"/>
              <a:t>verilib</a:t>
            </a:r>
            <a:r>
              <a:rPr lang="en-US" dirty="0"/>
              <a:t>. Bu </a:t>
            </a:r>
            <a:r>
              <a:rPr lang="en-US" dirty="0" err="1"/>
              <a:t>ededin</a:t>
            </a:r>
            <a:r>
              <a:rPr lang="en-US" dirty="0"/>
              <a:t> </a:t>
            </a:r>
            <a:r>
              <a:rPr lang="en-US" dirty="0" err="1"/>
              <a:t>axirina</a:t>
            </a:r>
            <a:r>
              <a:rPr lang="en-US" dirty="0"/>
              <a:t> 7 </a:t>
            </a:r>
            <a:r>
              <a:rPr lang="en-US" dirty="0" err="1"/>
              <a:t>artir</a:t>
            </a:r>
            <a:r>
              <a:rPr lang="en-US" dirty="0"/>
              <a:t>.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cavabin</a:t>
            </a:r>
            <a:r>
              <a:rPr lang="en-US" dirty="0"/>
              <a:t> 7% tap</a:t>
            </a:r>
            <a:r>
              <a:rPr lang="en-US" dirty="0" smtClean="0"/>
              <a:t>;</a:t>
            </a:r>
            <a:endParaRPr lang="az-Latn-AZ" dirty="0" smtClean="0"/>
          </a:p>
          <a:p>
            <a:pPr>
              <a:buFont typeface="+mj-lt"/>
              <a:buAutoNum type="arabicPeriod"/>
            </a:pPr>
            <a:endParaRPr lang="az-Latn-AZ" dirty="0"/>
          </a:p>
          <a:p>
            <a:pPr>
              <a:buFont typeface="+mj-lt"/>
              <a:buAutoNum type="arabicPeriod"/>
            </a:pPr>
            <a:r>
              <a:rPr lang="en-US" dirty="0" smtClean="0"/>
              <a:t>4 </a:t>
            </a:r>
            <a:r>
              <a:rPr lang="en-US" dirty="0" err="1"/>
              <a:t>reqemli</a:t>
            </a:r>
            <a:r>
              <a:rPr lang="en-US" dirty="0"/>
              <a:t> </a:t>
            </a:r>
            <a:r>
              <a:rPr lang="en-US" dirty="0" err="1"/>
              <a:t>eded</a:t>
            </a:r>
            <a:r>
              <a:rPr lang="en-US" dirty="0"/>
              <a:t> </a:t>
            </a:r>
            <a:r>
              <a:rPr lang="en-US" dirty="0" err="1"/>
              <a:t>verilib</a:t>
            </a:r>
            <a:r>
              <a:rPr lang="en-US" dirty="0"/>
              <a:t>. Bu </a:t>
            </a:r>
            <a:r>
              <a:rPr lang="en-US" dirty="0" err="1"/>
              <a:t>ededin</a:t>
            </a:r>
            <a:r>
              <a:rPr lang="en-US" dirty="0"/>
              <a:t> </a:t>
            </a:r>
            <a:r>
              <a:rPr lang="en-US" dirty="0" err="1"/>
              <a:t>evvelin</a:t>
            </a:r>
            <a:r>
              <a:rPr lang="en-US" dirty="0"/>
              <a:t> 4 </a:t>
            </a:r>
            <a:r>
              <a:rPr lang="en-US" dirty="0" err="1"/>
              <a:t>reqemi</a:t>
            </a:r>
            <a:r>
              <a:rPr lang="en-US" dirty="0"/>
              <a:t> , </a:t>
            </a:r>
            <a:r>
              <a:rPr lang="en-US" dirty="0" err="1"/>
              <a:t>axirina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44 </a:t>
            </a:r>
            <a:r>
              <a:rPr lang="en-US" dirty="0" err="1"/>
              <a:t>ededini</a:t>
            </a:r>
            <a:r>
              <a:rPr lang="en-US" dirty="0"/>
              <a:t> </a:t>
            </a:r>
            <a:r>
              <a:rPr lang="en-US" dirty="0" err="1"/>
              <a:t>artir</a:t>
            </a:r>
            <a:r>
              <a:rPr lang="en-US" dirty="0"/>
              <a:t>. </a:t>
            </a:r>
            <a:r>
              <a:rPr lang="en-US" dirty="0" err="1"/>
              <a:t>Alinan</a:t>
            </a:r>
            <a:r>
              <a:rPr lang="en-US" dirty="0"/>
              <a:t> </a:t>
            </a:r>
            <a:r>
              <a:rPr lang="en-US" dirty="0" err="1"/>
              <a:t>cavabin</a:t>
            </a:r>
            <a:r>
              <a:rPr lang="en-US" dirty="0"/>
              <a:t> 44 % </a:t>
            </a:r>
            <a:r>
              <a:rPr lang="en-US" dirty="0" smtClean="0"/>
              <a:t>tap.</a:t>
            </a:r>
            <a:endParaRPr lang="az-Latn-AZ" dirty="0" smtClean="0"/>
          </a:p>
          <a:p>
            <a:pPr>
              <a:buFont typeface="+mj-lt"/>
              <a:buAutoNum type="arabicPeriod"/>
            </a:pPr>
            <a:endParaRPr lang="az-Latn-AZ" dirty="0"/>
          </a:p>
          <a:p>
            <a:pPr>
              <a:buFont typeface="+mj-lt"/>
              <a:buAutoNum type="arabicPeriod"/>
            </a:pPr>
            <a:r>
              <a:rPr lang="en-US" dirty="0" smtClean="0"/>
              <a:t>4 </a:t>
            </a:r>
            <a:r>
              <a:rPr lang="en-US" dirty="0" err="1"/>
              <a:t>reqemli</a:t>
            </a:r>
            <a:r>
              <a:rPr lang="en-US" dirty="0"/>
              <a:t> </a:t>
            </a:r>
            <a:r>
              <a:rPr lang="en-US" dirty="0" err="1"/>
              <a:t>eded</a:t>
            </a:r>
            <a:r>
              <a:rPr lang="en-US" dirty="0"/>
              <a:t> </a:t>
            </a:r>
            <a:r>
              <a:rPr lang="en-US" dirty="0" err="1"/>
              <a:t>verilib</a:t>
            </a:r>
            <a:r>
              <a:rPr lang="en-US" dirty="0"/>
              <a:t>. Bu </a:t>
            </a:r>
            <a:r>
              <a:rPr lang="en-US" dirty="0" err="1"/>
              <a:t>ededin</a:t>
            </a:r>
            <a:r>
              <a:rPr lang="en-US" dirty="0"/>
              <a:t> </a:t>
            </a:r>
            <a:r>
              <a:rPr lang="en-US" dirty="0" err="1"/>
              <a:t>evvel</a:t>
            </a:r>
            <a:r>
              <a:rPr lang="en-US" dirty="0"/>
              <a:t> 20%-</a:t>
            </a:r>
            <a:r>
              <a:rPr lang="en-US" dirty="0" err="1"/>
              <a:t>ni</a:t>
            </a:r>
            <a:r>
              <a:rPr lang="en-US" dirty="0"/>
              <a:t> ,  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cavabin</a:t>
            </a:r>
            <a:r>
              <a:rPr lang="en-US" dirty="0"/>
              <a:t> 10% tap.  </a:t>
            </a:r>
            <a:r>
              <a:rPr lang="en-US" dirty="0" err="1"/>
              <a:t>Alinan</a:t>
            </a:r>
            <a:r>
              <a:rPr lang="en-US" dirty="0"/>
              <a:t>  </a:t>
            </a:r>
            <a:r>
              <a:rPr lang="en-US" dirty="0" err="1"/>
              <a:t>cavabin</a:t>
            </a:r>
            <a:r>
              <a:rPr lang="en-US" dirty="0"/>
              <a:t> </a:t>
            </a:r>
            <a:r>
              <a:rPr lang="en-US" dirty="0" err="1"/>
              <a:t>kvadratini</a:t>
            </a:r>
            <a:r>
              <a:rPr lang="en-US" dirty="0"/>
              <a:t> tap.  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tr-TR" alt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0466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2 </a:t>
            </a:r>
            <a:r>
              <a:rPr lang="en-US" dirty="0"/>
              <a:t>dene 5 </a:t>
            </a:r>
            <a:r>
              <a:rPr lang="en-US" dirty="0" err="1"/>
              <a:t>reqemli</a:t>
            </a:r>
            <a:r>
              <a:rPr lang="en-US" dirty="0"/>
              <a:t> </a:t>
            </a:r>
            <a:r>
              <a:rPr lang="en-US" dirty="0" err="1"/>
              <a:t>eded</a:t>
            </a:r>
            <a:r>
              <a:rPr lang="en-US" dirty="0"/>
              <a:t> </a:t>
            </a:r>
            <a:r>
              <a:rPr lang="en-US" dirty="0" err="1"/>
              <a:t>verilib</a:t>
            </a:r>
            <a:r>
              <a:rPr lang="en-US" dirty="0"/>
              <a:t>. Bu </a:t>
            </a:r>
            <a:r>
              <a:rPr lang="en-US" dirty="0" err="1"/>
              <a:t>ededleri</a:t>
            </a:r>
            <a:r>
              <a:rPr lang="en-US" dirty="0"/>
              <a:t> </a:t>
            </a:r>
            <a:r>
              <a:rPr lang="en-US" dirty="0" err="1"/>
              <a:t>toplayib</a:t>
            </a:r>
            <a:r>
              <a:rPr lang="en-US" dirty="0"/>
              <a:t>. </a:t>
            </a:r>
            <a:r>
              <a:rPr lang="en-US" dirty="0" err="1"/>
              <a:t>Alinan</a:t>
            </a:r>
            <a:r>
              <a:rPr lang="en-US" dirty="0"/>
              <a:t> </a:t>
            </a:r>
            <a:r>
              <a:rPr lang="en-US" dirty="0" err="1"/>
              <a:t>cavabin</a:t>
            </a:r>
            <a:r>
              <a:rPr lang="en-US" dirty="0"/>
              <a:t> </a:t>
            </a:r>
            <a:r>
              <a:rPr lang="en-US" dirty="0" err="1"/>
              <a:t>evveline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axirina</a:t>
            </a:r>
            <a:r>
              <a:rPr lang="en-US" dirty="0"/>
              <a:t> 5 </a:t>
            </a:r>
            <a:r>
              <a:rPr lang="en-US" dirty="0" err="1"/>
              <a:t>artir</a:t>
            </a:r>
            <a:r>
              <a:rPr lang="en-US" dirty="0"/>
              <a:t>. </a:t>
            </a:r>
            <a:r>
              <a:rPr lang="en-US" dirty="0" err="1"/>
              <a:t>Neticenin</a:t>
            </a:r>
            <a:r>
              <a:rPr lang="en-US" dirty="0"/>
              <a:t> 5 % </a:t>
            </a:r>
            <a:r>
              <a:rPr lang="en-US" dirty="0" smtClean="0"/>
              <a:t>tap</a:t>
            </a:r>
            <a:endParaRPr lang="az-Latn-AZ" dirty="0" smtClean="0"/>
          </a:p>
          <a:p>
            <a:pPr marL="342900" indent="-342900">
              <a:buFont typeface="+mj-lt"/>
              <a:buAutoNum type="arabicPeriod" startAt="7"/>
            </a:pPr>
            <a:endParaRPr lang="az-Latn-AZ" dirty="0"/>
          </a:p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2 </a:t>
            </a:r>
            <a:r>
              <a:rPr lang="en-US" dirty="0"/>
              <a:t>dene </a:t>
            </a:r>
            <a:r>
              <a:rPr lang="en-US" dirty="0" err="1"/>
              <a:t>eded</a:t>
            </a:r>
            <a:r>
              <a:rPr lang="en-US" dirty="0"/>
              <a:t> </a:t>
            </a:r>
            <a:r>
              <a:rPr lang="en-US" dirty="0" err="1"/>
              <a:t>verilib</a:t>
            </a:r>
            <a:r>
              <a:rPr lang="en-US" dirty="0"/>
              <a:t>. I </a:t>
            </a:r>
            <a:r>
              <a:rPr lang="en-US" dirty="0" err="1"/>
              <a:t>eded</a:t>
            </a:r>
            <a:r>
              <a:rPr lang="en-US" dirty="0"/>
              <a:t> 4 </a:t>
            </a:r>
            <a:r>
              <a:rPr lang="en-US" dirty="0" err="1"/>
              <a:t>reqemli</a:t>
            </a:r>
            <a:r>
              <a:rPr lang="en-US" dirty="0"/>
              <a:t> II </a:t>
            </a:r>
            <a:r>
              <a:rPr lang="en-US" dirty="0" err="1"/>
              <a:t>eded</a:t>
            </a:r>
            <a:r>
              <a:rPr lang="en-US" dirty="0"/>
              <a:t> 7 </a:t>
            </a:r>
            <a:r>
              <a:rPr lang="en-US" dirty="0" err="1"/>
              <a:t>reqemlidir</a:t>
            </a:r>
            <a:r>
              <a:rPr lang="en-US" dirty="0"/>
              <a:t>.</a:t>
            </a:r>
          </a:p>
          <a:p>
            <a:r>
              <a:rPr lang="en-US" dirty="0"/>
              <a:t>  I </a:t>
            </a:r>
            <a:r>
              <a:rPr lang="en-US" dirty="0" err="1"/>
              <a:t>ededin</a:t>
            </a:r>
            <a:r>
              <a:rPr lang="en-US" dirty="0"/>
              <a:t> 4%-</a:t>
            </a:r>
            <a:r>
              <a:rPr lang="en-US" dirty="0" err="1"/>
              <a:t>ni</a:t>
            </a:r>
            <a:r>
              <a:rPr lang="en-US" dirty="0"/>
              <a:t> tap. </a:t>
            </a:r>
          </a:p>
          <a:p>
            <a:r>
              <a:rPr lang="en-US" dirty="0"/>
              <a:t>  </a:t>
            </a:r>
            <a:r>
              <a:rPr lang="en-US" dirty="0" err="1"/>
              <a:t>Sonra</a:t>
            </a:r>
            <a:r>
              <a:rPr lang="en-US" dirty="0"/>
              <a:t> II </a:t>
            </a:r>
            <a:r>
              <a:rPr lang="en-US" dirty="0" err="1"/>
              <a:t>ededin</a:t>
            </a:r>
            <a:r>
              <a:rPr lang="en-US" dirty="0"/>
              <a:t> 9% </a:t>
            </a:r>
            <a:r>
              <a:rPr lang="en-US" dirty="0" err="1"/>
              <a:t>ni</a:t>
            </a:r>
            <a:r>
              <a:rPr lang="en-US" dirty="0"/>
              <a:t> tap. </a:t>
            </a:r>
          </a:p>
          <a:p>
            <a:r>
              <a:rPr lang="en-US" dirty="0"/>
              <a:t>  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Cavalari</a:t>
            </a:r>
            <a:r>
              <a:rPr lang="en-US" dirty="0"/>
              <a:t> </a:t>
            </a:r>
            <a:r>
              <a:rPr lang="en-US" dirty="0" err="1"/>
              <a:t>toplayib</a:t>
            </a:r>
            <a:r>
              <a:rPr lang="en-US" dirty="0"/>
              <a:t> 10 %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smtClean="0"/>
              <a:t>tap.</a:t>
            </a:r>
            <a:endParaRPr lang="az-Latn-AZ" dirty="0"/>
          </a:p>
          <a:p>
            <a:pPr marL="342900" indent="-342900">
              <a:buFont typeface="+mj-lt"/>
              <a:buAutoNum type="arabicPeriod"/>
            </a:pPr>
            <a:endParaRPr lang="az-Latn-AZ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dirty="0" smtClean="0"/>
              <a:t>3 </a:t>
            </a:r>
            <a:r>
              <a:rPr lang="en-US" dirty="0"/>
              <a:t>dene 6 </a:t>
            </a:r>
            <a:r>
              <a:rPr lang="en-US" dirty="0" err="1"/>
              <a:t>reqemli</a:t>
            </a:r>
            <a:r>
              <a:rPr lang="en-US" dirty="0"/>
              <a:t> </a:t>
            </a:r>
            <a:r>
              <a:rPr lang="en-US" dirty="0" err="1"/>
              <a:t>eded</a:t>
            </a:r>
            <a:r>
              <a:rPr lang="en-US" dirty="0"/>
              <a:t> </a:t>
            </a:r>
            <a:r>
              <a:rPr lang="en-US" dirty="0" err="1"/>
              <a:t>verilib</a:t>
            </a:r>
            <a:r>
              <a:rPr lang="en-US" dirty="0"/>
              <a:t>. Her </a:t>
            </a:r>
            <a:r>
              <a:rPr lang="en-US" dirty="0" err="1"/>
              <a:t>birinin</a:t>
            </a:r>
            <a:r>
              <a:rPr lang="en-US" dirty="0"/>
              <a:t> 10 </a:t>
            </a:r>
            <a:r>
              <a:rPr lang="en-US" dirty="0" err="1"/>
              <a:t>faizini</a:t>
            </a:r>
            <a:r>
              <a:rPr lang="en-US" dirty="0"/>
              <a:t> </a:t>
            </a:r>
            <a:r>
              <a:rPr lang="en-US" dirty="0" err="1"/>
              <a:t>tapib</a:t>
            </a:r>
            <a:r>
              <a:rPr lang="en-US" dirty="0"/>
              <a:t> </a:t>
            </a:r>
            <a:r>
              <a:rPr lang="en-US" dirty="0" err="1"/>
              <a:t>neticeleri</a:t>
            </a:r>
            <a:r>
              <a:rPr lang="en-US" dirty="0"/>
              <a:t> </a:t>
            </a:r>
            <a:r>
              <a:rPr lang="en-US" dirty="0" err="1"/>
              <a:t>topla</a:t>
            </a:r>
            <a:r>
              <a:rPr lang="en-US" dirty="0"/>
              <a:t>. </a:t>
            </a:r>
            <a:r>
              <a:rPr lang="en-US" dirty="0" err="1"/>
              <a:t>Alinan</a:t>
            </a:r>
            <a:r>
              <a:rPr lang="en-US" dirty="0"/>
              <a:t> </a:t>
            </a:r>
            <a:r>
              <a:rPr lang="en-US" dirty="0" err="1"/>
              <a:t>cavabin</a:t>
            </a:r>
            <a:r>
              <a:rPr lang="en-US" dirty="0"/>
              <a:t> 10% </a:t>
            </a:r>
            <a:r>
              <a:rPr lang="en-US" dirty="0" smtClean="0"/>
              <a:t>tap.</a:t>
            </a:r>
            <a:endParaRPr lang="az-Latn-AZ" dirty="0" smtClean="0"/>
          </a:p>
          <a:p>
            <a:pPr marL="342900" indent="-342900">
              <a:buFont typeface="+mj-lt"/>
              <a:buAutoNum type="arabicPeriod" startAt="9"/>
            </a:pPr>
            <a:endParaRPr lang="az-Latn-AZ" dirty="0"/>
          </a:p>
          <a:p>
            <a:pPr marL="342900" indent="-342900">
              <a:buFont typeface="+mj-lt"/>
              <a:buAutoNum type="arabicPeriod" startAt="9"/>
            </a:pPr>
            <a:r>
              <a:rPr lang="en-US" dirty="0" smtClean="0"/>
              <a:t>3 </a:t>
            </a:r>
            <a:r>
              <a:rPr lang="en-US" dirty="0"/>
              <a:t>dene 4 </a:t>
            </a:r>
            <a:r>
              <a:rPr lang="en-US" dirty="0" err="1"/>
              <a:t>reqemli</a:t>
            </a:r>
            <a:r>
              <a:rPr lang="en-US" dirty="0"/>
              <a:t> </a:t>
            </a:r>
            <a:r>
              <a:rPr lang="en-US" dirty="0" err="1"/>
              <a:t>eded</a:t>
            </a:r>
            <a:r>
              <a:rPr lang="en-US" dirty="0"/>
              <a:t> </a:t>
            </a:r>
            <a:r>
              <a:rPr lang="en-US" dirty="0" err="1"/>
              <a:t>verilib</a:t>
            </a:r>
            <a:r>
              <a:rPr lang="en-US" dirty="0"/>
              <a:t>.  I </a:t>
            </a:r>
            <a:r>
              <a:rPr lang="en-US" dirty="0" err="1"/>
              <a:t>ededin</a:t>
            </a:r>
            <a:r>
              <a:rPr lang="en-US" dirty="0"/>
              <a:t> 1%-</a:t>
            </a:r>
            <a:r>
              <a:rPr lang="en-US" dirty="0" err="1"/>
              <a:t>ni</a:t>
            </a:r>
            <a:r>
              <a:rPr lang="en-US" dirty="0"/>
              <a:t>, II </a:t>
            </a:r>
            <a:r>
              <a:rPr lang="en-US" dirty="0" err="1"/>
              <a:t>ededin</a:t>
            </a:r>
            <a:r>
              <a:rPr lang="en-US" dirty="0"/>
              <a:t> 2% , III </a:t>
            </a:r>
            <a:r>
              <a:rPr lang="en-US" dirty="0" err="1"/>
              <a:t>ededin</a:t>
            </a:r>
            <a:r>
              <a:rPr lang="en-US" dirty="0"/>
              <a:t> 3 % </a:t>
            </a:r>
            <a:r>
              <a:rPr lang="en-US" dirty="0" smtClean="0"/>
              <a:t>tap.</a:t>
            </a:r>
            <a:r>
              <a:rPr lang="az-Latn-AZ" dirty="0" smtClean="0"/>
              <a:t> </a:t>
            </a:r>
            <a:r>
              <a:rPr lang="en-US" dirty="0" err="1" smtClean="0"/>
              <a:t>Neticeleri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birinden</a:t>
            </a:r>
            <a:r>
              <a:rPr lang="en-US" dirty="0"/>
              <a:t> cix. </a:t>
            </a:r>
            <a:r>
              <a:rPr lang="en-US" dirty="0" err="1"/>
              <a:t>Alinan</a:t>
            </a:r>
            <a:r>
              <a:rPr lang="en-US" dirty="0"/>
              <a:t> </a:t>
            </a:r>
            <a:r>
              <a:rPr lang="en-US" dirty="0" err="1"/>
              <a:t>cavabin</a:t>
            </a:r>
            <a:r>
              <a:rPr lang="en-US" dirty="0"/>
              <a:t> </a:t>
            </a:r>
            <a:r>
              <a:rPr lang="en-US" dirty="0" err="1"/>
              <a:t>ustune</a:t>
            </a:r>
            <a:r>
              <a:rPr lang="en-US" dirty="0"/>
              <a:t> III </a:t>
            </a:r>
            <a:r>
              <a:rPr lang="en-US" dirty="0" err="1"/>
              <a:t>ededin</a:t>
            </a:r>
            <a:r>
              <a:rPr lang="en-US" dirty="0"/>
              <a:t> 7% </a:t>
            </a:r>
            <a:r>
              <a:rPr lang="en-US" dirty="0" err="1"/>
              <a:t>faizini</a:t>
            </a:r>
            <a:r>
              <a:rPr lang="en-US" dirty="0"/>
              <a:t> </a:t>
            </a:r>
            <a:r>
              <a:rPr lang="en-US" dirty="0" smtClean="0"/>
              <a:t>gel</a:t>
            </a:r>
            <a:endParaRPr lang="az-Latn-AZ" dirty="0" smtClean="0"/>
          </a:p>
          <a:p>
            <a:pPr marL="342900" indent="-342900">
              <a:buFont typeface="+mj-lt"/>
              <a:buAutoNum type="arabicPeriod" startAt="9"/>
            </a:pPr>
            <a:endParaRPr lang="az-Latn-AZ" dirty="0"/>
          </a:p>
          <a:p>
            <a:pPr marL="342900" indent="-342900">
              <a:buFont typeface="+mj-lt"/>
              <a:buAutoNum type="arabicPeriod" startAt="9"/>
            </a:pPr>
            <a:r>
              <a:rPr lang="en-US" dirty="0" smtClean="0"/>
              <a:t>4 </a:t>
            </a:r>
            <a:r>
              <a:rPr lang="en-US" dirty="0"/>
              <a:t>dene 5 </a:t>
            </a:r>
            <a:r>
              <a:rPr lang="en-US" dirty="0" err="1"/>
              <a:t>reqemli</a:t>
            </a:r>
            <a:r>
              <a:rPr lang="en-US" dirty="0"/>
              <a:t> </a:t>
            </a:r>
            <a:r>
              <a:rPr lang="en-US" dirty="0" err="1"/>
              <a:t>eded</a:t>
            </a:r>
            <a:r>
              <a:rPr lang="en-US" dirty="0"/>
              <a:t> </a:t>
            </a:r>
            <a:r>
              <a:rPr lang="en-US" dirty="0" err="1"/>
              <a:t>verilib</a:t>
            </a:r>
            <a:r>
              <a:rPr lang="en-US" dirty="0"/>
              <a:t>. Her I </a:t>
            </a:r>
            <a:r>
              <a:rPr lang="en-US" dirty="0" err="1"/>
              <a:t>ededin</a:t>
            </a:r>
            <a:r>
              <a:rPr lang="en-US" dirty="0"/>
              <a:t> </a:t>
            </a:r>
            <a:r>
              <a:rPr lang="en-US" dirty="0" err="1"/>
              <a:t>ustune</a:t>
            </a:r>
            <a:r>
              <a:rPr lang="en-US" dirty="0"/>
              <a:t> III </a:t>
            </a:r>
            <a:r>
              <a:rPr lang="en-US" dirty="0" err="1"/>
              <a:t>ededi</a:t>
            </a:r>
            <a:r>
              <a:rPr lang="en-US" dirty="0"/>
              <a:t> gel . II </a:t>
            </a:r>
            <a:r>
              <a:rPr lang="en-US" dirty="0" err="1"/>
              <a:t>ededin</a:t>
            </a:r>
            <a:r>
              <a:rPr lang="en-US" dirty="0"/>
              <a:t> </a:t>
            </a:r>
            <a:r>
              <a:rPr lang="en-US" dirty="0" err="1"/>
              <a:t>usutune</a:t>
            </a:r>
            <a:r>
              <a:rPr lang="en-US" dirty="0"/>
              <a:t> IV </a:t>
            </a:r>
            <a:r>
              <a:rPr lang="en-US" dirty="0" err="1"/>
              <a:t>eeddi</a:t>
            </a:r>
            <a:r>
              <a:rPr lang="en-US" dirty="0"/>
              <a:t> gel.  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cavablari</a:t>
            </a:r>
            <a:r>
              <a:rPr lang="en-US" dirty="0"/>
              <a:t> </a:t>
            </a:r>
            <a:r>
              <a:rPr lang="en-US" dirty="0" err="1"/>
              <a:t>vur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. </a:t>
            </a:r>
            <a:r>
              <a:rPr lang="en-US" dirty="0" err="1"/>
              <a:t>Alinan</a:t>
            </a:r>
            <a:r>
              <a:rPr lang="en-US" dirty="0"/>
              <a:t> </a:t>
            </a:r>
            <a:r>
              <a:rPr lang="en-US" dirty="0" err="1"/>
              <a:t>neticeden</a:t>
            </a:r>
            <a:r>
              <a:rPr lang="en-US" dirty="0"/>
              <a:t> III </a:t>
            </a:r>
            <a:r>
              <a:rPr lang="en-US" dirty="0" err="1"/>
              <a:t>ededin</a:t>
            </a:r>
            <a:r>
              <a:rPr lang="en-US" dirty="0"/>
              <a:t> 3%-</a:t>
            </a:r>
            <a:r>
              <a:rPr lang="en-US" dirty="0" err="1"/>
              <a:t>ni</a:t>
            </a:r>
            <a:r>
              <a:rPr lang="en-US" dirty="0"/>
              <a:t> cix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az-Latn-AZ" dirty="0" smtClean="0"/>
              <a:t> </a:t>
            </a:r>
            <a:r>
              <a:rPr lang="en-US" dirty="0" smtClean="0"/>
              <a:t>4 </a:t>
            </a:r>
            <a:r>
              <a:rPr lang="en-US" dirty="0"/>
              <a:t>dene 6 </a:t>
            </a:r>
            <a:r>
              <a:rPr lang="en-US" dirty="0" err="1"/>
              <a:t>reqemli</a:t>
            </a:r>
            <a:r>
              <a:rPr lang="en-US" dirty="0"/>
              <a:t> </a:t>
            </a:r>
            <a:r>
              <a:rPr lang="en-US" dirty="0" err="1"/>
              <a:t>eded</a:t>
            </a:r>
            <a:r>
              <a:rPr lang="en-US" dirty="0"/>
              <a:t> </a:t>
            </a:r>
            <a:r>
              <a:rPr lang="en-US" dirty="0" err="1"/>
              <a:t>verilib</a:t>
            </a:r>
            <a:r>
              <a:rPr lang="en-US" dirty="0"/>
              <a:t>. </a:t>
            </a:r>
            <a:r>
              <a:rPr lang="en-US" dirty="0" err="1"/>
              <a:t>Ededlerin</a:t>
            </a:r>
            <a:r>
              <a:rPr lang="en-US" dirty="0"/>
              <a:t> </a:t>
            </a:r>
            <a:r>
              <a:rPr lang="en-US" dirty="0" err="1"/>
              <a:t>hamisinin</a:t>
            </a:r>
            <a:r>
              <a:rPr lang="en-US" dirty="0"/>
              <a:t> 10 </a:t>
            </a:r>
            <a:r>
              <a:rPr lang="en-US" dirty="0" err="1"/>
              <a:t>faizini</a:t>
            </a:r>
            <a:r>
              <a:rPr lang="en-US" dirty="0"/>
              <a:t> tap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topla</a:t>
            </a:r>
            <a:r>
              <a:rPr lang="en-US" dirty="0"/>
              <a:t>.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hamisinin</a:t>
            </a:r>
            <a:r>
              <a:rPr lang="en-US" dirty="0"/>
              <a:t> 15 </a:t>
            </a:r>
            <a:r>
              <a:rPr lang="en-US" dirty="0" err="1"/>
              <a:t>faizini</a:t>
            </a:r>
            <a:r>
              <a:rPr lang="en-US" dirty="0"/>
              <a:t> tap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topla</a:t>
            </a:r>
            <a:r>
              <a:rPr lang="en-US" dirty="0" smtClean="0"/>
              <a:t>.</a:t>
            </a:r>
            <a:r>
              <a:rPr lang="az-Latn-AZ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/>
              <a:t>yekunda</a:t>
            </a:r>
            <a:r>
              <a:rPr lang="en-US" dirty="0"/>
              <a:t> </a:t>
            </a:r>
            <a:r>
              <a:rPr lang="en-US" dirty="0" err="1"/>
              <a:t>alinanlar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cavabi</a:t>
            </a:r>
            <a:r>
              <a:rPr lang="en-US" dirty="0"/>
              <a:t> </a:t>
            </a:r>
            <a:r>
              <a:rPr lang="en-US" dirty="0" err="1"/>
              <a:t>vur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 smtClean="0"/>
              <a:t>birine</a:t>
            </a:r>
            <a:r>
              <a:rPr lang="en-US" dirty="0" smtClean="0"/>
              <a:t>.</a:t>
            </a:r>
            <a:r>
              <a:rPr lang="az-Latn-AZ" dirty="0" smtClean="0"/>
              <a:t> </a:t>
            </a:r>
            <a:r>
              <a:rPr lang="en-US" dirty="0" err="1" smtClean="0"/>
              <a:t>Alinan</a:t>
            </a:r>
            <a:r>
              <a:rPr lang="en-US" dirty="0" smtClean="0"/>
              <a:t> </a:t>
            </a:r>
            <a:r>
              <a:rPr lang="en-US" dirty="0" err="1"/>
              <a:t>neticenin</a:t>
            </a:r>
            <a:r>
              <a:rPr lang="en-US" dirty="0"/>
              <a:t> </a:t>
            </a:r>
            <a:r>
              <a:rPr lang="en-US" dirty="0" err="1"/>
              <a:t>evvel</a:t>
            </a:r>
            <a:r>
              <a:rPr lang="en-US" dirty="0"/>
              <a:t> 10% tap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hemin </a:t>
            </a:r>
            <a:r>
              <a:rPr lang="en-US" dirty="0" err="1"/>
              <a:t>cavabin</a:t>
            </a:r>
            <a:r>
              <a:rPr lang="en-US" dirty="0"/>
              <a:t> 11% </a:t>
            </a:r>
            <a:r>
              <a:rPr lang="en-US" dirty="0" smtClean="0"/>
              <a:t>tap.</a:t>
            </a:r>
            <a:endParaRPr lang="az-Latn-AZ" dirty="0" smtClean="0"/>
          </a:p>
          <a:p>
            <a:pPr marL="342900" indent="-342900">
              <a:buFont typeface="+mj-lt"/>
              <a:buAutoNum type="arabicPeriod" startAt="12"/>
            </a:pPr>
            <a:endParaRPr lang="az-Latn-AZ" dirty="0"/>
          </a:p>
          <a:p>
            <a:pPr marL="342900" indent="-342900">
              <a:buFont typeface="+mj-lt"/>
              <a:buAutoNum type="arabicPeriod" startAt="12"/>
            </a:pPr>
            <a:r>
              <a:rPr lang="en-US" dirty="0" smtClean="0"/>
              <a:t>5 </a:t>
            </a:r>
            <a:r>
              <a:rPr lang="en-US" dirty="0"/>
              <a:t>dene </a:t>
            </a:r>
            <a:r>
              <a:rPr lang="en-US" dirty="0" err="1"/>
              <a:t>eded</a:t>
            </a:r>
            <a:r>
              <a:rPr lang="en-US" dirty="0"/>
              <a:t> </a:t>
            </a:r>
            <a:r>
              <a:rPr lang="en-US" dirty="0" err="1"/>
              <a:t>verilib</a:t>
            </a:r>
            <a:r>
              <a:rPr lang="en-US" dirty="0"/>
              <a:t>. </a:t>
            </a:r>
            <a:r>
              <a:rPr lang="en-US" dirty="0" err="1"/>
              <a:t>Bunlardan</a:t>
            </a:r>
            <a:r>
              <a:rPr lang="en-US" dirty="0"/>
              <a:t> 3 </a:t>
            </a:r>
            <a:r>
              <a:rPr lang="en-US" dirty="0" err="1"/>
              <a:t>denesi</a:t>
            </a:r>
            <a:r>
              <a:rPr lang="en-US" dirty="0"/>
              <a:t> 5 </a:t>
            </a:r>
            <a:r>
              <a:rPr lang="en-US" dirty="0" err="1"/>
              <a:t>reqemli</a:t>
            </a:r>
            <a:r>
              <a:rPr lang="en-US" dirty="0"/>
              <a:t>. 2 </a:t>
            </a:r>
            <a:r>
              <a:rPr lang="en-US" dirty="0" err="1"/>
              <a:t>denesi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3 </a:t>
            </a:r>
            <a:r>
              <a:rPr lang="en-US" dirty="0" err="1"/>
              <a:t>reqemlidir</a:t>
            </a:r>
            <a:r>
              <a:rPr lang="en-US" dirty="0"/>
              <a:t>. 5 </a:t>
            </a:r>
            <a:r>
              <a:rPr lang="en-US" dirty="0" err="1"/>
              <a:t>reqemli</a:t>
            </a:r>
            <a:r>
              <a:rPr lang="en-US" dirty="0"/>
              <a:t> </a:t>
            </a:r>
            <a:r>
              <a:rPr lang="en-US" dirty="0" err="1"/>
              <a:t>ededlerin</a:t>
            </a:r>
            <a:r>
              <a:rPr lang="en-US" dirty="0"/>
              <a:t> 5% tap ,</a:t>
            </a:r>
            <a:r>
              <a:rPr lang="en-US" dirty="0" err="1"/>
              <a:t>neticeleri</a:t>
            </a:r>
            <a:r>
              <a:rPr lang="en-US" dirty="0"/>
              <a:t> </a:t>
            </a:r>
            <a:r>
              <a:rPr lang="en-US" dirty="0" err="1"/>
              <a:t>vur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birine</a:t>
            </a:r>
            <a:r>
              <a:rPr lang="en-US" dirty="0"/>
              <a:t>.  </a:t>
            </a:r>
            <a:r>
              <a:rPr lang="en-US" dirty="0" err="1"/>
              <a:t>Sonra</a:t>
            </a:r>
            <a:r>
              <a:rPr lang="en-US" dirty="0"/>
              <a:t> 3 </a:t>
            </a:r>
            <a:r>
              <a:rPr lang="en-US" dirty="0" err="1"/>
              <a:t>reqemli</a:t>
            </a:r>
            <a:r>
              <a:rPr lang="en-US" dirty="0"/>
              <a:t> </a:t>
            </a:r>
            <a:r>
              <a:rPr lang="en-US" dirty="0" err="1"/>
              <a:t>ededlerin</a:t>
            </a:r>
            <a:r>
              <a:rPr lang="en-US" dirty="0"/>
              <a:t> 3% tap </a:t>
            </a:r>
            <a:r>
              <a:rPr lang="en-US" dirty="0" smtClean="0"/>
              <a:t>,</a:t>
            </a:r>
            <a:r>
              <a:rPr lang="az-Latn-AZ" dirty="0" smtClean="0"/>
              <a:t> </a:t>
            </a:r>
            <a:r>
              <a:rPr lang="en-US" dirty="0" err="1" smtClean="0"/>
              <a:t>neticeleri</a:t>
            </a:r>
            <a:r>
              <a:rPr lang="en-US" dirty="0" smtClean="0"/>
              <a:t> </a:t>
            </a:r>
            <a:r>
              <a:rPr lang="en-US" dirty="0" err="1"/>
              <a:t>topla</a:t>
            </a:r>
            <a:r>
              <a:rPr lang="en-US" dirty="0"/>
              <a:t>.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yekunda</a:t>
            </a:r>
            <a:r>
              <a:rPr lang="en-US" dirty="0"/>
              <a:t> </a:t>
            </a:r>
            <a:r>
              <a:rPr lang="en-US" dirty="0" err="1"/>
              <a:t>alinan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cavalarin</a:t>
            </a:r>
            <a:r>
              <a:rPr lang="en-US" dirty="0"/>
              <a:t> her </a:t>
            </a:r>
            <a:r>
              <a:rPr lang="en-US" dirty="0" err="1"/>
              <a:t>birinin</a:t>
            </a:r>
            <a:r>
              <a:rPr lang="en-US" dirty="0"/>
              <a:t> 10%-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tapib</a:t>
            </a:r>
            <a:r>
              <a:rPr lang="en-US" dirty="0"/>
              <a:t> </a:t>
            </a:r>
            <a:r>
              <a:rPr lang="en-US" dirty="0" err="1" smtClean="0"/>
              <a:t>topla</a:t>
            </a:r>
            <a:r>
              <a:rPr lang="en-US" dirty="0" smtClean="0"/>
              <a:t>.</a:t>
            </a:r>
            <a:endParaRPr lang="az-Latn-AZ" dirty="0" smtClean="0"/>
          </a:p>
          <a:p>
            <a:pPr marL="342900" indent="-342900">
              <a:buFont typeface="+mj-lt"/>
              <a:buAutoNum type="arabicPeriod" startAt="12"/>
            </a:pPr>
            <a:endParaRPr lang="az-Latn-AZ" dirty="0"/>
          </a:p>
          <a:p>
            <a:pPr marL="342900" indent="-342900">
              <a:buFont typeface="+mj-lt"/>
              <a:buAutoNum type="arabicPeriod" startAt="12"/>
            </a:pPr>
            <a:r>
              <a:rPr lang="en-US" dirty="0" smtClean="0"/>
              <a:t>6 </a:t>
            </a:r>
            <a:r>
              <a:rPr lang="en-US" dirty="0"/>
              <a:t>dene 6 </a:t>
            </a:r>
            <a:r>
              <a:rPr lang="en-US" dirty="0" err="1"/>
              <a:t>reqemli</a:t>
            </a:r>
            <a:r>
              <a:rPr lang="en-US" dirty="0"/>
              <a:t> </a:t>
            </a:r>
            <a:r>
              <a:rPr lang="en-US" dirty="0" err="1"/>
              <a:t>eded</a:t>
            </a:r>
            <a:r>
              <a:rPr lang="en-US" dirty="0"/>
              <a:t> </a:t>
            </a:r>
            <a:r>
              <a:rPr lang="en-US" dirty="0" err="1"/>
              <a:t>verilib</a:t>
            </a:r>
            <a:r>
              <a:rPr lang="en-US" dirty="0"/>
              <a:t>. </a:t>
            </a:r>
            <a:r>
              <a:rPr lang="en-US" dirty="0" err="1"/>
              <a:t>Evvel</a:t>
            </a:r>
            <a:r>
              <a:rPr lang="en-US" dirty="0"/>
              <a:t> </a:t>
            </a:r>
            <a:r>
              <a:rPr lang="en-US" dirty="0" err="1"/>
              <a:t>hamisini</a:t>
            </a:r>
            <a:r>
              <a:rPr lang="en-US" dirty="0"/>
              <a:t> </a:t>
            </a:r>
            <a:r>
              <a:rPr lang="en-US" dirty="0" err="1"/>
              <a:t>topla</a:t>
            </a:r>
            <a:r>
              <a:rPr lang="en-US" dirty="0"/>
              <a:t> . </a:t>
            </a:r>
            <a:r>
              <a:rPr lang="en-US" dirty="0" err="1"/>
              <a:t>Sonra</a:t>
            </a:r>
            <a:r>
              <a:rPr lang="en-US" dirty="0"/>
              <a:t> I </a:t>
            </a:r>
            <a:r>
              <a:rPr lang="en-US" dirty="0" err="1"/>
              <a:t>ve</a:t>
            </a:r>
            <a:r>
              <a:rPr lang="en-US" dirty="0"/>
              <a:t> III </a:t>
            </a:r>
            <a:r>
              <a:rPr lang="en-US" dirty="0" err="1"/>
              <a:t>ededi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birine</a:t>
            </a:r>
            <a:r>
              <a:rPr lang="en-US" dirty="0"/>
              <a:t> </a:t>
            </a:r>
            <a:r>
              <a:rPr lang="en-US" dirty="0" err="1"/>
              <a:t>yapishdir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eded</a:t>
            </a:r>
            <a:r>
              <a:rPr lang="en-US" dirty="0"/>
              <a:t> al. </a:t>
            </a:r>
            <a:r>
              <a:rPr lang="en-US" dirty="0" smtClean="0"/>
              <a:t>I </a:t>
            </a:r>
            <a:r>
              <a:rPr lang="en-US" dirty="0" err="1"/>
              <a:t>neticeden</a:t>
            </a:r>
            <a:r>
              <a:rPr lang="en-US" dirty="0"/>
              <a:t> II </a:t>
            </a:r>
            <a:r>
              <a:rPr lang="en-US" dirty="0" err="1"/>
              <a:t>neticeni</a:t>
            </a:r>
            <a:r>
              <a:rPr lang="en-US" dirty="0"/>
              <a:t> cix. </a:t>
            </a:r>
            <a:r>
              <a:rPr lang="en-US" dirty="0" err="1"/>
              <a:t>Alinan</a:t>
            </a:r>
            <a:r>
              <a:rPr lang="en-US" dirty="0"/>
              <a:t> </a:t>
            </a:r>
            <a:r>
              <a:rPr lang="en-US" dirty="0" err="1"/>
              <a:t>cavabin</a:t>
            </a:r>
            <a:r>
              <a:rPr lang="en-US" dirty="0"/>
              <a:t> 10% tap. </a:t>
            </a:r>
            <a:r>
              <a:rPr lang="en-US" dirty="0" err="1"/>
              <a:t>Neticenin</a:t>
            </a:r>
            <a:r>
              <a:rPr lang="en-US" dirty="0"/>
              <a:t> </a:t>
            </a:r>
            <a:r>
              <a:rPr lang="en-US" dirty="0" err="1"/>
              <a:t>uzerine</a:t>
            </a:r>
            <a:r>
              <a:rPr lang="en-US" dirty="0"/>
              <a:t> V </a:t>
            </a:r>
            <a:r>
              <a:rPr lang="en-US" dirty="0" err="1"/>
              <a:t>ve</a:t>
            </a:r>
            <a:r>
              <a:rPr lang="en-US" dirty="0"/>
              <a:t> VI </a:t>
            </a:r>
            <a:r>
              <a:rPr lang="en-US" dirty="0" err="1"/>
              <a:t>ededleri</a:t>
            </a:r>
            <a:r>
              <a:rPr lang="en-US" dirty="0"/>
              <a:t> gel. </a:t>
            </a:r>
            <a:r>
              <a:rPr lang="en-US" dirty="0" err="1"/>
              <a:t>Yekunda</a:t>
            </a:r>
            <a:r>
              <a:rPr lang="en-US" dirty="0"/>
              <a:t> </a:t>
            </a:r>
            <a:r>
              <a:rPr lang="en-US" dirty="0" err="1"/>
              <a:t>alinan</a:t>
            </a:r>
            <a:r>
              <a:rPr lang="en-US" dirty="0"/>
              <a:t> </a:t>
            </a:r>
            <a:r>
              <a:rPr lang="en-US" dirty="0" err="1"/>
              <a:t>cavabin</a:t>
            </a:r>
            <a:r>
              <a:rPr lang="en-US" dirty="0"/>
              <a:t> 11% </a:t>
            </a:r>
            <a:r>
              <a:rPr lang="en-US" dirty="0" smtClean="0"/>
              <a:t>tap.</a:t>
            </a:r>
            <a:endParaRPr lang="az-Latn-AZ" dirty="0" smtClean="0"/>
          </a:p>
        </p:txBody>
      </p:sp>
    </p:spTree>
    <p:extLst>
      <p:ext uri="{BB962C8B-B14F-4D97-AF65-F5344CB8AC3E}">
        <p14:creationId xmlns:p14="http://schemas.microsoft.com/office/powerpoint/2010/main" val="38651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7521575" cy="549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latin typeface="Trebuchet MS" pitchFamily="34" charset="0"/>
              </a:rPr>
              <a:t>M</a:t>
            </a:r>
            <a:r>
              <a:rPr lang="az-Latn-AZ" b="1" dirty="0" smtClean="0">
                <a:latin typeface="Trebuchet MS" pitchFamily="34" charset="0"/>
              </a:rPr>
              <a:t>övzular</a:t>
            </a:r>
            <a:endParaRPr lang="tr-TR" b="1" dirty="0">
              <a:latin typeface="Trebuchet MS" pitchFamily="34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07950" y="981075"/>
            <a:ext cx="89285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tr-TR" sz="3200" dirty="0">
                <a:latin typeface="Trebuchet MS" pitchFamily="34" charset="0"/>
                <a:cs typeface="+mn-cs"/>
              </a:rPr>
              <a:t>Problem nədir? Problemin həlli?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tr-TR" sz="3200" dirty="0">
                <a:latin typeface="Trebuchet MS" pitchFamily="34" charset="0"/>
                <a:cs typeface="+mn-cs"/>
              </a:rPr>
              <a:t>Alqoritm nədir? </a:t>
            </a:r>
            <a:endParaRPr lang="az-Latn-AZ" sz="3200" dirty="0" smtClean="0">
              <a:latin typeface="Trebuchet MS" pitchFamily="34" charset="0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tr-TR" sz="3200" dirty="0" smtClean="0">
                <a:latin typeface="Trebuchet MS" pitchFamily="34" charset="0"/>
                <a:cs typeface="+mn-cs"/>
              </a:rPr>
              <a:t>Proqram </a:t>
            </a:r>
            <a:r>
              <a:rPr lang="tr-TR" sz="3200" dirty="0">
                <a:latin typeface="Trebuchet MS" pitchFamily="34" charset="0"/>
                <a:cs typeface="+mn-cs"/>
              </a:rPr>
              <a:t>inkişaf prosesində </a:t>
            </a:r>
            <a:r>
              <a:rPr lang="tr-TR" sz="3200" dirty="0" smtClean="0">
                <a:latin typeface="Trebuchet MS" pitchFamily="34" charset="0"/>
                <a:cs typeface="+mn-cs"/>
              </a:rPr>
              <a:t>alqoritmlər</a:t>
            </a:r>
            <a:endParaRPr lang="tr-TR" sz="3200" dirty="0">
              <a:latin typeface="Trebuchet MS" pitchFamily="34" charset="0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tr-TR" sz="3200" dirty="0" smtClean="0">
                <a:latin typeface="Trebuchet MS" pitchFamily="34" charset="0"/>
                <a:cs typeface="+mn-cs"/>
              </a:rPr>
              <a:t>Alqoritmi Yaratma</a:t>
            </a:r>
            <a:endParaRPr lang="az-Latn-AZ" sz="3200" dirty="0" smtClean="0">
              <a:latin typeface="Trebuchet MS" pitchFamily="34" charset="0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tr-TR" sz="3200" dirty="0" smtClean="0">
                <a:latin typeface="Trebuchet MS" pitchFamily="34" charset="0"/>
                <a:cs typeface="+mn-cs"/>
              </a:rPr>
              <a:t>Alqoritm </a:t>
            </a:r>
            <a:r>
              <a:rPr lang="tr-TR" sz="3200" dirty="0">
                <a:latin typeface="Trebuchet MS" pitchFamily="34" charset="0"/>
                <a:cs typeface="+mn-cs"/>
              </a:rPr>
              <a:t>Yazı Tipləri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endParaRPr lang="tr-TR" sz="3200" dirty="0">
              <a:latin typeface="Trebuchet MS" pitchFamily="34" charset="0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endParaRPr lang="tr-TR" sz="3200" dirty="0">
              <a:latin typeface="Trebuchet MS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7521575" cy="549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az-Latn-AZ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NƏdir</a:t>
            </a:r>
            <a:endParaRPr lang="tr-T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95" name="Metin kutusu 6"/>
          <p:cNvSpPr txBox="1">
            <a:spLocks noChangeArrowheads="1"/>
          </p:cNvSpPr>
          <p:nvPr/>
        </p:nvSpPr>
        <p:spPr bwMode="auto">
          <a:xfrm>
            <a:off x="179512" y="1484784"/>
            <a:ext cx="871378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573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just"/>
            <a:r>
              <a:rPr lang="az-Latn-AZ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İnsan düşüncəsini qarışdıran və qeyri-müəyyənlik yaradan hər nüansa problem deyilir. Problem, haqqında araşdırma aparılacaq və üzərində düşünüləcək məsələdən ibarətdir.</a:t>
            </a:r>
          </a:p>
          <a:p>
            <a:pPr algn="just"/>
            <a:endParaRPr lang="az-Latn-AZ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az-Latn-AZ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Hər problem üçün müxtəlif yollar təklif oluna bilər</a:t>
            </a:r>
          </a:p>
          <a:p>
            <a:pPr algn="just"/>
            <a:endParaRPr lang="tr-TR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Kompüter sistemlərində yaradılan hər bir proqram həqiqətən kompüter sistemlərində mövcud olan bir problemi həll etmək üçün nəzərdə tutulmuşdur.</a:t>
            </a:r>
          </a:p>
          <a:p>
            <a:pPr algn="just"/>
            <a:endParaRPr lang="tr-TR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7521575" cy="549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PROBLEMİn </a:t>
            </a:r>
            <a:r>
              <a:rPr lang="az-Latn-AZ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HƏLLİ</a:t>
            </a:r>
            <a:endParaRPr lang="tr-T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19" name="Metin kutusu 6"/>
          <p:cNvSpPr txBox="1">
            <a:spLocks noChangeArrowheads="1"/>
          </p:cNvSpPr>
          <p:nvPr/>
        </p:nvSpPr>
        <p:spPr bwMode="auto">
          <a:xfrm>
            <a:off x="179512" y="980728"/>
            <a:ext cx="871378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just"/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Bir problemi həll etmək və nəticə əldə etmək üçün müxtəlif üsullar var. bunlar;</a:t>
            </a:r>
          </a:p>
          <a:p>
            <a:pPr algn="just"/>
            <a:endParaRPr lang="tr-TR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Eksperimental Metod: Tədqiqatçının problemin həlli ilə bağlı səbəb və təsir əlaqələrini araşdırmaq üçün hazırladığı və araşdırdığı metod eksperimental üsuldur.</a:t>
            </a:r>
          </a:p>
          <a:p>
            <a:pPr algn="just"/>
            <a:endParaRPr lang="tr-TR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az-Latn-AZ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Müşahidə</a:t>
            </a:r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Metod (Trial və Error Method): Birdən çox problemin həlli üçün </a:t>
            </a:r>
            <a:r>
              <a:rPr lang="az-Latn-AZ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həll və səhv</a:t>
            </a:r>
            <a:r>
              <a:rPr lang="az-Latn-AZ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üsulu ilə nəticə əldə etmə</a:t>
            </a:r>
            <a:r>
              <a:rPr lang="az-Latn-AZ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tr-TR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az-Latn-AZ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Təcrübi</a:t>
            </a:r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Metod: </a:t>
            </a:r>
            <a:r>
              <a:rPr lang="az-Latn-AZ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Bənzər problemlərlə bağlı əvvəlki həll üsullarından istifadə etməklə problemin həllidir</a:t>
            </a:r>
            <a:endParaRPr lang="tr-TR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tr-T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7521575" cy="549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b="1" dirty="0" smtClean="0">
                <a:latin typeface="Trebuchet MS" pitchFamily="34" charset="0"/>
              </a:rPr>
              <a:t>ALGORİTM</a:t>
            </a:r>
            <a:endParaRPr lang="tr-TR" b="1" dirty="0">
              <a:latin typeface="Trebuchet MS" pitchFamily="34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50825" y="749300"/>
            <a:ext cx="8713788" cy="4524315"/>
          </a:xfrm>
          <a:prstGeom prst="rect">
            <a:avLst/>
          </a:prstGeom>
          <a:noFill/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just"/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Kompüter sistemlərində problemin həlli üçün nəzərdə tutulan hər bir proqram ümumiyyətlə xüsusi alqoritmdir.</a:t>
            </a:r>
          </a:p>
          <a:p>
            <a:pPr algn="just"/>
            <a:endParaRPr lang="tr-TR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Alqoritmi: Bir problemi həll etmək üçün </a:t>
            </a:r>
            <a:r>
              <a:rPr lang="az-Latn-AZ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izləniləcək </a:t>
            </a:r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addımların sayından ibarət olan həll metodu </a:t>
            </a:r>
            <a:r>
              <a:rPr lang="az-Latn-AZ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adlanır. Alqoritm proqramlaşdırma dili deyil. Proqramlaşdırma dilləri istiqamətləndirən metodologiya</a:t>
            </a:r>
            <a:r>
              <a:rPr lang="az-Latn-AZ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dır</a:t>
            </a:r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Alqoritmlər hər səviyyədə yazıla və tətbiq edilə bilər.</a:t>
            </a:r>
          </a:p>
          <a:p>
            <a:pPr algn="just"/>
            <a:endParaRPr lang="tr-TR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Bir alqoritm </a:t>
            </a:r>
            <a:r>
              <a:rPr lang="az-Latn-AZ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yaradarkən diqqətə alınacaq əsas </a:t>
            </a:r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xüsusiyyətlər</a:t>
            </a:r>
            <a:r>
              <a:rPr lang="az-Latn-AZ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tr-TR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tr-TR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Həssaslıq</a:t>
            </a:r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Alqoritmdə olan addımlar hər kəs tərəfindən aydın olmalıdır və fərqli mənalara gətirə biləcək </a:t>
            </a:r>
            <a:r>
              <a:rPr lang="az-Latn-AZ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qarışıq ifadələr ehtiva etməməli</a:t>
            </a:r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dir.</a:t>
            </a:r>
            <a:endParaRPr lang="az-Latn-AZ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Ardıcıllıql</a:t>
            </a:r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</a:t>
            </a:r>
            <a:r>
              <a:rPr lang="az-Latn-AZ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ılan addım alqoritmdə dəqiq göstərilməlidir.</a:t>
            </a:r>
            <a:endParaRPr lang="az-Latn-AZ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Nəticə</a:t>
            </a:r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Alqoritm </a:t>
            </a:r>
            <a:r>
              <a:rPr lang="az-Latn-AZ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məhdud sayda </a:t>
            </a:r>
            <a:r>
              <a:rPr lang="tr-TR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addımlardan ibarət olmalıdır. Hər bir alqoritm bir son nöqtəyə və məhdud zaman aralığına malik olmalıdır.</a:t>
            </a:r>
            <a:endParaRPr lang="tr-TR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tr-T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7521575" cy="549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ALGORİTM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-l</a:t>
            </a:r>
            <a:r>
              <a:rPr lang="az-Latn-AZ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ə problemin həlli</a:t>
            </a:r>
            <a:endParaRPr lang="tr-T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67" name="Metin kutusu 1"/>
          <p:cNvSpPr txBox="1">
            <a:spLocks noChangeArrowheads="1"/>
          </p:cNvSpPr>
          <p:nvPr/>
        </p:nvSpPr>
        <p:spPr bwMode="auto">
          <a:xfrm>
            <a:off x="395288" y="908050"/>
            <a:ext cx="849788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en-US" dirty="0" smtClean="0">
                <a:latin typeface="Trebuchet MS" panose="020B0603020202020204" pitchFamily="34" charset="0"/>
              </a:rPr>
              <a:t>Problemin həlli üçün bir alqoritm </a:t>
            </a:r>
            <a:r>
              <a:rPr lang="az-Latn-AZ" altLang="en-US" dirty="0" smtClean="0">
                <a:latin typeface="Trebuchet MS" panose="020B0603020202020204" pitchFamily="34" charset="0"/>
              </a:rPr>
              <a:t>yazmağın</a:t>
            </a:r>
            <a:r>
              <a:rPr lang="tr-TR" altLang="en-US" dirty="0" smtClean="0">
                <a:latin typeface="Trebuchet MS" panose="020B0603020202020204" pitchFamily="34" charset="0"/>
              </a:rPr>
              <a:t> əsas addımları aşağıdakılardır:</a:t>
            </a:r>
          </a:p>
          <a:p>
            <a:endParaRPr lang="tr-TR" altLang="en-US" dirty="0" smtClean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tr-TR" altLang="en-US" b="1" dirty="0" smtClean="0">
                <a:latin typeface="Trebuchet MS" panose="020B0603020202020204" pitchFamily="34" charset="0"/>
              </a:rPr>
              <a:t>Problemin </a:t>
            </a:r>
            <a:r>
              <a:rPr lang="az-Latn-AZ" altLang="en-US" b="1" dirty="0" smtClean="0">
                <a:latin typeface="Trebuchet MS" panose="020B0603020202020204" pitchFamily="34" charset="0"/>
              </a:rPr>
              <a:t>açıqlanması</a:t>
            </a:r>
            <a:r>
              <a:rPr lang="tr-TR" altLang="en-US" dirty="0" smtClean="0">
                <a:latin typeface="Trebuchet MS" panose="020B0603020202020204" pitchFamily="34" charset="0"/>
              </a:rPr>
              <a:t>: Alqoritm</a:t>
            </a:r>
            <a:r>
              <a:rPr lang="az-Latn-AZ" altLang="en-US" dirty="0" smtClean="0">
                <a:latin typeface="Trebuchet MS" panose="020B0603020202020204" pitchFamily="34" charset="0"/>
              </a:rPr>
              <a:t>i</a:t>
            </a:r>
            <a:r>
              <a:rPr lang="tr-TR" altLang="en-US" dirty="0" smtClean="0">
                <a:latin typeface="Trebuchet MS" panose="020B0603020202020204" pitchFamily="34" charset="0"/>
              </a:rPr>
              <a:t>n məqsədi müəyyən bir problemi həll etməkdir. problemin </a:t>
            </a:r>
            <a:r>
              <a:rPr lang="az-Latn-AZ" altLang="en-US" dirty="0" smtClean="0">
                <a:latin typeface="Trebuchet MS" panose="020B0603020202020204" pitchFamily="34" charset="0"/>
              </a:rPr>
              <a:t>qoyuluşu və məqsədi nə qədər açıqlayıcı olarsa alqoritmi yazmaq bir o qədər </a:t>
            </a:r>
            <a:r>
              <a:rPr lang="tr-TR" altLang="en-US" dirty="0" smtClean="0">
                <a:latin typeface="Trebuchet MS" panose="020B0603020202020204" pitchFamily="34" charset="0"/>
              </a:rPr>
              <a:t>asandır.</a:t>
            </a:r>
            <a:endParaRPr lang="az-Latn-AZ" altLang="en-US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endParaRPr lang="az-Latn-AZ" altLang="en-US" dirty="0" smtClean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tr-TR" altLang="en-US" b="1" dirty="0" smtClean="0">
                <a:latin typeface="Trebuchet MS" panose="020B0603020202020204" pitchFamily="34" charset="0"/>
              </a:rPr>
              <a:t>Giriş və çıxışların müəyyənləşdirilməsi</a:t>
            </a:r>
            <a:r>
              <a:rPr lang="tr-TR" altLang="en-US" dirty="0" smtClean="0">
                <a:latin typeface="Trebuchet MS" panose="020B0603020202020204" pitchFamily="34" charset="0"/>
              </a:rPr>
              <a:t>: Başlanğıc və bitmə nöqtələri çox aydın olmalıdır</a:t>
            </a:r>
            <a:endParaRPr lang="az-Latn-AZ" altLang="en-US" dirty="0" smtClean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endParaRPr lang="az-Latn-AZ" altLang="en-US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az-Latn-AZ" altLang="en-US" b="1" dirty="0" smtClean="0">
                <a:latin typeface="Trebuchet MS" panose="020B0603020202020204" pitchFamily="34" charset="0"/>
              </a:rPr>
              <a:t>Həlləri</a:t>
            </a:r>
            <a:r>
              <a:rPr lang="tr-TR" altLang="en-US" b="1" dirty="0" smtClean="0">
                <a:latin typeface="Trebuchet MS" panose="020B0603020202020204" pitchFamily="34" charset="0"/>
              </a:rPr>
              <a:t> tapmaq</a:t>
            </a:r>
            <a:r>
              <a:rPr lang="tr-TR" altLang="en-US" dirty="0" smtClean="0">
                <a:latin typeface="Trebuchet MS" panose="020B0603020202020204" pitchFamily="34" charset="0"/>
              </a:rPr>
              <a:t>: Bir problemi həll etmək üçün bir çox həll ola bilər. Bu</a:t>
            </a:r>
            <a:r>
              <a:rPr lang="az-Latn-AZ" altLang="en-US" dirty="0" smtClean="0">
                <a:latin typeface="Trebuchet MS" panose="020B0603020202020204" pitchFamily="34" charset="0"/>
              </a:rPr>
              <a:t> zaman </a:t>
            </a:r>
            <a:r>
              <a:rPr lang="tr-TR" altLang="en-US" dirty="0" smtClean="0">
                <a:latin typeface="Trebuchet MS" panose="020B0603020202020204" pitchFamily="34" charset="0"/>
              </a:rPr>
              <a:t>proqramçı ən sadə həlli seçməlidir. </a:t>
            </a:r>
            <a:r>
              <a:rPr lang="az-Latn-AZ" altLang="en-US" dirty="0" smtClean="0">
                <a:latin typeface="Trebuchet MS" panose="020B0603020202020204" pitchFamily="34" charset="0"/>
              </a:rPr>
              <a:t>Qarışıq həllər proqramlaşdırma dilinə çevrildikdə onun etibarlılığı itirilə bilər</a:t>
            </a:r>
          </a:p>
          <a:p>
            <a:pPr marL="342900" indent="-342900">
              <a:buAutoNum type="arabicPeriod"/>
            </a:pPr>
            <a:endParaRPr lang="az-Latn-AZ" altLang="en-US" dirty="0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tr-TR" altLang="en-US" b="1" dirty="0" smtClean="0">
                <a:latin typeface="Trebuchet MS" panose="020B0603020202020204" pitchFamily="34" charset="0"/>
              </a:rPr>
              <a:t>Test</a:t>
            </a:r>
            <a:r>
              <a:rPr lang="tr-TR" altLang="en-US" dirty="0" smtClean="0">
                <a:latin typeface="Trebuchet MS" panose="020B0603020202020204" pitchFamily="34" charset="0"/>
              </a:rPr>
              <a:t>: Alqoritm </a:t>
            </a:r>
            <a:r>
              <a:rPr lang="az-Latn-AZ" altLang="en-US" dirty="0" smtClean="0">
                <a:latin typeface="Trebuchet MS" panose="020B0603020202020204" pitchFamily="34" charset="0"/>
              </a:rPr>
              <a:t>yazıldıqdan</a:t>
            </a:r>
            <a:r>
              <a:rPr lang="tr-TR" altLang="en-US" dirty="0" smtClean="0">
                <a:latin typeface="Trebuchet MS" panose="020B0603020202020204" pitchFamily="34" charset="0"/>
              </a:rPr>
              <a:t> sonra tamamilə yoxlanılmalıdır.</a:t>
            </a:r>
            <a:endParaRPr lang="tr-TR" alt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7521575" cy="549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ALGORİTM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-l</a:t>
            </a:r>
            <a:r>
              <a:rPr lang="az-Latn-AZ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ə problemin həlli</a:t>
            </a:r>
            <a:endParaRPr lang="tr-TR" b="1" dirty="0">
              <a:latin typeface="Trebuchet MS" pitchFamily="34" charset="0"/>
            </a:endParaRPr>
          </a:p>
        </p:txBody>
      </p:sp>
      <p:sp>
        <p:nvSpPr>
          <p:cNvPr id="12291" name="Metin kutusu 1"/>
          <p:cNvSpPr txBox="1">
            <a:spLocks noChangeArrowheads="1"/>
          </p:cNvSpPr>
          <p:nvPr/>
        </p:nvSpPr>
        <p:spPr bwMode="auto">
          <a:xfrm>
            <a:off x="395288" y="908050"/>
            <a:ext cx="849788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just"/>
            <a:endParaRPr lang="tr-TR" altLang="en-US" sz="2000" dirty="0">
              <a:latin typeface="Trebuchet MS" panose="020B0603020202020204" pitchFamily="34" charset="0"/>
            </a:endParaRPr>
          </a:p>
          <a:p>
            <a:pPr algn="just"/>
            <a:r>
              <a:rPr lang="az-Latn-AZ" altLang="en-US" sz="2000" dirty="0" smtClean="0">
                <a:latin typeface="Trebuchet MS" panose="020B0603020202020204" pitchFamily="34" charset="0"/>
              </a:rPr>
              <a:t>5. </a:t>
            </a:r>
            <a:r>
              <a:rPr lang="tr-TR" altLang="en-US" sz="2000" b="1" dirty="0" smtClean="0">
                <a:latin typeface="Trebuchet MS" panose="020B0603020202020204" pitchFamily="34" charset="0"/>
              </a:rPr>
              <a:t>Alqoritm</a:t>
            </a:r>
            <a:r>
              <a:rPr lang="az-Latn-AZ" altLang="en-US" sz="2000" b="1" dirty="0" smtClean="0">
                <a:latin typeface="Trebuchet MS" panose="020B0603020202020204" pitchFamily="34" charset="0"/>
              </a:rPr>
              <a:t>in</a:t>
            </a:r>
            <a:r>
              <a:rPr lang="tr-TR" altLang="en-US" sz="2000" b="1" dirty="0" smtClean="0">
                <a:latin typeface="Trebuchet MS" panose="020B0603020202020204" pitchFamily="34" charset="0"/>
              </a:rPr>
              <a:t> </a:t>
            </a:r>
            <a:r>
              <a:rPr lang="az-Latn-AZ" altLang="en-US" sz="2000" b="1" dirty="0" smtClean="0">
                <a:latin typeface="Trebuchet MS" panose="020B0603020202020204" pitchFamily="34" charset="0"/>
              </a:rPr>
              <a:t>Kodlaşdırılması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: </a:t>
            </a:r>
            <a:r>
              <a:rPr lang="az-Latn-AZ" altLang="en-US" sz="2000" dirty="0" smtClean="0">
                <a:latin typeface="Trebuchet MS" panose="020B0603020202020204" pitchFamily="34" charset="0"/>
              </a:rPr>
              <a:t>Müəyyən təsvir vasitələri ilə yazılmış alqoritmin proqramlaşdırma dillərindən birinə keçirilməsi nəzərdə tutulur</a:t>
            </a:r>
          </a:p>
          <a:p>
            <a:pPr algn="just"/>
            <a:endParaRPr lang="az-Latn-AZ" altLang="en-US" sz="2000" dirty="0" smtClean="0">
              <a:latin typeface="Trebuchet MS" panose="020B0603020202020204" pitchFamily="34" charset="0"/>
            </a:endParaRPr>
          </a:p>
          <a:p>
            <a:pPr algn="just"/>
            <a:r>
              <a:rPr lang="az-Latn-AZ" altLang="en-US" sz="2000" dirty="0" smtClean="0">
                <a:latin typeface="Trebuchet MS" panose="020B0603020202020204" pitchFamily="34" charset="0"/>
              </a:rPr>
              <a:t>6. </a:t>
            </a:r>
            <a:r>
              <a:rPr lang="tr-TR" altLang="en-US" sz="2000" b="1" dirty="0" smtClean="0">
                <a:latin typeface="Trebuchet MS" panose="020B0603020202020204" pitchFamily="34" charset="0"/>
              </a:rPr>
              <a:t>Kod testi və təkmilləşdirilməsi: 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Yazılan kod alqoritmdə olduğu kimi </a:t>
            </a:r>
            <a:r>
              <a:rPr lang="az-Latn-AZ" altLang="en-US" sz="2000" dirty="0" smtClean="0">
                <a:latin typeface="Trebuchet MS" panose="020B0603020202020204" pitchFamily="34" charset="0"/>
              </a:rPr>
              <a:t>yoxlanılır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. Bu test mərhələsində bir səhv baş verərsə, səhv kod bloku </a:t>
            </a:r>
            <a:r>
              <a:rPr lang="az-Latn-AZ" altLang="en-US" sz="2000" dirty="0" smtClean="0">
                <a:latin typeface="Trebuchet MS" panose="020B0603020202020204" pitchFamily="34" charset="0"/>
              </a:rPr>
              <a:t>yenidən işlənilir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.</a:t>
            </a:r>
            <a:endParaRPr lang="tr-TR" altLang="en-US" sz="2000" dirty="0">
              <a:latin typeface="Trebuchet MS" panose="020B0603020202020204" pitchFamily="34" charset="0"/>
            </a:endParaRPr>
          </a:p>
          <a:p>
            <a:pPr algn="just"/>
            <a:r>
              <a:rPr lang="tr-TR" altLang="en-US" sz="2000" dirty="0">
                <a:latin typeface="Trebuchet MS" panose="020B0603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7521575" cy="54927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az-Latn-AZ" altLang="en-US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Alqoritmlərin proqramlaşdırmada yeri</a:t>
            </a:r>
            <a:endParaRPr lang="tr-TR" altLang="en-US" b="1" cap="none" dirty="0" smtClean="0">
              <a:latin typeface="Trebuchet MS" panose="020B0603020202020204" pitchFamily="34" charset="0"/>
            </a:endParaRPr>
          </a:p>
        </p:txBody>
      </p:sp>
      <p:sp>
        <p:nvSpPr>
          <p:cNvPr id="15363" name="Metin kutusu 1"/>
          <p:cNvSpPr txBox="1">
            <a:spLocks noChangeArrowheads="1"/>
          </p:cNvSpPr>
          <p:nvPr/>
        </p:nvSpPr>
        <p:spPr bwMode="auto">
          <a:xfrm>
            <a:off x="395288" y="908050"/>
            <a:ext cx="849788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just"/>
            <a:r>
              <a:rPr lang="tr-TR" altLang="en-US" sz="2000" dirty="0" smtClean="0">
                <a:latin typeface="Trebuchet MS" panose="020B0603020202020204" pitchFamily="34" charset="0"/>
              </a:rPr>
              <a:t>Kompüter proqram</a:t>
            </a:r>
            <a:r>
              <a:rPr lang="az-Latn-AZ" altLang="en-US" sz="2000" dirty="0" smtClean="0">
                <a:latin typeface="Trebuchet MS" panose="020B0603020202020204" pitchFamily="34" charset="0"/>
              </a:rPr>
              <a:t>ları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 ümumiyyətlə üç əsas qrupda </a:t>
            </a:r>
            <a:r>
              <a:rPr lang="az-Latn-AZ" altLang="en-US" sz="2000" dirty="0" smtClean="0">
                <a:latin typeface="Trebuchet MS" panose="020B0603020202020204" pitchFamily="34" charset="0"/>
              </a:rPr>
              <a:t>birləşir</a:t>
            </a:r>
            <a:endParaRPr lang="tr-TR" altLang="en-US" sz="2000" dirty="0" smtClean="0">
              <a:latin typeface="Trebuchet MS" panose="020B0603020202020204" pitchFamily="34" charset="0"/>
            </a:endParaRPr>
          </a:p>
          <a:p>
            <a:pPr algn="just"/>
            <a:endParaRPr lang="tr-TR" altLang="en-US" sz="2000" dirty="0" smtClean="0">
              <a:latin typeface="Trebuchet MS" panose="020B0603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tr-TR" altLang="en-US" sz="2000" dirty="0" smtClean="0">
                <a:latin typeface="Trebuchet MS" panose="020B0603020202020204" pitchFamily="34" charset="0"/>
              </a:rPr>
              <a:t>Sistem Proqramı: əməliyyat sistemi,</a:t>
            </a:r>
            <a:r>
              <a:rPr lang="az-Latn-AZ" altLang="en-US" sz="2000" dirty="0" smtClean="0">
                <a:latin typeface="Trebuchet MS" panose="020B0603020202020204" pitchFamily="34" charset="0"/>
              </a:rPr>
              <a:t> 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kompüterin fəaliyyət göstərməsinə imkan verən müxtəlif proqram təminatı</a:t>
            </a:r>
            <a:r>
              <a:rPr lang="az-Latn-AZ" altLang="en-US" sz="2000" dirty="0" smtClean="0">
                <a:latin typeface="Trebuchet MS" panose="020B0603020202020204" pitchFamily="34" charset="0"/>
              </a:rPr>
              <a:t> -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 Windows, </a:t>
            </a:r>
            <a:r>
              <a:rPr lang="az-Latn-AZ" altLang="en-US" sz="2000" dirty="0" smtClean="0">
                <a:latin typeface="Trebuchet MS" panose="020B0603020202020204" pitchFamily="34" charset="0"/>
              </a:rPr>
              <a:t>Linux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, Android və s.</a:t>
            </a:r>
            <a:endParaRPr lang="az-Latn-AZ" altLang="en-US" sz="2000" dirty="0" smtClean="0">
              <a:latin typeface="Trebuchet MS" panose="020B0603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az-Latn-AZ" altLang="en-US" sz="2000" dirty="0">
              <a:latin typeface="Trebuchet MS" panose="020B0603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az-Latn-AZ" altLang="en-US" sz="2000" dirty="0" smtClean="0">
                <a:latin typeface="Trebuchet MS" panose="020B0603020202020204" pitchFamily="34" charset="0"/>
              </a:rPr>
              <a:t>Tətbiqi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 proqram: Bu</a:t>
            </a:r>
            <a:r>
              <a:rPr lang="az-Latn-AZ" altLang="en-US" sz="2000" dirty="0" smtClean="0">
                <a:latin typeface="Trebuchet MS" panose="020B0603020202020204" pitchFamily="34" charset="0"/>
              </a:rPr>
              <a:t> maliyyə hesabtları, 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kitabxana qeydləri, </a:t>
            </a:r>
            <a:r>
              <a:rPr lang="az-Latn-AZ" altLang="en-US" sz="2000" dirty="0" smtClean="0">
                <a:latin typeface="Trebuchet MS" panose="020B0603020202020204" pitchFamily="34" charset="0"/>
              </a:rPr>
              <a:t>bank xidmətləri 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və s. </a:t>
            </a:r>
            <a:r>
              <a:rPr lang="az-Latn-AZ" altLang="en-US" sz="2000" dirty="0" smtClean="0">
                <a:latin typeface="Trebuchet MS" panose="020B0603020202020204" pitchFamily="34" charset="0"/>
              </a:rPr>
              <a:t>kimi insan fəaliyyətinin avtomatlaşdırılmasını nəzərdə tutan proqram təminatlarıdır.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 Winrar, Word, Messenger</a:t>
            </a:r>
            <a:r>
              <a:rPr lang="en-US" altLang="en-US" sz="2000" dirty="0" smtClean="0">
                <a:latin typeface="Trebuchet MS" panose="020B0603020202020204" pitchFamily="34" charset="0"/>
              </a:rPr>
              <a:t>, Galileo v</a:t>
            </a:r>
            <a:r>
              <a:rPr lang="az-Latn-AZ" altLang="en-US" sz="2000" dirty="0" smtClean="0">
                <a:latin typeface="Trebuchet MS" panose="020B0603020202020204" pitchFamily="34" charset="0"/>
              </a:rPr>
              <a:t>ə s</a:t>
            </a:r>
          </a:p>
          <a:p>
            <a:pPr marL="342900" indent="-342900" algn="just">
              <a:buFont typeface="+mj-lt"/>
              <a:buAutoNum type="arabicPeriod"/>
            </a:pPr>
            <a:endParaRPr lang="az-Latn-AZ" altLang="en-US" sz="2000" dirty="0">
              <a:latin typeface="Trebuchet MS" panose="020B0603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az-Latn-AZ" altLang="en-US" sz="2000" dirty="0" smtClean="0">
                <a:latin typeface="Trebuchet MS" panose="020B0603020202020204" pitchFamily="34" charset="0"/>
              </a:rPr>
              <a:t>Çevirici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 Proqram</a:t>
            </a:r>
            <a:r>
              <a:rPr lang="az-Latn-AZ" altLang="en-US" sz="2000" dirty="0" smtClean="0">
                <a:latin typeface="Trebuchet MS" panose="020B0603020202020204" pitchFamily="34" charset="0"/>
              </a:rPr>
              <a:t>lar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: Hər hansı bir dildə yazılmış proqramı maşın dilinə </a:t>
            </a:r>
            <a:r>
              <a:rPr lang="az-Latn-AZ" altLang="en-US" sz="2000" dirty="0" smtClean="0">
                <a:latin typeface="Trebuchet MS" panose="020B0603020202020204" pitchFamily="34" charset="0"/>
              </a:rPr>
              <a:t>çevirən</a:t>
            </a:r>
            <a:r>
              <a:rPr lang="tr-TR" altLang="en-US" sz="2000" dirty="0" smtClean="0">
                <a:latin typeface="Trebuchet MS" panose="020B0603020202020204" pitchFamily="34" charset="0"/>
              </a:rPr>
              <a:t> proqramdır. Məsələn C</a:t>
            </a:r>
            <a:endParaRPr lang="tr-TR" altLang="en-US" sz="20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 idx="4294967295"/>
          </p:nvPr>
        </p:nvSpPr>
        <p:spPr>
          <a:xfrm>
            <a:off x="323850" y="188913"/>
            <a:ext cx="7521575" cy="54927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az-Latn-AZ" altLang="en-US" b="1" cap="none" dirty="0" smtClean="0">
                <a:latin typeface="Trebuchet MS" panose="020B0603020202020204" pitchFamily="34" charset="0"/>
              </a:rPr>
              <a:t>Proqramlaşdırma dövrü (ALM)</a:t>
            </a:r>
            <a:endParaRPr lang="tr-TR" altLang="en-US" b="1" cap="none" dirty="0" smtClean="0">
              <a:latin typeface="Trebuchet MS" panose="020B0603020202020204" pitchFamily="34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95288" y="908050"/>
            <a:ext cx="8497887" cy="369331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en-US" dirty="0" smtClean="0">
                <a:latin typeface="Trebuchet MS" panose="020B0603020202020204" pitchFamily="34" charset="0"/>
              </a:rPr>
              <a:t>Proqram təminatının </a:t>
            </a:r>
            <a:r>
              <a:rPr lang="az-Latn-AZ" altLang="en-US" dirty="0" smtClean="0">
                <a:latin typeface="Trebuchet MS" panose="020B0603020202020204" pitchFamily="34" charset="0"/>
              </a:rPr>
              <a:t>hazırlanması</a:t>
            </a:r>
            <a:r>
              <a:rPr lang="tr-TR" altLang="en-US" dirty="0" smtClean="0">
                <a:latin typeface="Trebuchet MS" panose="020B0603020202020204" pitchFamily="34" charset="0"/>
              </a:rPr>
              <a:t> üçün əsas olaraq bu addımları yerinə yetirməlisiniz;</a:t>
            </a:r>
          </a:p>
          <a:p>
            <a:endParaRPr lang="tr-TR" altLang="en-US" dirty="0" smtClean="0">
              <a:latin typeface="Trebuchet MS" panose="020B0603020202020204" pitchFamily="34" charset="0"/>
            </a:endParaRPr>
          </a:p>
          <a:p>
            <a:r>
              <a:rPr lang="tr-TR" altLang="en-US" b="1" dirty="0" smtClean="0">
                <a:latin typeface="Trebuchet MS" panose="020B0603020202020204" pitchFamily="34" charset="0"/>
              </a:rPr>
              <a:t>Təhlil</a:t>
            </a:r>
            <a:r>
              <a:rPr lang="tr-TR" altLang="en-US" dirty="0" smtClean="0">
                <a:latin typeface="Trebuchet MS" panose="020B0603020202020204" pitchFamily="34" charset="0"/>
              </a:rPr>
              <a:t>: Müştərinin tələblərinin müəyyənləşdirdiyi mərhələ və bu tələblərin həlli və çərçivə mərhələləri. </a:t>
            </a:r>
            <a:endParaRPr lang="az-Latn-AZ" altLang="en-US" dirty="0" smtClean="0">
              <a:latin typeface="Trebuchet MS" panose="020B0603020202020204" pitchFamily="34" charset="0"/>
            </a:endParaRPr>
          </a:p>
          <a:p>
            <a:endParaRPr lang="tr-TR" altLang="en-US" dirty="0" smtClean="0">
              <a:latin typeface="Trebuchet MS" panose="020B0603020202020204" pitchFamily="34" charset="0"/>
            </a:endParaRPr>
          </a:p>
          <a:p>
            <a:r>
              <a:rPr lang="tr-TR" altLang="en-US" b="1" dirty="0" smtClean="0">
                <a:latin typeface="Trebuchet MS" panose="020B0603020202020204" pitchFamily="34" charset="0"/>
              </a:rPr>
              <a:t>Dizayn</a:t>
            </a:r>
            <a:r>
              <a:rPr lang="tr-TR" altLang="en-US" dirty="0" smtClean="0">
                <a:latin typeface="Trebuchet MS" panose="020B0603020202020204" pitchFamily="34" charset="0"/>
              </a:rPr>
              <a:t>: Analizin təyin etdiyi proqramın ən uyğun şəkildə necə həyata keçiriləcəyini müəyyən edin.</a:t>
            </a:r>
            <a:endParaRPr lang="az-Latn-AZ" altLang="en-US" dirty="0" smtClean="0">
              <a:latin typeface="Trebuchet MS" panose="020B0603020202020204" pitchFamily="34" charset="0"/>
            </a:endParaRPr>
          </a:p>
          <a:p>
            <a:endParaRPr lang="tr-TR" altLang="en-US" dirty="0" smtClean="0">
              <a:latin typeface="Trebuchet MS" panose="020B0603020202020204" pitchFamily="34" charset="0"/>
            </a:endParaRPr>
          </a:p>
          <a:p>
            <a:r>
              <a:rPr lang="tr-TR" altLang="en-US" b="1" dirty="0" smtClean="0">
                <a:latin typeface="Trebuchet MS" panose="020B0603020202020204" pitchFamily="34" charset="0"/>
              </a:rPr>
              <a:t>Təkmilləşdirmə</a:t>
            </a:r>
            <a:r>
              <a:rPr lang="tr-TR" altLang="en-US" dirty="0" smtClean="0">
                <a:latin typeface="Trebuchet MS" panose="020B0603020202020204" pitchFamily="34" charset="0"/>
              </a:rPr>
              <a:t>: Kodlama bu mərhələdə aparılır. Bu mərhələdə interfeys dizaynı və müxtəlif düzəlişlər aparılır.</a:t>
            </a:r>
            <a:endParaRPr lang="az-Latn-AZ" altLang="en-US" dirty="0" smtClean="0">
              <a:latin typeface="Trebuchet MS" panose="020B0603020202020204" pitchFamily="34" charset="0"/>
            </a:endParaRPr>
          </a:p>
          <a:p>
            <a:endParaRPr lang="tr-TR" altLang="en-US" dirty="0" smtClean="0">
              <a:latin typeface="Trebuchet MS" panose="020B0603020202020204" pitchFamily="34" charset="0"/>
            </a:endParaRPr>
          </a:p>
          <a:p>
            <a:r>
              <a:rPr lang="az-Latn-AZ" altLang="en-US" b="1" dirty="0" smtClean="0">
                <a:latin typeface="Trebuchet MS" panose="020B0603020202020204" pitchFamily="34" charset="0"/>
              </a:rPr>
              <a:t>Test (</a:t>
            </a:r>
            <a:r>
              <a:rPr lang="tr-TR" altLang="en-US" b="1" dirty="0" smtClean="0">
                <a:latin typeface="Trebuchet MS" panose="020B0603020202020204" pitchFamily="34" charset="0"/>
              </a:rPr>
              <a:t>Səhvlərdən təmizlənmə</a:t>
            </a:r>
            <a:r>
              <a:rPr lang="az-Latn-AZ" altLang="en-US" b="1" dirty="0" smtClean="0">
                <a:latin typeface="Trebuchet MS" panose="020B0603020202020204" pitchFamily="34" charset="0"/>
              </a:rPr>
              <a:t>)</a:t>
            </a:r>
            <a:r>
              <a:rPr lang="tr-TR" altLang="en-US" dirty="0" smtClean="0">
                <a:latin typeface="Trebuchet MS" panose="020B0603020202020204" pitchFamily="34" charset="0"/>
              </a:rPr>
              <a:t>: </a:t>
            </a:r>
            <a:r>
              <a:rPr lang="az-Latn-AZ" altLang="en-US" dirty="0" smtClean="0">
                <a:latin typeface="Trebuchet MS" panose="020B0603020202020204" pitchFamily="34" charset="0"/>
              </a:rPr>
              <a:t>Sınaq mərhələsi kimi də adlandırıla bilər</a:t>
            </a:r>
            <a:endParaRPr lang="tr-TR" alt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fta 1">
  <a:themeElements>
    <a:clrScheme name="Açılar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çılar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çıla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Hafta 1</Template>
  <TotalTime>1906</TotalTime>
  <Words>1047</Words>
  <Application>Microsoft Office PowerPoint</Application>
  <PresentationFormat>On-screen Show (4:3)</PresentationFormat>
  <Paragraphs>199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Franklin Gothic Book</vt:lpstr>
      <vt:lpstr>Franklin Gothic Medium</vt:lpstr>
      <vt:lpstr>Tahoma</vt:lpstr>
      <vt:lpstr>Trebuchet MS</vt:lpstr>
      <vt:lpstr>Tunga</vt:lpstr>
      <vt:lpstr>Wingdings</vt:lpstr>
      <vt:lpstr>Hafta 1</vt:lpstr>
      <vt:lpstr>ALGORİTMA və PROQRAMLAŞDIRMA</vt:lpstr>
      <vt:lpstr>Mövzular</vt:lpstr>
      <vt:lpstr>Problem NƏdir</vt:lpstr>
      <vt:lpstr>PROBLEMİn HƏLLİ</vt:lpstr>
      <vt:lpstr>ALGORİTM</vt:lpstr>
      <vt:lpstr>ALGORİTM-lə problemin həlli</vt:lpstr>
      <vt:lpstr>ALGORİTM-lə problemin həlli</vt:lpstr>
      <vt:lpstr>Alqoritmlərin proqramlaşdırmada yeri</vt:lpstr>
      <vt:lpstr>Proqramlaşdırma dövrü (ALM)</vt:lpstr>
      <vt:lpstr>Alqoritmlərin proqramlaşdırmada yeri</vt:lpstr>
      <vt:lpstr>ALGORİTM YAZMA</vt:lpstr>
      <vt:lpstr>ALGORİTM YAZMA</vt:lpstr>
      <vt:lpstr>ALGORİTM TƏSVİRİ</vt:lpstr>
      <vt:lpstr>ALGORİTM TƏSVİRİ</vt:lpstr>
      <vt:lpstr>ALGORİTM YAZMA</vt:lpstr>
      <vt:lpstr>Misallar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ALGORİTMA və PROQRAMLAŞDIRMA</dc:title>
  <cp:lastModifiedBy>Ismayil Ismayilov</cp:lastModifiedBy>
  <cp:revision>62</cp:revision>
  <dcterms:created xsi:type="dcterms:W3CDTF">2012-09-30T20:43:56Z</dcterms:created>
  <dcterms:modified xsi:type="dcterms:W3CDTF">2017-09-16T07:54:06Z</dcterms:modified>
</cp:coreProperties>
</file>