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7" r:id="rId8"/>
    <p:sldId id="262" r:id="rId9"/>
    <p:sldId id="266" r:id="rId10"/>
    <p:sldId id="263"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Sheet1!$A$2:$A$8</c:f>
              <c:strCache>
                <c:ptCount val="7"/>
                <c:pt idx="0">
                  <c:v>BubbleSort</c:v>
                </c:pt>
                <c:pt idx="1">
                  <c:v>CountSort</c:v>
                </c:pt>
                <c:pt idx="2">
                  <c:v>RadixSort</c:v>
                </c:pt>
                <c:pt idx="3">
                  <c:v>QuickSort</c:v>
                </c:pt>
                <c:pt idx="4">
                  <c:v>QuickSort Mediana</c:v>
                </c:pt>
                <c:pt idx="5">
                  <c:v>MergeSort</c:v>
                </c:pt>
                <c:pt idx="6">
                  <c:v>NativeSort</c:v>
                </c:pt>
              </c:strCache>
            </c:strRef>
          </c:cat>
          <c:val>
            <c:numRef>
              <c:f>Sheet1!$B$2:$B$8</c:f>
              <c:numCache>
                <c:formatCode>General</c:formatCode>
                <c:ptCount val="7"/>
                <c:pt idx="0">
                  <c:v>50</c:v>
                </c:pt>
                <c:pt idx="1">
                  <c:v>1.17</c:v>
                </c:pt>
                <c:pt idx="2">
                  <c:v>32.200000000000003</c:v>
                </c:pt>
                <c:pt idx="3">
                  <c:v>50</c:v>
                </c:pt>
                <c:pt idx="4">
                  <c:v>18</c:v>
                </c:pt>
                <c:pt idx="5">
                  <c:v>40</c:v>
                </c:pt>
                <c:pt idx="6">
                  <c:v>32</c:v>
                </c:pt>
              </c:numCache>
            </c:numRef>
          </c:val>
          <c:extLst>
            <c:ext xmlns:c16="http://schemas.microsoft.com/office/drawing/2014/chart" uri="{C3380CC4-5D6E-409C-BE32-E72D297353CC}">
              <c16:uniqueId val="{00000000-2426-4425-AF03-2F64B842ADEC}"/>
            </c:ext>
          </c:extLst>
        </c:ser>
        <c:dLbls>
          <c:showLegendKey val="0"/>
          <c:showVal val="0"/>
          <c:showCatName val="0"/>
          <c:showSerName val="0"/>
          <c:showPercent val="0"/>
          <c:showBubbleSize val="0"/>
        </c:dLbls>
        <c:gapWidth val="219"/>
        <c:overlap val="-27"/>
        <c:axId val="270591439"/>
        <c:axId val="270593103"/>
      </c:barChart>
      <c:catAx>
        <c:axId val="270591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593103"/>
        <c:crosses val="autoZero"/>
        <c:auto val="1"/>
        <c:lblAlgn val="ctr"/>
        <c:lblOffset val="100"/>
        <c:noMultiLvlLbl val="0"/>
      </c:catAx>
      <c:valAx>
        <c:axId val="270593103"/>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59143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Sheet1!$A$2:$A$8</c:f>
              <c:strCache>
                <c:ptCount val="7"/>
                <c:pt idx="0">
                  <c:v>BubbleSort</c:v>
                </c:pt>
                <c:pt idx="1">
                  <c:v>CountSort</c:v>
                </c:pt>
                <c:pt idx="2">
                  <c:v>RadixSort</c:v>
                </c:pt>
                <c:pt idx="3">
                  <c:v>QuickSort</c:v>
                </c:pt>
                <c:pt idx="4">
                  <c:v>QuickSort Mediana</c:v>
                </c:pt>
                <c:pt idx="5">
                  <c:v>MergeSort</c:v>
                </c:pt>
                <c:pt idx="6">
                  <c:v>NativeSort</c:v>
                </c:pt>
              </c:strCache>
            </c:strRef>
          </c:cat>
          <c:val>
            <c:numRef>
              <c:f>Sheet1!$B$2:$B$8</c:f>
              <c:numCache>
                <c:formatCode>General</c:formatCode>
                <c:ptCount val="7"/>
                <c:pt idx="0">
                  <c:v>0.77</c:v>
                </c:pt>
                <c:pt idx="1">
                  <c:v>1.56</c:v>
                </c:pt>
                <c:pt idx="2">
                  <c:v>2E-3</c:v>
                </c:pt>
                <c:pt idx="3">
                  <c:v>0.51</c:v>
                </c:pt>
                <c:pt idx="4">
                  <c:v>0</c:v>
                </c:pt>
                <c:pt idx="5">
                  <c:v>1.9E-3</c:v>
                </c:pt>
                <c:pt idx="6">
                  <c:v>1.9E-3</c:v>
                </c:pt>
              </c:numCache>
            </c:numRef>
          </c:val>
          <c:extLst>
            <c:ext xmlns:c16="http://schemas.microsoft.com/office/drawing/2014/chart" uri="{C3380CC4-5D6E-409C-BE32-E72D297353CC}">
              <c16:uniqueId val="{00000000-E3DB-41A7-AF13-719E3AA45D0C}"/>
            </c:ext>
          </c:extLst>
        </c:ser>
        <c:dLbls>
          <c:showLegendKey val="0"/>
          <c:showVal val="0"/>
          <c:showCatName val="0"/>
          <c:showSerName val="0"/>
          <c:showPercent val="0"/>
          <c:showBubbleSize val="0"/>
        </c:dLbls>
        <c:gapWidth val="219"/>
        <c:overlap val="-27"/>
        <c:axId val="326156832"/>
        <c:axId val="326156416"/>
      </c:barChart>
      <c:catAx>
        <c:axId val="32615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6156416"/>
        <c:crosses val="autoZero"/>
        <c:auto val="1"/>
        <c:lblAlgn val="ctr"/>
        <c:lblOffset val="100"/>
        <c:noMultiLvlLbl val="0"/>
      </c:catAx>
      <c:valAx>
        <c:axId val="326156416"/>
        <c:scaling>
          <c:orientation val="minMax"/>
          <c:max val="4.000000000000001E-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6156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Sheet1!$A$2:$A$8</c:f>
              <c:strCache>
                <c:ptCount val="7"/>
                <c:pt idx="0">
                  <c:v>mergesort</c:v>
                </c:pt>
                <c:pt idx="1">
                  <c:v>radixsort</c:v>
                </c:pt>
                <c:pt idx="2">
                  <c:v>quicksort</c:v>
                </c:pt>
                <c:pt idx="3">
                  <c:v>quicksort mediana</c:v>
                </c:pt>
                <c:pt idx="4">
                  <c:v>bubblesort</c:v>
                </c:pt>
                <c:pt idx="5">
                  <c:v>countsort</c:v>
                </c:pt>
                <c:pt idx="6">
                  <c:v>nativesort</c:v>
                </c:pt>
              </c:strCache>
            </c:strRef>
          </c:cat>
          <c:val>
            <c:numRef>
              <c:f>Sheet1!$B$2:$B$8</c:f>
              <c:numCache>
                <c:formatCode>General</c:formatCode>
                <c:ptCount val="7"/>
                <c:pt idx="0">
                  <c:v>50</c:v>
                </c:pt>
                <c:pt idx="1">
                  <c:v>34.47</c:v>
                </c:pt>
                <c:pt idx="2">
                  <c:v>50</c:v>
                </c:pt>
                <c:pt idx="3">
                  <c:v>9.49</c:v>
                </c:pt>
                <c:pt idx="4">
                  <c:v>50</c:v>
                </c:pt>
                <c:pt idx="5">
                  <c:v>7.04</c:v>
                </c:pt>
                <c:pt idx="6">
                  <c:v>39.01</c:v>
                </c:pt>
              </c:numCache>
            </c:numRef>
          </c:val>
          <c:extLst>
            <c:ext xmlns:c16="http://schemas.microsoft.com/office/drawing/2014/chart" uri="{C3380CC4-5D6E-409C-BE32-E72D297353CC}">
              <c16:uniqueId val="{00000000-73CB-4F14-8152-6C605B375960}"/>
            </c:ext>
          </c:extLst>
        </c:ser>
        <c:dLbls>
          <c:showLegendKey val="0"/>
          <c:showVal val="0"/>
          <c:showCatName val="0"/>
          <c:showSerName val="0"/>
          <c:showPercent val="0"/>
          <c:showBubbleSize val="0"/>
        </c:dLbls>
        <c:gapWidth val="219"/>
        <c:overlap val="-27"/>
        <c:axId val="332979328"/>
        <c:axId val="332979744"/>
      </c:barChart>
      <c:catAx>
        <c:axId val="33297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979744"/>
        <c:crosses val="autoZero"/>
        <c:auto val="1"/>
        <c:lblAlgn val="ctr"/>
        <c:lblOffset val="100"/>
        <c:noMultiLvlLbl val="0"/>
      </c:catAx>
      <c:valAx>
        <c:axId val="332979744"/>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979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D219CF-C4A2-4BB3-9280-612A93CB9A43}" type="datetimeFigureOut">
              <a:rPr lang="en-US" smtClean="0"/>
              <a:t>3/14/2021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262269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376805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187979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DF5F52-D8C0-4F45-9862-C43B51D7EE7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5435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190062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0D219CF-C4A2-4BB3-9280-612A93CB9A43}"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353303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0D219CF-C4A2-4BB3-9280-612A93CB9A43}"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389791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D219CF-C4A2-4BB3-9280-612A93CB9A43}"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42605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D219CF-C4A2-4BB3-9280-612A93CB9A43}" type="datetimeFigureOut">
              <a:rPr lang="en-US" smtClean="0"/>
              <a:t>3/14/2021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212892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D219CF-C4A2-4BB3-9280-612A93CB9A43}"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220243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D219CF-C4A2-4BB3-9280-612A93CB9A43}" type="datetimeFigureOut">
              <a:rPr lang="en-US" smtClean="0"/>
              <a:t>3/14/2021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14524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76250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D219CF-C4A2-4BB3-9280-612A93CB9A43}"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424168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D219CF-C4A2-4BB3-9280-612A93CB9A43}"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222231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219CF-C4A2-4BB3-9280-612A93CB9A43}"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327098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68220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219CF-C4A2-4BB3-9280-612A93CB9A43}"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F5F52-D8C0-4F45-9862-C43B51D7EE75}" type="slidenum">
              <a:rPr lang="en-US" smtClean="0"/>
              <a:t>‹#›</a:t>
            </a:fld>
            <a:endParaRPr lang="en-US"/>
          </a:p>
        </p:txBody>
      </p:sp>
    </p:spTree>
    <p:extLst>
      <p:ext uri="{BB962C8B-B14F-4D97-AF65-F5344CB8AC3E}">
        <p14:creationId xmlns:p14="http://schemas.microsoft.com/office/powerpoint/2010/main" val="320063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219CF-C4A2-4BB3-9280-612A93CB9A43}" type="datetimeFigureOut">
              <a:rPr lang="en-US" smtClean="0"/>
              <a:t>3/14/2021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DF5F52-D8C0-4F45-9862-C43B51D7EE75}" type="slidenum">
              <a:rPr lang="en-US" smtClean="0"/>
              <a:t>‹#›</a:t>
            </a:fld>
            <a:endParaRPr lang="en-US"/>
          </a:p>
        </p:txBody>
      </p:sp>
    </p:spTree>
    <p:extLst>
      <p:ext uri="{BB962C8B-B14F-4D97-AF65-F5344CB8AC3E}">
        <p14:creationId xmlns:p14="http://schemas.microsoft.com/office/powerpoint/2010/main" val="22415270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ALGORITMI DE SORTARE</a:t>
            </a:r>
            <a:br>
              <a:rPr lang="en-US" dirty="0" smtClean="0"/>
            </a:br>
            <a:r>
              <a:rPr lang="en-US" sz="3200" dirty="0" smtClean="0"/>
              <a:t>tem</a:t>
            </a:r>
            <a:r>
              <a:rPr lang="ro-RO" sz="3200" dirty="0" smtClean="0"/>
              <a:t>ă</a:t>
            </a:r>
            <a:r>
              <a:rPr lang="en-US" sz="3200" dirty="0" smtClean="0"/>
              <a:t> </a:t>
            </a:r>
            <a:r>
              <a:rPr lang="en-US" sz="3200" dirty="0" err="1" smtClean="0"/>
              <a:t>sd</a:t>
            </a:r>
            <a:endParaRPr lang="en-US" sz="3200" dirty="0"/>
          </a:p>
        </p:txBody>
      </p:sp>
      <p:sp>
        <p:nvSpPr>
          <p:cNvPr id="3" name="Subtitle 2"/>
          <p:cNvSpPr>
            <a:spLocks noGrp="1"/>
          </p:cNvSpPr>
          <p:nvPr>
            <p:ph type="subTitle" idx="1"/>
          </p:nvPr>
        </p:nvSpPr>
        <p:spPr/>
        <p:txBody>
          <a:bodyPr/>
          <a:lstStyle/>
          <a:p>
            <a:r>
              <a:rPr lang="ro-RO" dirty="0" smtClean="0"/>
              <a:t>UDROIU LAURA-IOANA</a:t>
            </a:r>
            <a:endParaRPr lang="en-US" dirty="0"/>
          </a:p>
        </p:txBody>
      </p:sp>
    </p:spTree>
    <p:extLst>
      <p:ext uri="{BB962C8B-B14F-4D97-AF65-F5344CB8AC3E}">
        <p14:creationId xmlns:p14="http://schemas.microsoft.com/office/powerpoint/2010/main" val="26040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Nivelul de </a:t>
            </a:r>
            <a:r>
              <a:rPr lang="en-US" dirty="0" err="1" smtClean="0"/>
              <a:t>ineficien</a:t>
            </a:r>
            <a:r>
              <a:rPr lang="ro-RO" dirty="0" smtClean="0"/>
              <a:t>ță </a:t>
            </a:r>
            <a:r>
              <a:rPr lang="ro-RO" dirty="0"/>
              <a:t>în funcție de numărul de elemente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1662422"/>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409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Nivelul de </a:t>
            </a:r>
            <a:r>
              <a:rPr lang="en-US" dirty="0" err="1"/>
              <a:t>ineficien</a:t>
            </a:r>
            <a:r>
              <a:rPr lang="ro-RO" dirty="0"/>
              <a:t>ță în funcție de </a:t>
            </a:r>
            <a:r>
              <a:rPr lang="en-US" dirty="0" err="1" smtClean="0"/>
              <a:t>maximul</a:t>
            </a:r>
            <a:r>
              <a:rPr lang="en-US" dirty="0" smtClean="0"/>
              <a:t> g</a:t>
            </a:r>
            <a:r>
              <a:rPr lang="ro-RO" dirty="0" smtClean="0"/>
              <a:t>ăsit în vector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8443952"/>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782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Ineficiență pentru n = 10^8 și maxx = 10^8</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0776817"/>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64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CONCLUZI</a:t>
            </a:r>
            <a:r>
              <a:rPr lang="ro-RO" dirty="0" smtClean="0"/>
              <a:t>i</a:t>
            </a:r>
            <a:endParaRPr lang="en-US" dirty="0"/>
          </a:p>
        </p:txBody>
      </p:sp>
      <p:sp>
        <p:nvSpPr>
          <p:cNvPr id="3" name="Content Placeholder 2"/>
          <p:cNvSpPr>
            <a:spLocks noGrp="1"/>
          </p:cNvSpPr>
          <p:nvPr>
            <p:ph idx="1"/>
          </p:nvPr>
        </p:nvSpPr>
        <p:spPr/>
        <p:txBody>
          <a:bodyPr>
            <a:normAutofit fontScale="85000" lnSpcReduction="20000"/>
          </a:bodyPr>
          <a:lstStyle/>
          <a:p>
            <a:r>
              <a:rPr lang="en-US" sz="2600" dirty="0" err="1" smtClean="0"/>
              <a:t>Prin</a:t>
            </a:r>
            <a:r>
              <a:rPr lang="en-US" sz="2600" dirty="0" smtClean="0"/>
              <a:t> </a:t>
            </a:r>
            <a:r>
              <a:rPr lang="en-US" sz="2600" dirty="0" err="1" smtClean="0"/>
              <a:t>urmare</a:t>
            </a:r>
            <a:r>
              <a:rPr lang="en-US" sz="2600" dirty="0" smtClean="0"/>
              <a:t>, </a:t>
            </a:r>
            <a:r>
              <a:rPr lang="en-US" sz="2600" dirty="0" err="1" smtClean="0"/>
              <a:t>alegerea</a:t>
            </a:r>
            <a:r>
              <a:rPr lang="en-US" sz="2600" dirty="0" smtClean="0"/>
              <a:t> </a:t>
            </a:r>
            <a:r>
              <a:rPr lang="en-US" sz="2600" dirty="0" err="1" smtClean="0"/>
              <a:t>unui</a:t>
            </a:r>
            <a:r>
              <a:rPr lang="en-US" sz="2600" dirty="0" smtClean="0"/>
              <a:t> </a:t>
            </a:r>
            <a:r>
              <a:rPr lang="en-US" sz="2600" dirty="0" err="1" smtClean="0"/>
              <a:t>algoritm</a:t>
            </a:r>
            <a:r>
              <a:rPr lang="en-US" sz="2600" dirty="0" smtClean="0"/>
              <a:t> c</a:t>
            </a:r>
            <a:r>
              <a:rPr lang="ro-RO" sz="2600" dirty="0" smtClean="0"/>
              <a:t>ât mai eficient trebuie judecată în funcție de numerul de numere și de cel mai mare număr regăsit printre acestea</a:t>
            </a:r>
            <a:r>
              <a:rPr lang="en-US" sz="2600" dirty="0" smtClean="0"/>
              <a:t>;</a:t>
            </a:r>
            <a:endParaRPr lang="ro-RO" sz="2600" dirty="0" smtClean="0"/>
          </a:p>
          <a:p>
            <a:r>
              <a:rPr lang="ro-RO" sz="2600" dirty="0" smtClean="0"/>
              <a:t>Astfel, în cazul în care avem un n foarte mare, indiferent de maximul găsit, cea mai eficientă sortare este countsort-ul, dar dacă maxx-ul este mare, iar n-ul este mult mai mic decât acesta, quicksort-ul implementat folosind mediana este foarte rapid</a:t>
            </a:r>
            <a:r>
              <a:rPr lang="en-US" sz="2600" dirty="0" smtClean="0"/>
              <a:t>;</a:t>
            </a:r>
            <a:endParaRPr lang="ro-RO" sz="2600" dirty="0" smtClean="0"/>
          </a:p>
          <a:p>
            <a:r>
              <a:rPr lang="ro-RO" sz="2600" dirty="0" smtClean="0"/>
              <a:t>Quicksort-ul rezolvat cu mediană este mult mai eficient decât cel normal</a:t>
            </a:r>
            <a:r>
              <a:rPr lang="en-US" sz="2600" dirty="0" smtClean="0"/>
              <a:t>;</a:t>
            </a:r>
            <a:endParaRPr lang="ro-RO" sz="2600" dirty="0" smtClean="0"/>
          </a:p>
          <a:p>
            <a:r>
              <a:rPr lang="ro-RO" sz="2600" dirty="0" smtClean="0"/>
              <a:t>Quicksort-ul este mult mai eficient atunci când n-ul și maxx-ul sunt apropiate</a:t>
            </a:r>
            <a:r>
              <a:rPr lang="en-US" sz="2600" dirty="0" smtClean="0"/>
              <a:t>;</a:t>
            </a:r>
            <a:endParaRPr lang="ro-RO" sz="2600" dirty="0" smtClean="0"/>
          </a:p>
          <a:p>
            <a:r>
              <a:rPr lang="ro-RO" sz="2600" dirty="0" smtClean="0"/>
              <a:t>Bubblesort-ul reprezintă cea mai ineficientă metodă de a sorta</a:t>
            </a:r>
            <a:r>
              <a:rPr lang="en-US" sz="2600" dirty="0" smtClean="0"/>
              <a:t>;</a:t>
            </a:r>
          </a:p>
          <a:p>
            <a:r>
              <a:rPr lang="en-US" sz="2600" dirty="0" smtClean="0"/>
              <a:t>De</a:t>
            </a:r>
            <a:r>
              <a:rPr lang="ro-RO" sz="2600" dirty="0" smtClean="0"/>
              <a:t>și nativesort-ul din C++ este mult mai rapid de implementat, timpul de rulare al acestuia nu este printre cele mai bune, însă nu este nici printre cele mai rele, având un timp mediu de rulare în orice tip de exemplu</a:t>
            </a:r>
          </a:p>
          <a:p>
            <a:endParaRPr lang="en-US" dirty="0"/>
          </a:p>
        </p:txBody>
      </p:sp>
    </p:spTree>
    <p:extLst>
      <p:ext uri="{BB962C8B-B14F-4D97-AF65-F5344CB8AC3E}">
        <p14:creationId xmlns:p14="http://schemas.microsoft.com/office/powerpoint/2010/main" val="195973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	</a:t>
            </a:r>
            <a:endParaRPr lang="en-US" dirty="0"/>
          </a:p>
        </p:txBody>
      </p:sp>
      <p:sp>
        <p:nvSpPr>
          <p:cNvPr id="3" name="Content Placeholder 2"/>
          <p:cNvSpPr>
            <a:spLocks noGrp="1"/>
          </p:cNvSpPr>
          <p:nvPr>
            <p:ph idx="1"/>
          </p:nvPr>
        </p:nvSpPr>
        <p:spPr/>
        <p:txBody>
          <a:bodyPr>
            <a:normAutofit fontScale="92500" lnSpcReduction="10000"/>
          </a:bodyPr>
          <a:lstStyle/>
          <a:p>
            <a:r>
              <a:rPr lang="ro-RO" dirty="0" smtClean="0"/>
              <a:t>Prezentarea de față are ca scop ilustrarea a mai multor tipuri de sortări, astfel, aceasta conține</a:t>
            </a:r>
            <a:r>
              <a:rPr lang="en-US" dirty="0" smtClean="0"/>
              <a:t>:</a:t>
            </a:r>
          </a:p>
          <a:p>
            <a:pPr lvl="2"/>
            <a:r>
              <a:rPr lang="en-US" dirty="0" smtClean="0"/>
              <a:t>C</a:t>
            </a:r>
            <a:r>
              <a:rPr lang="ro-RO" dirty="0" smtClean="0"/>
              <a:t>âte o scurtă prezentare a fiecărui algoritm</a:t>
            </a:r>
            <a:r>
              <a:rPr lang="en-US" dirty="0" smtClean="0"/>
              <a:t>;</a:t>
            </a:r>
          </a:p>
          <a:p>
            <a:pPr lvl="6"/>
            <a:r>
              <a:rPr lang="en-US" dirty="0" err="1" smtClean="0"/>
              <a:t>BubbleSort</a:t>
            </a:r>
            <a:endParaRPr lang="en-US" dirty="0" smtClean="0"/>
          </a:p>
          <a:p>
            <a:pPr lvl="6"/>
            <a:r>
              <a:rPr lang="en-US" dirty="0" err="1" smtClean="0"/>
              <a:t>CountSort</a:t>
            </a:r>
            <a:endParaRPr lang="en-US" dirty="0" smtClean="0"/>
          </a:p>
          <a:p>
            <a:pPr lvl="6"/>
            <a:r>
              <a:rPr lang="en-US" dirty="0" err="1" smtClean="0"/>
              <a:t>RadixSort</a:t>
            </a:r>
            <a:endParaRPr lang="en-US" dirty="0" smtClean="0"/>
          </a:p>
          <a:p>
            <a:pPr lvl="6"/>
            <a:r>
              <a:rPr lang="en-US" dirty="0" err="1" smtClean="0"/>
              <a:t>MergeSort</a:t>
            </a:r>
            <a:endParaRPr lang="en-US" dirty="0" smtClean="0"/>
          </a:p>
          <a:p>
            <a:pPr lvl="6"/>
            <a:r>
              <a:rPr lang="en-US" dirty="0" err="1" smtClean="0"/>
              <a:t>NativeSort</a:t>
            </a:r>
            <a:endParaRPr lang="en-US" dirty="0" smtClean="0"/>
          </a:p>
          <a:p>
            <a:pPr lvl="6"/>
            <a:r>
              <a:rPr lang="en-US" dirty="0" err="1" smtClean="0"/>
              <a:t>QuickSort</a:t>
            </a:r>
            <a:endParaRPr lang="ro-RO" dirty="0" smtClean="0"/>
          </a:p>
          <a:p>
            <a:pPr lvl="2"/>
            <a:r>
              <a:rPr lang="ro-RO" dirty="0" smtClean="0"/>
              <a:t>Cele mai favorabile și cele mai defavorabile cazuri pentru folosința acestora</a:t>
            </a:r>
            <a:r>
              <a:rPr lang="en-US" dirty="0" smtClean="0"/>
              <a:t>;</a:t>
            </a:r>
            <a:endParaRPr lang="ro-RO" dirty="0" smtClean="0"/>
          </a:p>
          <a:p>
            <a:pPr lvl="2"/>
            <a:r>
              <a:rPr lang="ro-RO" dirty="0" smtClean="0"/>
              <a:t>Comparație între </a:t>
            </a:r>
            <a:r>
              <a:rPr lang="ro-RO" dirty="0" smtClean="0"/>
              <a:t>timpii </a:t>
            </a:r>
            <a:r>
              <a:rPr lang="ro-RO" dirty="0" smtClean="0"/>
              <a:t>de rulare ale testelor</a:t>
            </a:r>
            <a:r>
              <a:rPr lang="en-US" dirty="0" smtClean="0"/>
              <a:t>;</a:t>
            </a:r>
            <a:endParaRPr lang="ro-RO" dirty="0" smtClean="0"/>
          </a:p>
          <a:p>
            <a:pPr lvl="2"/>
            <a:endParaRPr lang="ro-RO" dirty="0" smtClean="0"/>
          </a:p>
          <a:p>
            <a:r>
              <a:rPr lang="ro-RO" dirty="0" smtClean="0"/>
              <a:t>Tema este rezolvată în C++</a:t>
            </a:r>
            <a:r>
              <a:rPr lang="en-US" dirty="0" smtClean="0"/>
              <a:t>;</a:t>
            </a:r>
            <a:endParaRPr lang="ro-RO" dirty="0" smtClean="0"/>
          </a:p>
          <a:p>
            <a:r>
              <a:rPr lang="ro-RO" dirty="0" smtClean="0"/>
              <a:t>Timpii de rulare sunt exprimați în secunde</a:t>
            </a:r>
            <a:endParaRPr lang="en-US" dirty="0"/>
          </a:p>
        </p:txBody>
      </p:sp>
    </p:spTree>
    <p:extLst>
      <p:ext uri="{BB962C8B-B14F-4D97-AF65-F5344CB8AC3E}">
        <p14:creationId xmlns:p14="http://schemas.microsoft.com/office/powerpoint/2010/main" val="413532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BubbleSort</a:t>
            </a:r>
            <a:endParaRPr lang="en-US" dirty="0"/>
          </a:p>
        </p:txBody>
      </p:sp>
      <p:sp>
        <p:nvSpPr>
          <p:cNvPr id="3" name="Content Placeholder 2"/>
          <p:cNvSpPr>
            <a:spLocks noGrp="1"/>
          </p:cNvSpPr>
          <p:nvPr>
            <p:ph idx="1"/>
          </p:nvPr>
        </p:nvSpPr>
        <p:spPr>
          <a:xfrm>
            <a:off x="685800" y="1767840"/>
            <a:ext cx="10820400" cy="4024125"/>
          </a:xfrm>
        </p:spPr>
        <p:txBody>
          <a:bodyPr>
            <a:normAutofit/>
          </a:bodyPr>
          <a:lstStyle/>
          <a:p>
            <a:r>
              <a:rPr lang="ro-RO" sz="2000" dirty="0" smtClean="0"/>
              <a:t>Ideea fundamentală</a:t>
            </a:r>
            <a:r>
              <a:rPr lang="en-US" sz="2000" dirty="0" smtClean="0"/>
              <a:t>:</a:t>
            </a:r>
            <a:r>
              <a:rPr lang="ro-RO" sz="2000" dirty="0" smtClean="0"/>
              <a:t> Interschimbăm în mod repetat elementele vectorului până acesta devine sortat</a:t>
            </a:r>
            <a:r>
              <a:rPr lang="en-US" sz="2000" dirty="0" smtClean="0"/>
              <a:t>;</a:t>
            </a:r>
            <a:endParaRPr lang="ro-RO" sz="2000" dirty="0" smtClean="0"/>
          </a:p>
          <a:p>
            <a:r>
              <a:rPr lang="ro-RO" sz="2000" dirty="0" smtClean="0"/>
              <a:t>Cel mai bun caz</a:t>
            </a:r>
            <a:r>
              <a:rPr lang="en-US" sz="2000" dirty="0" smtClean="0"/>
              <a:t>: </a:t>
            </a:r>
            <a:r>
              <a:rPr lang="ro-RO" sz="2000" dirty="0" smtClean="0"/>
              <a:t>O(n) </a:t>
            </a:r>
            <a:r>
              <a:rPr lang="ro-RO" sz="2000" dirty="0" smtClean="0">
                <a:sym typeface="Wingdings" panose="05000000000000000000" pitchFamily="2" charset="2"/>
              </a:rPr>
              <a:t> vectorul este sortat crescător</a:t>
            </a:r>
            <a:r>
              <a:rPr lang="en-US" sz="2000" dirty="0" smtClean="0">
                <a:sym typeface="Wingdings" panose="05000000000000000000" pitchFamily="2" charset="2"/>
              </a:rPr>
              <a:t>;</a:t>
            </a:r>
            <a:endParaRPr lang="ro-RO" sz="2000" dirty="0" smtClean="0">
              <a:sym typeface="Wingdings" panose="05000000000000000000" pitchFamily="2" charset="2"/>
            </a:endParaRPr>
          </a:p>
          <a:p>
            <a:r>
              <a:rPr lang="ro-RO" sz="2000" dirty="0" smtClean="0">
                <a:sym typeface="Wingdings" panose="05000000000000000000" pitchFamily="2" charset="2"/>
              </a:rPr>
              <a:t>Cel mai rău caz</a:t>
            </a:r>
            <a:r>
              <a:rPr lang="en-US" sz="2000" dirty="0" smtClean="0">
                <a:sym typeface="Wingdings" panose="05000000000000000000" pitchFamily="2" charset="2"/>
              </a:rPr>
              <a:t>:</a:t>
            </a:r>
            <a:r>
              <a:rPr lang="ro-RO" sz="2000" dirty="0" smtClean="0">
                <a:sym typeface="Wingdings" panose="05000000000000000000" pitchFamily="2" charset="2"/>
              </a:rPr>
              <a:t> O(n^2)  vectorul este sortat descrescător</a:t>
            </a:r>
            <a:r>
              <a:rPr lang="en-US" sz="2000" dirty="0" smtClean="0">
                <a:sym typeface="Wingdings" panose="05000000000000000000" pitchFamily="2" charset="2"/>
              </a:rPr>
              <a:t>;</a:t>
            </a:r>
            <a:endParaRPr lang="ro-RO" sz="2000" dirty="0" smtClean="0"/>
          </a:p>
        </p:txBody>
      </p:sp>
      <p:pic>
        <p:nvPicPr>
          <p:cNvPr id="4" name="Picture 3"/>
          <p:cNvPicPr>
            <a:picLocks noChangeAspect="1"/>
          </p:cNvPicPr>
          <p:nvPr/>
        </p:nvPicPr>
        <p:blipFill>
          <a:blip r:embed="rId2"/>
          <a:stretch>
            <a:fillRect/>
          </a:stretch>
        </p:blipFill>
        <p:spPr>
          <a:xfrm>
            <a:off x="1367299" y="3429000"/>
            <a:ext cx="9691594" cy="2823432"/>
          </a:xfrm>
          <a:prstGeom prst="rect">
            <a:avLst/>
          </a:prstGeom>
        </p:spPr>
      </p:pic>
    </p:spTree>
    <p:extLst>
      <p:ext uri="{BB962C8B-B14F-4D97-AF65-F5344CB8AC3E}">
        <p14:creationId xmlns:p14="http://schemas.microsoft.com/office/powerpoint/2010/main" val="78001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CountSort</a:t>
            </a:r>
            <a:endParaRPr lang="en-US" dirty="0"/>
          </a:p>
        </p:txBody>
      </p:sp>
      <p:sp>
        <p:nvSpPr>
          <p:cNvPr id="3" name="Content Placeholder 2"/>
          <p:cNvSpPr>
            <a:spLocks noGrp="1"/>
          </p:cNvSpPr>
          <p:nvPr>
            <p:ph idx="1"/>
          </p:nvPr>
        </p:nvSpPr>
        <p:spPr>
          <a:xfrm>
            <a:off x="685800" y="1785257"/>
            <a:ext cx="10820400" cy="4024125"/>
          </a:xfrm>
        </p:spPr>
        <p:txBody>
          <a:bodyPr>
            <a:normAutofit/>
          </a:bodyPr>
          <a:lstStyle/>
          <a:p>
            <a:r>
              <a:rPr lang="ro-RO" sz="2000" dirty="0" smtClean="0"/>
              <a:t>Ideea fundamentală</a:t>
            </a:r>
            <a:r>
              <a:rPr lang="en-US" sz="2000" dirty="0" smtClean="0"/>
              <a:t>:s e </a:t>
            </a:r>
            <a:r>
              <a:rPr lang="en-US" sz="2000" dirty="0" err="1"/>
              <a:t>bazează</a:t>
            </a:r>
            <a:r>
              <a:rPr lang="en-US" sz="2000" dirty="0"/>
              <a:t> </a:t>
            </a:r>
            <a:r>
              <a:rPr lang="en-US" sz="2000" dirty="0" err="1"/>
              <a:t>pe</a:t>
            </a:r>
            <a:r>
              <a:rPr lang="en-US" sz="2000" dirty="0"/>
              <a:t> </a:t>
            </a:r>
            <a:r>
              <a:rPr lang="en-US" sz="2000" dirty="0" err="1"/>
              <a:t>utilizarea</a:t>
            </a:r>
            <a:r>
              <a:rPr lang="en-US" sz="2000" dirty="0"/>
              <a:t> </a:t>
            </a:r>
            <a:r>
              <a:rPr lang="en-US" sz="2000" dirty="0" err="1"/>
              <a:t>unui</a:t>
            </a:r>
            <a:r>
              <a:rPr lang="en-US" sz="2000" dirty="0"/>
              <a:t> </a:t>
            </a:r>
            <a:r>
              <a:rPr lang="ro-RO" sz="2000" dirty="0" smtClean="0"/>
              <a:t>vector de frecvență</a:t>
            </a:r>
            <a:r>
              <a:rPr lang="en-US" sz="2000" dirty="0" smtClean="0"/>
              <a:t>;</a:t>
            </a:r>
            <a:endParaRPr lang="ro-RO" sz="2000" dirty="0"/>
          </a:p>
          <a:p>
            <a:r>
              <a:rPr lang="ro-RO" sz="2000" dirty="0" smtClean="0"/>
              <a:t>Cel mai bun caz</a:t>
            </a:r>
            <a:r>
              <a:rPr lang="en-US" sz="2000" dirty="0" smtClean="0"/>
              <a:t>:</a:t>
            </a:r>
            <a:r>
              <a:rPr lang="ro-RO" sz="2000" dirty="0" smtClean="0"/>
              <a:t> O(n+k) </a:t>
            </a:r>
            <a:r>
              <a:rPr lang="en-US" sz="2000" dirty="0" smtClean="0">
                <a:sym typeface="Wingdings" panose="05000000000000000000" pitchFamily="2" charset="2"/>
              </a:rPr>
              <a:t></a:t>
            </a:r>
            <a:r>
              <a:rPr lang="en-US" sz="2000" dirty="0" smtClean="0"/>
              <a:t> </a:t>
            </a:r>
            <a:r>
              <a:rPr lang="ro-RO" sz="2000" dirty="0" smtClean="0"/>
              <a:t>maximul din vector nu este cu mult mai mare decât numărul elementelor din vector</a:t>
            </a:r>
            <a:r>
              <a:rPr lang="en-US" sz="2000" dirty="0" smtClean="0"/>
              <a:t>;</a:t>
            </a:r>
            <a:endParaRPr lang="ro-RO" sz="2000" dirty="0" smtClean="0"/>
          </a:p>
          <a:p>
            <a:r>
              <a:rPr lang="ro-RO" sz="2000" dirty="0" smtClean="0"/>
              <a:t>Cel mai rău caz</a:t>
            </a:r>
            <a:r>
              <a:rPr lang="en-US" sz="2000" dirty="0" smtClean="0"/>
              <a:t>:</a:t>
            </a:r>
            <a:r>
              <a:rPr lang="ro-RO" sz="2000" dirty="0" smtClean="0"/>
              <a:t> O(n+k)</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1307867" y="3472128"/>
            <a:ext cx="9576266" cy="2780626"/>
          </a:xfrm>
          <a:prstGeom prst="rect">
            <a:avLst/>
          </a:prstGeom>
        </p:spPr>
      </p:pic>
    </p:spTree>
    <p:extLst>
      <p:ext uri="{BB962C8B-B14F-4D97-AF65-F5344CB8AC3E}">
        <p14:creationId xmlns:p14="http://schemas.microsoft.com/office/powerpoint/2010/main" val="30889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MergeSort</a:t>
            </a:r>
            <a:endParaRPr lang="en-US" dirty="0"/>
          </a:p>
        </p:txBody>
      </p:sp>
      <p:sp>
        <p:nvSpPr>
          <p:cNvPr id="3" name="Content Placeholder 2"/>
          <p:cNvSpPr>
            <a:spLocks noGrp="1"/>
          </p:cNvSpPr>
          <p:nvPr>
            <p:ph idx="1"/>
          </p:nvPr>
        </p:nvSpPr>
        <p:spPr>
          <a:xfrm>
            <a:off x="685800" y="1776548"/>
            <a:ext cx="10820400" cy="4024125"/>
          </a:xfrm>
        </p:spPr>
        <p:txBody>
          <a:bodyPr/>
          <a:lstStyle/>
          <a:p>
            <a:r>
              <a:rPr lang="ro-RO" sz="2000" dirty="0" smtClean="0"/>
              <a:t>Ideea fundamentală</a:t>
            </a:r>
            <a:r>
              <a:rPr lang="en-US" sz="2000" dirty="0" smtClean="0"/>
              <a:t>:</a:t>
            </a:r>
            <a:r>
              <a:rPr lang="ro-RO" sz="2000" dirty="0"/>
              <a:t> </a:t>
            </a:r>
            <a:r>
              <a:rPr lang="ro-RO" sz="2000" dirty="0" smtClean="0"/>
              <a:t>Se împarte vectorul în jumătăți până când se ajung la perechi de câte două elemente, urmând ca acestea să fie sortate, ulterior, perechile să fie interclasate</a:t>
            </a:r>
            <a:r>
              <a:rPr lang="en-US" sz="2000" dirty="0" smtClean="0"/>
              <a:t>;</a:t>
            </a:r>
            <a:endParaRPr lang="ro-RO" sz="2000" dirty="0" smtClean="0"/>
          </a:p>
          <a:p>
            <a:r>
              <a:rPr lang="ro-RO" sz="2000" dirty="0" smtClean="0"/>
              <a:t>Cel mai bun caz</a:t>
            </a:r>
            <a:r>
              <a:rPr lang="en-US" sz="2000" dirty="0" smtClean="0"/>
              <a:t>:</a:t>
            </a:r>
            <a:r>
              <a:rPr lang="ro-RO" sz="2000" dirty="0" smtClean="0"/>
              <a:t>O(nlog n)</a:t>
            </a:r>
            <a:r>
              <a:rPr lang="en-US" sz="2000" dirty="0" smtClean="0"/>
              <a:t>;</a:t>
            </a:r>
            <a:endParaRPr lang="ro-RO" sz="2000" dirty="0" smtClean="0"/>
          </a:p>
          <a:p>
            <a:r>
              <a:rPr lang="ro-RO" sz="2000" dirty="0" smtClean="0"/>
              <a:t>Cel mai rău caz</a:t>
            </a:r>
            <a:r>
              <a:rPr lang="en-US" sz="2000" dirty="0" smtClean="0"/>
              <a:t>:</a:t>
            </a:r>
            <a:r>
              <a:rPr lang="ro-RO" sz="2000" dirty="0" smtClean="0"/>
              <a:t>O(nlog n)</a:t>
            </a:r>
            <a:r>
              <a:rPr lang="en-US" sz="2000" dirty="0" smtClean="0"/>
              <a:t>;</a:t>
            </a:r>
            <a:endParaRPr lang="ro-RO" sz="2000" dirty="0" smtClean="0"/>
          </a:p>
          <a:p>
            <a:endParaRPr lang="en-US" dirty="0"/>
          </a:p>
        </p:txBody>
      </p:sp>
      <p:pic>
        <p:nvPicPr>
          <p:cNvPr id="5" name="Picture 4"/>
          <p:cNvPicPr>
            <a:picLocks noChangeAspect="1"/>
          </p:cNvPicPr>
          <p:nvPr/>
        </p:nvPicPr>
        <p:blipFill rotWithShape="1">
          <a:blip r:embed="rId2"/>
          <a:srcRect l="17618" t="8253" b="5978"/>
          <a:stretch/>
        </p:blipFill>
        <p:spPr>
          <a:xfrm>
            <a:off x="1854380" y="3581400"/>
            <a:ext cx="9048089" cy="2747554"/>
          </a:xfrm>
          <a:prstGeom prst="rect">
            <a:avLst/>
          </a:prstGeom>
        </p:spPr>
      </p:pic>
    </p:spTree>
    <p:extLst>
      <p:ext uri="{BB962C8B-B14F-4D97-AF65-F5344CB8AC3E}">
        <p14:creationId xmlns:p14="http://schemas.microsoft.com/office/powerpoint/2010/main" val="329414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QuickSort</a:t>
            </a:r>
            <a:endParaRPr lang="en-US" dirty="0"/>
          </a:p>
        </p:txBody>
      </p:sp>
      <p:sp>
        <p:nvSpPr>
          <p:cNvPr id="3" name="Content Placeholder 2"/>
          <p:cNvSpPr>
            <a:spLocks noGrp="1"/>
          </p:cNvSpPr>
          <p:nvPr>
            <p:ph idx="1"/>
          </p:nvPr>
        </p:nvSpPr>
        <p:spPr>
          <a:xfrm>
            <a:off x="685800" y="1767840"/>
            <a:ext cx="10820400" cy="4024125"/>
          </a:xfrm>
        </p:spPr>
        <p:txBody>
          <a:bodyPr/>
          <a:lstStyle/>
          <a:p>
            <a:r>
              <a:rPr lang="ro-RO" sz="2000" dirty="0" smtClean="0"/>
              <a:t>Ideea fundamentală</a:t>
            </a:r>
            <a:r>
              <a:rPr lang="en-US" sz="2000" dirty="0" smtClean="0"/>
              <a:t>:</a:t>
            </a:r>
            <a:r>
              <a:rPr lang="ro-RO" sz="2000" dirty="0" smtClean="0"/>
              <a:t> Se alege un pivot,</a:t>
            </a:r>
            <a:r>
              <a:rPr lang="en-US" sz="2000" dirty="0"/>
              <a:t> se </a:t>
            </a:r>
            <a:r>
              <a:rPr lang="en-US" sz="2000" dirty="0" err="1"/>
              <a:t>ordonează</a:t>
            </a:r>
            <a:r>
              <a:rPr lang="en-US" sz="2000" dirty="0"/>
              <a:t> </a:t>
            </a:r>
            <a:r>
              <a:rPr lang="en-US" sz="2000" dirty="0" err="1"/>
              <a:t>elementele</a:t>
            </a:r>
            <a:r>
              <a:rPr lang="en-US" sz="2000" dirty="0"/>
              <a:t> </a:t>
            </a:r>
            <a:r>
              <a:rPr lang="ro-RO" sz="2000" dirty="0" smtClean="0"/>
              <a:t>vectorului</a:t>
            </a:r>
            <a:r>
              <a:rPr lang="en-US" sz="2000" dirty="0" smtClean="0"/>
              <a:t>, </a:t>
            </a:r>
            <a:r>
              <a:rPr lang="en-US" sz="2000" dirty="0" err="1"/>
              <a:t>astfel</a:t>
            </a:r>
            <a:r>
              <a:rPr lang="en-US" sz="2000" dirty="0"/>
              <a:t> </a:t>
            </a:r>
            <a:r>
              <a:rPr lang="en-US" sz="2000" dirty="0" err="1"/>
              <a:t>încât</a:t>
            </a:r>
            <a:r>
              <a:rPr lang="en-US" sz="2000" dirty="0"/>
              <a:t> </a:t>
            </a:r>
            <a:r>
              <a:rPr lang="en-US" sz="2000" dirty="0" err="1"/>
              <a:t>toate</a:t>
            </a:r>
            <a:r>
              <a:rPr lang="en-US" sz="2000" dirty="0"/>
              <a:t> </a:t>
            </a:r>
            <a:r>
              <a:rPr lang="en-US" sz="2000" dirty="0" err="1"/>
              <a:t>elementele</a:t>
            </a:r>
            <a:r>
              <a:rPr lang="en-US" sz="2000" dirty="0"/>
              <a:t> din </a:t>
            </a:r>
            <a:r>
              <a:rPr lang="en-US" sz="2000" dirty="0" err="1"/>
              <a:t>stânga</a:t>
            </a:r>
            <a:r>
              <a:rPr lang="en-US" sz="2000" dirty="0"/>
              <a:t> </a:t>
            </a:r>
            <a:r>
              <a:rPr lang="en-US" sz="2000" dirty="0" err="1"/>
              <a:t>pivotului</a:t>
            </a:r>
            <a:r>
              <a:rPr lang="en-US" sz="2000" dirty="0"/>
              <a:t> </a:t>
            </a:r>
            <a:r>
              <a:rPr lang="en-US" sz="2000" dirty="0" err="1"/>
              <a:t>să</a:t>
            </a:r>
            <a:r>
              <a:rPr lang="en-US" sz="2000" dirty="0"/>
              <a:t> fie </a:t>
            </a:r>
            <a:r>
              <a:rPr lang="en-US" sz="2000" dirty="0" err="1"/>
              <a:t>mai</a:t>
            </a:r>
            <a:r>
              <a:rPr lang="en-US" sz="2000" dirty="0"/>
              <a:t> </a:t>
            </a:r>
            <a:r>
              <a:rPr lang="en-US" sz="2000" dirty="0" err="1"/>
              <a:t>mici</a:t>
            </a:r>
            <a:r>
              <a:rPr lang="en-US" sz="2000" dirty="0"/>
              <a:t> </a:t>
            </a:r>
            <a:r>
              <a:rPr lang="en-US" sz="2000" dirty="0" err="1"/>
              <a:t>sau</a:t>
            </a:r>
            <a:r>
              <a:rPr lang="en-US" sz="2000" dirty="0"/>
              <a:t> </a:t>
            </a:r>
            <a:r>
              <a:rPr lang="en-US" sz="2000" dirty="0" err="1"/>
              <a:t>egale</a:t>
            </a:r>
            <a:r>
              <a:rPr lang="en-US" sz="2000" dirty="0"/>
              <a:t> cu </a:t>
            </a:r>
            <a:r>
              <a:rPr lang="en-US" sz="2000" dirty="0" err="1"/>
              <a:t>acesta</a:t>
            </a:r>
            <a:r>
              <a:rPr lang="en-US" sz="2000" dirty="0"/>
              <a:t>, </a:t>
            </a:r>
            <a:r>
              <a:rPr lang="en-US" sz="2000" dirty="0" err="1"/>
              <a:t>și</a:t>
            </a:r>
            <a:r>
              <a:rPr lang="en-US" sz="2000" dirty="0"/>
              <a:t> </a:t>
            </a:r>
            <a:r>
              <a:rPr lang="en-US" sz="2000" dirty="0" err="1"/>
              <a:t>toate</a:t>
            </a:r>
            <a:r>
              <a:rPr lang="en-US" sz="2000" dirty="0"/>
              <a:t> </a:t>
            </a:r>
            <a:r>
              <a:rPr lang="en-US" sz="2000" dirty="0" err="1"/>
              <a:t>elementele</a:t>
            </a:r>
            <a:r>
              <a:rPr lang="en-US" sz="2000" dirty="0"/>
              <a:t> din </a:t>
            </a:r>
            <a:r>
              <a:rPr lang="en-US" sz="2000" dirty="0" err="1"/>
              <a:t>dreapta</a:t>
            </a:r>
            <a:r>
              <a:rPr lang="en-US" sz="2000" dirty="0"/>
              <a:t> </a:t>
            </a:r>
            <a:r>
              <a:rPr lang="en-US" sz="2000" dirty="0" err="1"/>
              <a:t>pivotului</a:t>
            </a:r>
            <a:r>
              <a:rPr lang="en-US" sz="2000" dirty="0"/>
              <a:t> </a:t>
            </a:r>
            <a:r>
              <a:rPr lang="en-US" sz="2000" dirty="0" err="1"/>
              <a:t>să</a:t>
            </a:r>
            <a:r>
              <a:rPr lang="en-US" sz="2000" dirty="0"/>
              <a:t> fie </a:t>
            </a:r>
            <a:r>
              <a:rPr lang="en-US" sz="2000" dirty="0" err="1"/>
              <a:t>mai</a:t>
            </a:r>
            <a:r>
              <a:rPr lang="en-US" sz="2000" dirty="0"/>
              <a:t> </a:t>
            </a:r>
            <a:r>
              <a:rPr lang="en-US" sz="2000" dirty="0" err="1"/>
              <a:t>mari</a:t>
            </a:r>
            <a:r>
              <a:rPr lang="en-US" sz="2000" dirty="0"/>
              <a:t> </a:t>
            </a:r>
            <a:r>
              <a:rPr lang="en-US" sz="2000" dirty="0" err="1"/>
              <a:t>sau</a:t>
            </a:r>
            <a:r>
              <a:rPr lang="en-US" sz="2000" dirty="0"/>
              <a:t> </a:t>
            </a:r>
            <a:r>
              <a:rPr lang="en-US" sz="2000" dirty="0" err="1"/>
              <a:t>egale</a:t>
            </a:r>
            <a:r>
              <a:rPr lang="en-US" sz="2000" dirty="0"/>
              <a:t> cu </a:t>
            </a:r>
            <a:r>
              <a:rPr lang="en-US" sz="2000" dirty="0" err="1" smtClean="0"/>
              <a:t>acesta</a:t>
            </a:r>
            <a:r>
              <a:rPr lang="en-US" sz="2000" dirty="0" smtClean="0"/>
              <a:t>;</a:t>
            </a:r>
            <a:endParaRPr lang="ro-RO" sz="2000" dirty="0" smtClean="0"/>
          </a:p>
          <a:p>
            <a:r>
              <a:rPr lang="ro-RO" sz="2000" dirty="0" smtClean="0"/>
              <a:t>Cel mai bun caz</a:t>
            </a:r>
            <a:r>
              <a:rPr lang="en-US" sz="2000" dirty="0" smtClean="0"/>
              <a:t>:</a:t>
            </a:r>
            <a:r>
              <a:rPr lang="ro-RO" sz="2000" dirty="0" smtClean="0"/>
              <a:t>O(nlog n)</a:t>
            </a:r>
            <a:r>
              <a:rPr lang="en-US" sz="2000" dirty="0" smtClean="0"/>
              <a:t>;</a:t>
            </a:r>
            <a:endParaRPr lang="ro-RO" sz="2000" dirty="0" smtClean="0"/>
          </a:p>
          <a:p>
            <a:r>
              <a:rPr lang="ro-RO" sz="2000" dirty="0" smtClean="0"/>
              <a:t>Cel mai rău caz</a:t>
            </a:r>
            <a:r>
              <a:rPr lang="en-US" sz="2000" dirty="0" smtClean="0"/>
              <a:t>:</a:t>
            </a:r>
            <a:r>
              <a:rPr lang="ro-RO" sz="2000" dirty="0" smtClean="0"/>
              <a:t>O(n^2)</a:t>
            </a:r>
            <a:r>
              <a:rPr lang="en-US" sz="2000" dirty="0" smtClean="0">
                <a:sym typeface="Wingdings" panose="05000000000000000000" pitchFamily="2" charset="2"/>
              </a:rPr>
              <a:t></a:t>
            </a:r>
            <a:r>
              <a:rPr lang="ro-RO" sz="2000" dirty="0" smtClean="0"/>
              <a:t> </a:t>
            </a:r>
            <a:r>
              <a:rPr lang="en-US" sz="2000" dirty="0" err="1" smtClean="0"/>
              <a:t>vectorul</a:t>
            </a:r>
            <a:r>
              <a:rPr lang="ro-RO" sz="2000" dirty="0" smtClean="0"/>
              <a:t> este deja sortat</a:t>
            </a:r>
            <a:r>
              <a:rPr lang="en-US" sz="2000" dirty="0" smtClean="0"/>
              <a:t>;</a:t>
            </a:r>
            <a:endParaRPr lang="ro-RO" sz="2000"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543647" y="3692435"/>
            <a:ext cx="9071630" cy="2611158"/>
          </a:xfrm>
          <a:prstGeom prst="rect">
            <a:avLst/>
          </a:prstGeom>
        </p:spPr>
      </p:pic>
    </p:spTree>
    <p:extLst>
      <p:ext uri="{BB962C8B-B14F-4D97-AF65-F5344CB8AC3E}">
        <p14:creationId xmlns:p14="http://schemas.microsoft.com/office/powerpoint/2010/main" val="212014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cu median</a:t>
            </a:r>
            <a:r>
              <a:rPr lang="ro-RO" dirty="0" smtClean="0"/>
              <a:t>ă</a:t>
            </a:r>
            <a:endParaRPr lang="en-US" dirty="0"/>
          </a:p>
        </p:txBody>
      </p:sp>
      <p:pic>
        <p:nvPicPr>
          <p:cNvPr id="4" name="Content Placeholder 3"/>
          <p:cNvPicPr>
            <a:picLocks noGrp="1" noChangeAspect="1"/>
          </p:cNvPicPr>
          <p:nvPr>
            <p:ph idx="1"/>
          </p:nvPr>
        </p:nvPicPr>
        <p:blipFill>
          <a:blip r:embed="rId2"/>
          <a:stretch>
            <a:fillRect/>
          </a:stretch>
        </p:blipFill>
        <p:spPr>
          <a:xfrm>
            <a:off x="634145" y="2614476"/>
            <a:ext cx="10951994" cy="3167199"/>
          </a:xfrm>
          <a:prstGeom prst="rect">
            <a:avLst/>
          </a:prstGeom>
          <a:noFill/>
        </p:spPr>
      </p:pic>
    </p:spTree>
    <p:extLst>
      <p:ext uri="{BB962C8B-B14F-4D97-AF65-F5344CB8AC3E}">
        <p14:creationId xmlns:p14="http://schemas.microsoft.com/office/powerpoint/2010/main" val="282155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RadixSort</a:t>
            </a:r>
            <a:endParaRPr lang="en-US" dirty="0"/>
          </a:p>
        </p:txBody>
      </p:sp>
      <p:sp>
        <p:nvSpPr>
          <p:cNvPr id="3" name="Content Placeholder 2"/>
          <p:cNvSpPr>
            <a:spLocks noGrp="1"/>
          </p:cNvSpPr>
          <p:nvPr>
            <p:ph idx="1"/>
          </p:nvPr>
        </p:nvSpPr>
        <p:spPr>
          <a:xfrm>
            <a:off x="685800" y="1898468"/>
            <a:ext cx="10820400" cy="4024125"/>
          </a:xfrm>
        </p:spPr>
        <p:txBody>
          <a:bodyPr/>
          <a:lstStyle/>
          <a:p>
            <a:r>
              <a:rPr lang="ro-RO" sz="2000" dirty="0" smtClean="0"/>
              <a:t>Ideea fundamentală</a:t>
            </a:r>
            <a:r>
              <a:rPr lang="en-US" sz="2000" dirty="0" smtClean="0"/>
              <a:t>:</a:t>
            </a:r>
            <a:r>
              <a:rPr lang="ro-RO" sz="2000" dirty="0"/>
              <a:t> </a:t>
            </a:r>
            <a:r>
              <a:rPr lang="ro-RO" sz="2000" dirty="0" smtClean="0"/>
              <a:t>La fel ca la MergeSort, RadixSort-ul are la bază divide et impera si interclasare</a:t>
            </a:r>
            <a:r>
              <a:rPr lang="en-US" sz="2000" dirty="0" smtClean="0"/>
              <a:t>;</a:t>
            </a:r>
            <a:endParaRPr lang="ro-RO" sz="2000" dirty="0" smtClean="0"/>
          </a:p>
          <a:p>
            <a:r>
              <a:rPr lang="ro-RO" sz="2000" dirty="0" smtClean="0"/>
              <a:t>Cel mai bun caz</a:t>
            </a:r>
            <a:r>
              <a:rPr lang="en-US" sz="2000" dirty="0" smtClean="0"/>
              <a:t>:</a:t>
            </a:r>
            <a:r>
              <a:rPr lang="pt-BR" sz="2000" dirty="0" smtClean="0"/>
              <a:t>O((n+256) * log256(k));</a:t>
            </a:r>
            <a:endParaRPr lang="ro-RO" sz="2000" dirty="0" smtClean="0"/>
          </a:p>
          <a:p>
            <a:r>
              <a:rPr lang="ro-RO" sz="2000" dirty="0" smtClean="0"/>
              <a:t>Cel mai rău caz</a:t>
            </a:r>
            <a:r>
              <a:rPr lang="en-US" sz="2000" dirty="0" smtClean="0"/>
              <a:t>:O(256);</a:t>
            </a:r>
          </a:p>
          <a:p>
            <a:endParaRPr lang="ro-RO"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397915" y="3562971"/>
            <a:ext cx="9692385" cy="2827494"/>
          </a:xfrm>
          <a:prstGeom prst="rect">
            <a:avLst/>
          </a:prstGeom>
        </p:spPr>
      </p:pic>
      <p:sp>
        <p:nvSpPr>
          <p:cNvPr id="5" name="TextBox 4"/>
          <p:cNvSpPr txBox="1"/>
          <p:nvPr/>
        </p:nvSpPr>
        <p:spPr>
          <a:xfrm>
            <a:off x="3648075" y="5737927"/>
            <a:ext cx="238125" cy="369332"/>
          </a:xfrm>
          <a:prstGeom prst="rect">
            <a:avLst/>
          </a:prstGeom>
          <a:noFill/>
        </p:spPr>
        <p:txBody>
          <a:bodyPr wrap="square" rtlCol="0">
            <a:spAutoFit/>
          </a:bodyPr>
          <a:lstStyle/>
          <a:p>
            <a:r>
              <a:rPr lang="ro-RO" b="1" dirty="0" smtClean="0"/>
              <a:t>2</a:t>
            </a:r>
            <a:endParaRPr lang="en-US" b="1" dirty="0"/>
          </a:p>
        </p:txBody>
      </p:sp>
    </p:spTree>
    <p:extLst>
      <p:ext uri="{BB962C8B-B14F-4D97-AF65-F5344CB8AC3E}">
        <p14:creationId xmlns:p14="http://schemas.microsoft.com/office/powerpoint/2010/main" val="328743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Nativesort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2194560"/>
            <a:ext cx="10831858" cy="3148965"/>
          </a:xfrm>
          <a:prstGeom prst="rect">
            <a:avLst/>
          </a:prstGeom>
        </p:spPr>
      </p:pic>
    </p:spTree>
    <p:extLst>
      <p:ext uri="{BB962C8B-B14F-4D97-AF65-F5344CB8AC3E}">
        <p14:creationId xmlns:p14="http://schemas.microsoft.com/office/powerpoint/2010/main" val="18639157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552</TotalTime>
  <Words>481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vt:lpstr>
      <vt:lpstr>Vapor Trail</vt:lpstr>
      <vt:lpstr>ALGORITMI DE SORTARE temă sd</vt:lpstr>
      <vt:lpstr>Introducere </vt:lpstr>
      <vt:lpstr>BubbleSort</vt:lpstr>
      <vt:lpstr>CountSort</vt:lpstr>
      <vt:lpstr>MergeSort</vt:lpstr>
      <vt:lpstr>QuickSort</vt:lpstr>
      <vt:lpstr>Quicksort cu mediană</vt:lpstr>
      <vt:lpstr>RadixSort</vt:lpstr>
      <vt:lpstr>Nativesort</vt:lpstr>
      <vt:lpstr>Nivelul de ineficiență în funcție de numărul de elemente</vt:lpstr>
      <vt:lpstr>Nivelul de ineficiență în funcție de maximul găsit în vector</vt:lpstr>
      <vt:lpstr>Ineficiență pentru n = 10^8 și maxx = 10^8</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temă SD</dc:title>
  <dc:creator>Udroiu Ioana</dc:creator>
  <cp:lastModifiedBy>Udroiu Ioana</cp:lastModifiedBy>
  <cp:revision>24</cp:revision>
  <dcterms:created xsi:type="dcterms:W3CDTF">2021-03-12T17:35:13Z</dcterms:created>
  <dcterms:modified xsi:type="dcterms:W3CDTF">2021-03-14T21:17:16Z</dcterms:modified>
</cp:coreProperties>
</file>