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9"/>
  </p:notesMasterIdLst>
  <p:sldIdLst>
    <p:sldId id="256" r:id="rId2"/>
    <p:sldId id="257" r:id="rId3"/>
    <p:sldId id="258" r:id="rId4"/>
    <p:sldId id="259" r:id="rId5"/>
    <p:sldId id="264" r:id="rId6"/>
    <p:sldId id="265" r:id="rId7"/>
    <p:sldId id="266"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3" d="100"/>
          <a:sy n="123" d="100"/>
        </p:scale>
        <p:origin x="192"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71cf855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71cf855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71cf8558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71cf8558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71cf8558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71cf8558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71cf8558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71cf8558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0808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71cf8558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71cf8558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909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71cf8558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71cf8558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031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2381"/>
            <a:ext cx="9144000" cy="3902869"/>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7501" y="1086861"/>
            <a:ext cx="7929000" cy="2228288"/>
          </a:xfrm>
        </p:spPr>
        <p:txBody>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607501" y="3960635"/>
            <a:ext cx="7929000" cy="326231"/>
          </a:xfrm>
        </p:spPr>
        <p:txBody>
          <a:bodyPr anchor="t"/>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717378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7500" y="3600450"/>
            <a:ext cx="7921064" cy="425054"/>
          </a:xfrm>
        </p:spPr>
        <p:txBody>
          <a:bodyPr anchor="b">
            <a:normAutofit/>
          </a:bodyPr>
          <a:lstStyle>
            <a:lvl1pPr algn="l">
              <a:defRPr sz="18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360045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200"/>
            </a:lvl1pPr>
          </a:lstStyle>
          <a:p>
            <a:r>
              <a:rPr lang="en-US" dirty="0" smtClean="0"/>
              <a:t>Click icon to add picture</a:t>
            </a:r>
            <a:endParaRPr lang="en-US" dirty="0"/>
          </a:p>
        </p:txBody>
      </p:sp>
      <p:sp>
        <p:nvSpPr>
          <p:cNvPr id="4" name="Text Placeholder 3"/>
          <p:cNvSpPr>
            <a:spLocks noGrp="1"/>
          </p:cNvSpPr>
          <p:nvPr>
            <p:ph type="body" sz="half" idx="2"/>
          </p:nvPr>
        </p:nvSpPr>
        <p:spPr>
          <a:xfrm>
            <a:off x="607500" y="4025504"/>
            <a:ext cx="7921064"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4896763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73773" y="811092"/>
            <a:ext cx="4749312" cy="242939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8239" y="928877"/>
            <a:ext cx="4420380" cy="1984434"/>
          </a:xfrm>
        </p:spPr>
        <p:txBody>
          <a:bodyPr anchor="b"/>
          <a:lstStyle>
            <a:lvl1pPr algn="l">
              <a:defRPr sz="315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639893" y="3332760"/>
            <a:ext cx="4418727" cy="534931"/>
          </a:xfrm>
        </p:spPr>
        <p:txBody>
          <a:bodyPr anchor="t">
            <a:no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5680982" y="811092"/>
            <a:ext cx="2857501" cy="3056599"/>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002502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4" y="1714939"/>
            <a:ext cx="3671336" cy="187797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7" y="1826968"/>
            <a:ext cx="3286891" cy="1505842"/>
          </a:xfrm>
        </p:spPr>
        <p:txBody>
          <a:bodyPr/>
          <a:lstStyle>
            <a:lvl1pPr>
              <a:defRPr sz="24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4617000" y="1714500"/>
            <a:ext cx="3660225" cy="1721644"/>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52797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4333357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9" y="334567"/>
            <a:ext cx="3391762" cy="406122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37656" y="439628"/>
            <a:ext cx="1871093" cy="38510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7501" y="334567"/>
            <a:ext cx="4958655" cy="406122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88271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239889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335391"/>
            <a:ext cx="7928999" cy="72783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14034" y="1666716"/>
            <a:ext cx="7915931" cy="27273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74701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9144000" cy="3902869"/>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2213547"/>
            <a:ext cx="7921064" cy="1101600"/>
          </a:xfrm>
        </p:spPr>
        <p:txBody>
          <a:bodyPr anchor="b"/>
          <a:lstStyle>
            <a:lvl1pPr algn="r">
              <a:defRPr sz="36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607500" y="3960901"/>
            <a:ext cx="7921064" cy="325466"/>
          </a:xfrm>
        </p:spPr>
        <p:txBody>
          <a:bodyPr anchor="t">
            <a:no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324609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14034" y="1666716"/>
            <a:ext cx="3889405" cy="272907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62" y="1666715"/>
            <a:ext cx="3895937" cy="272907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37110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1046" y="1631156"/>
            <a:ext cx="3892393"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11047" y="2063354"/>
            <a:ext cx="3892392" cy="233243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62" y="1631156"/>
            <a:ext cx="3895937"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40562" y="2063354"/>
            <a:ext cx="3895937" cy="233243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47853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869897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723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4" y="334566"/>
            <a:ext cx="2660650" cy="13609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4" y="334566"/>
            <a:ext cx="2660650" cy="1213797"/>
          </a:xfrm>
        </p:spPr>
        <p:txBody>
          <a:bodyPr anchor="b"/>
          <a:lstStyle>
            <a:lvl1pPr algn="l">
              <a:defRPr sz="1500" b="1"/>
            </a:lvl1pPr>
          </a:lstStyle>
          <a:p>
            <a:r>
              <a:rPr lang="en-US" smtClean="0"/>
              <a:t>Click to edit Master title style</a:t>
            </a:r>
            <a:endParaRPr lang="en-US" dirty="0"/>
          </a:p>
        </p:txBody>
      </p:sp>
      <p:sp>
        <p:nvSpPr>
          <p:cNvPr id="3" name="Content Placeholder 2"/>
          <p:cNvSpPr>
            <a:spLocks noGrp="1"/>
          </p:cNvSpPr>
          <p:nvPr>
            <p:ph idx="1"/>
          </p:nvPr>
        </p:nvSpPr>
        <p:spPr>
          <a:xfrm>
            <a:off x="3641725" y="334567"/>
            <a:ext cx="4689475" cy="40612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4864" y="1695554"/>
            <a:ext cx="2660650" cy="270023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176415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046" y="545642"/>
            <a:ext cx="3639741" cy="1212872"/>
          </a:xfrm>
        </p:spPr>
        <p:txBody>
          <a:bodyPr anchor="b">
            <a:normAutofit/>
          </a:bodyPr>
          <a:lstStyle>
            <a:lvl1pPr algn="l">
              <a:defRPr sz="18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51435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050"/>
            </a:lvl1pPr>
          </a:lstStyle>
          <a:p>
            <a:r>
              <a:rPr lang="en-US" dirty="0" smtClean="0"/>
              <a:t>Click icon to add picture</a:t>
            </a:r>
            <a:endParaRPr lang="en-US" dirty="0"/>
          </a:p>
        </p:txBody>
      </p:sp>
      <p:sp>
        <p:nvSpPr>
          <p:cNvPr id="4" name="Text Placeholder 3"/>
          <p:cNvSpPr>
            <a:spLocks noGrp="1"/>
          </p:cNvSpPr>
          <p:nvPr>
            <p:ph type="body" sz="half" idx="2"/>
          </p:nvPr>
        </p:nvSpPr>
        <p:spPr>
          <a:xfrm>
            <a:off x="611046" y="1758513"/>
            <a:ext cx="3639741" cy="2637274"/>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a:xfrm>
            <a:off x="2914358" y="4531022"/>
            <a:ext cx="732659" cy="273844"/>
          </a:xfrm>
        </p:spPr>
        <p:txBody>
          <a:bodyPr/>
          <a:lstStyle/>
          <a:p>
            <a:fld id="{18C79C5D-2A6F-F04D-97DA-BEF2467B64E4}" type="datetimeFigureOut">
              <a:rPr lang="en-US" smtClean="0"/>
              <a:pPr/>
              <a:t>1/19/2019</a:t>
            </a:fld>
            <a:endParaRPr lang="en-US" dirty="0"/>
          </a:p>
        </p:txBody>
      </p:sp>
      <p:sp>
        <p:nvSpPr>
          <p:cNvPr id="6" name="Footer Placeholder 5"/>
          <p:cNvSpPr>
            <a:spLocks noGrp="1"/>
          </p:cNvSpPr>
          <p:nvPr>
            <p:ph type="ftr" sz="quarter" idx="11"/>
          </p:nvPr>
        </p:nvSpPr>
        <p:spPr>
          <a:xfrm>
            <a:off x="442797" y="4531022"/>
            <a:ext cx="2471560" cy="273844"/>
          </a:xfrm>
        </p:spPr>
        <p:txBody>
          <a:bodyPr/>
          <a:lstStyle/>
          <a:p>
            <a:endParaRPr lang="en-US" dirty="0"/>
          </a:p>
        </p:txBody>
      </p:sp>
      <p:sp>
        <p:nvSpPr>
          <p:cNvPr id="7" name="Slide Number Placeholder 6"/>
          <p:cNvSpPr>
            <a:spLocks noGrp="1"/>
          </p:cNvSpPr>
          <p:nvPr>
            <p:ph type="sldNum" sz="quarter" idx="12"/>
          </p:nvPr>
        </p:nvSpPr>
        <p:spPr>
          <a:xfrm>
            <a:off x="3647017" y="4436917"/>
            <a:ext cx="796616" cy="36794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881899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500" y="335391"/>
            <a:ext cx="7928999" cy="727838"/>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7500" y="1638301"/>
            <a:ext cx="7922464" cy="2755798"/>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38636" y="4531022"/>
            <a:ext cx="6483240" cy="273844"/>
          </a:xfrm>
          <a:prstGeom prst="rect">
            <a:avLst/>
          </a:prstGeom>
        </p:spPr>
        <p:txBody>
          <a:bodyPr vert="horz" lIns="91440" tIns="45720" rIns="91440" bIns="45720" rtlCol="0" anchor="b"/>
          <a:lstStyle>
            <a:lvl1pPr algn="l">
              <a:defRPr sz="675">
                <a:solidFill>
                  <a:schemeClr val="tx1"/>
                </a:solidFill>
              </a:defRPr>
            </a:lvl1pPr>
          </a:lstStyle>
          <a:p>
            <a:endParaRPr lang="en-US" dirty="0"/>
          </a:p>
        </p:txBody>
      </p:sp>
      <p:sp>
        <p:nvSpPr>
          <p:cNvPr id="4" name="Date Placeholder 3"/>
          <p:cNvSpPr>
            <a:spLocks noGrp="1"/>
          </p:cNvSpPr>
          <p:nvPr>
            <p:ph type="dt" sz="half" idx="2"/>
          </p:nvPr>
        </p:nvSpPr>
        <p:spPr>
          <a:xfrm>
            <a:off x="7000969" y="4531022"/>
            <a:ext cx="1007780" cy="273844"/>
          </a:xfrm>
          <a:prstGeom prst="rect">
            <a:avLst/>
          </a:prstGeom>
        </p:spPr>
        <p:txBody>
          <a:bodyPr vert="horz" lIns="91440" tIns="45720" rIns="91440" bIns="45720" rtlCol="0" anchor="b"/>
          <a:lstStyle>
            <a:lvl1pPr algn="r">
              <a:defRPr sz="675">
                <a:solidFill>
                  <a:schemeClr val="tx1"/>
                </a:solidFill>
              </a:defRPr>
            </a:lvl1pPr>
          </a:lstStyle>
          <a:p>
            <a:fld id="{09B482E8-6E0E-1B4F-B1FD-C69DB9E858D9}" type="datetimeFigureOut">
              <a:rPr lang="en-US" smtClean="0"/>
              <a:pPr/>
              <a:t>1/19/2019</a:t>
            </a:fld>
            <a:endParaRPr lang="en-US" dirty="0"/>
          </a:p>
        </p:txBody>
      </p:sp>
      <p:sp>
        <p:nvSpPr>
          <p:cNvPr id="6" name="Slide Number Placeholder 5"/>
          <p:cNvSpPr>
            <a:spLocks noGrp="1"/>
          </p:cNvSpPr>
          <p:nvPr>
            <p:ph type="sldNum" sz="quarter" idx="4"/>
          </p:nvPr>
        </p:nvSpPr>
        <p:spPr>
          <a:xfrm>
            <a:off x="8008749" y="4436917"/>
            <a:ext cx="796616" cy="367949"/>
          </a:xfrm>
          <a:prstGeom prst="rect">
            <a:avLst/>
          </a:prstGeom>
        </p:spPr>
        <p:txBody>
          <a:bodyPr vert="horz" lIns="91440" tIns="45720" rIns="91440" bIns="10800" rtlCol="0" anchor="b"/>
          <a:lstStyle>
            <a:lvl1pPr algn="r">
              <a:defRPr sz="15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3125780"/>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hf sldNum="0" hdr="0" ftr="0" dt="0"/>
  <p:txStyles>
    <p:titleStyle>
      <a:lvl1pPr algn="l" defTabSz="342900" rtl="0" eaLnBrk="1" latinLnBrk="0" hangingPunct="1">
        <a:spcBef>
          <a:spcPct val="0"/>
        </a:spcBef>
        <a:buNone/>
        <a:defRPr sz="3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ct val="20000"/>
        </a:spcBef>
        <a:spcAft>
          <a:spcPts val="450"/>
        </a:spcAft>
        <a:buClr>
          <a:schemeClr val="accent1"/>
        </a:buClr>
        <a:buFont typeface="Wingdings 2" charset="2"/>
        <a:buChar char=""/>
        <a:defRPr sz="1350" kern="1200">
          <a:solidFill>
            <a:schemeClr val="tx1"/>
          </a:solidFill>
          <a:latin typeface="+mn-lt"/>
          <a:ea typeface="+mn-ea"/>
          <a:cs typeface="+mn-cs"/>
        </a:defRPr>
      </a:lvl1pPr>
      <a:lvl2pPr marL="557213" indent="-214313" algn="l" defTabSz="342900" rtl="0" eaLnBrk="1" latinLnBrk="0" hangingPunct="1">
        <a:spcBef>
          <a:spcPct val="20000"/>
        </a:spcBef>
        <a:spcAft>
          <a:spcPts val="450"/>
        </a:spcAft>
        <a:buClr>
          <a:schemeClr val="accent1"/>
        </a:buClr>
        <a:buFont typeface="Wingdings 2" charset="2"/>
        <a:buChar char=""/>
        <a:defRPr sz="1200" kern="1200">
          <a:solidFill>
            <a:schemeClr val="tx1"/>
          </a:solidFill>
          <a:latin typeface="+mn-lt"/>
          <a:ea typeface="+mn-ea"/>
          <a:cs typeface="+mn-cs"/>
        </a:defRPr>
      </a:lvl2pPr>
      <a:lvl3pPr marL="857250" indent="-171450" algn="l" defTabSz="342900" rtl="0" eaLnBrk="1" latinLnBrk="0" hangingPunct="1">
        <a:spcBef>
          <a:spcPct val="20000"/>
        </a:spcBef>
        <a:spcAft>
          <a:spcPts val="450"/>
        </a:spcAft>
        <a:buClr>
          <a:schemeClr val="accent1"/>
        </a:buClr>
        <a:buFont typeface="Wingdings 2" charset="2"/>
        <a:buChar char=""/>
        <a:defRPr sz="1050" kern="1200">
          <a:solidFill>
            <a:schemeClr val="tx1"/>
          </a:solidFill>
          <a:latin typeface="+mn-lt"/>
          <a:ea typeface="+mn-ea"/>
          <a:cs typeface="+mn-cs"/>
        </a:defRPr>
      </a:lvl3pPr>
      <a:lvl4pPr marL="12001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4pPr>
      <a:lvl5pPr marL="15430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5pPr>
      <a:lvl6pPr marL="18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6pPr>
      <a:lvl7pPr marL="21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7pPr>
      <a:lvl8pPr marL="24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8pPr>
      <a:lvl9pPr marL="27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www.usagym.org/PDFs/Results/m_18worlds_aa.pdf" TargetMode="External"/><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hyperlink" Target="https://www.usagym.org/PDFs/Results/m_18worlds_team.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video" Target="https://www.youtube.com/embed/jXizDYXmyDU"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Artistic Gymnastics World Championship</a:t>
            </a:r>
            <a:r>
              <a:rPr lang="en" dirty="0"/>
              <a:t>	</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Sidney Katz</a:t>
            </a:r>
          </a:p>
          <a:p>
            <a:pPr marL="0" lvl="0" indent="0" algn="ctr" rtl="0">
              <a:spcBef>
                <a:spcPts val="0"/>
              </a:spcBef>
              <a:spcAft>
                <a:spcPts val="0"/>
              </a:spcAft>
              <a:buNone/>
            </a:pPr>
            <a:r>
              <a:rPr lang="en" dirty="0" smtClean="0"/>
              <a:t>Lauren Taft</a:t>
            </a:r>
            <a:r>
              <a:rPr lang="en" dirty="0"/>
              <a:t/>
            </a:r>
            <a:br>
              <a:rPr lang="en" dirty="0"/>
            </a:br>
            <a:r>
              <a:rPr lang="en" dirty="0" smtClean="0"/>
              <a:t>Shefali Sinha</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Goal Statement </a:t>
            </a:r>
            <a:endParaRPr sz="1400"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 dirty="0" smtClean="0"/>
          </a:p>
          <a:p>
            <a:pPr lvl="0"/>
            <a:r>
              <a:rPr lang="en" dirty="0" smtClean="0"/>
              <a:t>Find a way to analyze data from the </a:t>
            </a:r>
            <a:r>
              <a:rPr lang="en" dirty="0"/>
              <a:t>Artistic Gymnastics World </a:t>
            </a:r>
            <a:r>
              <a:rPr lang="en" dirty="0" smtClean="0"/>
              <a:t>Championship performance from a team and individual scores.</a:t>
            </a:r>
          </a:p>
          <a:p>
            <a:pPr marL="114300" lvl="0" indent="0">
              <a:buNone/>
            </a:pPr>
            <a:endParaRPr lang="en" dirty="0" smtClean="0"/>
          </a:p>
          <a:p>
            <a:pPr lvl="0"/>
            <a:r>
              <a:rPr lang="en" dirty="0" smtClean="0"/>
              <a:t>Find a way to visualize the data of how each team and individual succeded through out each of the events while increasing their level of difficulty by adding spacial skills and combinations to their routine. </a:t>
            </a:r>
          </a:p>
          <a:p>
            <a:pPr lvl="0"/>
            <a:endParaRPr lang="en" dirty="0" smtClean="0"/>
          </a:p>
          <a:p>
            <a:pPr lvl="0"/>
            <a:r>
              <a:rPr lang="en" dirty="0" smtClean="0"/>
              <a:t>Determine </a:t>
            </a:r>
            <a:r>
              <a:rPr lang="en" dirty="0" smtClean="0"/>
              <a:t>how well USA gymnists perform against the other countries</a:t>
            </a:r>
          </a:p>
          <a:p>
            <a:pPr marL="457200" lvl="0" indent="-342900" algn="l" rtl="0">
              <a:spcBef>
                <a:spcPts val="0"/>
              </a:spcBef>
              <a:spcAft>
                <a:spcPts val="0"/>
              </a:spcAft>
              <a:buSzPts val="1800"/>
              <a:buChar char="●"/>
            </a:pPr>
            <a:endParaRPr lang="e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Source(s)</a:t>
            </a:r>
            <a:endParaRPr dirty="0"/>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smtClean="0"/>
              <a:t>Men’s All-Around Final</a:t>
            </a:r>
            <a:endParaRPr dirty="0" smtClean="0"/>
          </a:p>
          <a:p>
            <a:pPr lvl="1">
              <a:spcBef>
                <a:spcPts val="0"/>
              </a:spcBef>
            </a:pPr>
            <a:r>
              <a:rPr lang="en-US" dirty="0">
                <a:hlinkClick r:id="rId3"/>
              </a:rPr>
              <a:t>https://</a:t>
            </a:r>
            <a:r>
              <a:rPr lang="en-US" dirty="0" smtClean="0">
                <a:hlinkClick r:id="rId3"/>
              </a:rPr>
              <a:t>www.usagym.org/PDFs/Results/m_18worlds_aa.pdf</a:t>
            </a:r>
            <a:endParaRPr lang="en-US" dirty="0" smtClean="0"/>
          </a:p>
          <a:p>
            <a:pPr lvl="1">
              <a:spcBef>
                <a:spcPts val="0"/>
              </a:spcBef>
            </a:pPr>
            <a:r>
              <a:rPr lang="en-US" dirty="0" smtClean="0"/>
              <a:t>Data Collected: Individual scores of the Championship finalists</a:t>
            </a:r>
          </a:p>
          <a:p>
            <a:pPr lvl="2">
              <a:spcBef>
                <a:spcPts val="0"/>
              </a:spcBef>
              <a:buFont typeface="Courier New" panose="02070309020205020404" pitchFamily="49" charset="0"/>
              <a:buChar char="o"/>
            </a:pPr>
            <a:r>
              <a:rPr lang="en-US" dirty="0" smtClean="0"/>
              <a:t>Competition Data:</a:t>
            </a:r>
          </a:p>
          <a:p>
            <a:pPr lvl="3">
              <a:spcBef>
                <a:spcPts val="0"/>
              </a:spcBef>
              <a:buFont typeface="Arial" panose="020B0604020202020204" pitchFamily="34" charset="0"/>
              <a:buChar char="•"/>
            </a:pPr>
            <a:r>
              <a:rPr lang="en-US" dirty="0" smtClean="0"/>
              <a:t>Six different events.</a:t>
            </a:r>
          </a:p>
          <a:p>
            <a:pPr lvl="3">
              <a:spcBef>
                <a:spcPts val="0"/>
              </a:spcBef>
              <a:buFont typeface="Arial" panose="020B0604020202020204" pitchFamily="34" charset="0"/>
              <a:buChar char="•"/>
            </a:pPr>
            <a:r>
              <a:rPr lang="en-US" dirty="0" smtClean="0"/>
              <a:t>Level Of Difficulty Scores</a:t>
            </a:r>
          </a:p>
          <a:p>
            <a:pPr lvl="3">
              <a:spcBef>
                <a:spcPts val="0"/>
              </a:spcBef>
              <a:buFont typeface="Arial" panose="020B0604020202020204" pitchFamily="34" charset="0"/>
              <a:buChar char="•"/>
            </a:pPr>
            <a:r>
              <a:rPr lang="en-US" dirty="0" smtClean="0"/>
              <a:t>Execution Scores</a:t>
            </a:r>
          </a:p>
          <a:p>
            <a:pPr lvl="2">
              <a:spcBef>
                <a:spcPts val="0"/>
              </a:spcBef>
              <a:buFont typeface="Courier New" panose="02070309020205020404" pitchFamily="49" charset="0"/>
              <a:buChar char="o"/>
            </a:pPr>
            <a:r>
              <a:rPr lang="en-US" dirty="0" smtClean="0"/>
              <a:t>Gymnast Individual </a:t>
            </a:r>
            <a:r>
              <a:rPr lang="en-US" dirty="0"/>
              <a:t>Data:</a:t>
            </a:r>
          </a:p>
          <a:p>
            <a:pPr lvl="3">
              <a:spcBef>
                <a:spcPts val="0"/>
              </a:spcBef>
              <a:buFont typeface="Arial" panose="020B0604020202020204" pitchFamily="34" charset="0"/>
              <a:buChar char="•"/>
            </a:pPr>
            <a:r>
              <a:rPr lang="en-US" sz="1050" dirty="0" smtClean="0"/>
              <a:t>Name</a:t>
            </a:r>
            <a:endParaRPr lang="en-US" sz="1050" dirty="0"/>
          </a:p>
          <a:p>
            <a:pPr lvl="3">
              <a:spcBef>
                <a:spcPts val="0"/>
              </a:spcBef>
              <a:buFont typeface="Arial" panose="020B0604020202020204" pitchFamily="34" charset="0"/>
              <a:buChar char="•"/>
            </a:pPr>
            <a:r>
              <a:rPr lang="en-US" sz="1050" dirty="0" smtClean="0"/>
              <a:t>Country</a:t>
            </a:r>
          </a:p>
          <a:p>
            <a:pPr lvl="3">
              <a:spcBef>
                <a:spcPts val="0"/>
              </a:spcBef>
              <a:buFont typeface="Arial" panose="020B0604020202020204" pitchFamily="34" charset="0"/>
              <a:buChar char="•"/>
            </a:pPr>
            <a:r>
              <a:rPr lang="en-US" sz="1050" dirty="0" smtClean="0"/>
              <a:t>ID number</a:t>
            </a:r>
            <a:endParaRPr lang="en-US" sz="1050" dirty="0"/>
          </a:p>
          <a:p>
            <a:pPr lvl="3">
              <a:spcBef>
                <a:spcPts val="0"/>
              </a:spcBef>
              <a:buFont typeface="Arial" panose="020B0604020202020204" pitchFamily="34" charset="0"/>
              <a:buChar char="•"/>
            </a:pPr>
            <a:endParaRPr dirty="0" smtClean="0"/>
          </a:p>
          <a:p>
            <a:pPr marL="457200" lvl="0" indent="-342900" algn="l" rtl="0">
              <a:spcBef>
                <a:spcPts val="0"/>
              </a:spcBef>
              <a:spcAft>
                <a:spcPts val="0"/>
              </a:spcAft>
              <a:buSzPts val="1800"/>
              <a:buChar char="●"/>
            </a:pPr>
            <a:r>
              <a:rPr lang="en" dirty="0" smtClean="0"/>
              <a:t>Men’s Team Final</a:t>
            </a:r>
            <a:endParaRPr dirty="0" smtClean="0"/>
          </a:p>
          <a:p>
            <a:pPr lvl="1">
              <a:spcBef>
                <a:spcPts val="0"/>
              </a:spcBef>
            </a:pPr>
            <a:r>
              <a:rPr lang="en-US" dirty="0">
                <a:hlinkClick r:id="rId4"/>
              </a:rPr>
              <a:t>https://</a:t>
            </a:r>
            <a:r>
              <a:rPr lang="en-US" dirty="0" smtClean="0">
                <a:hlinkClick r:id="rId4"/>
              </a:rPr>
              <a:t>www.usagym.org/PDFs/Results/m_18worlds_team.pdf</a:t>
            </a:r>
            <a:endParaRPr lang="en-US" dirty="0" smtClean="0"/>
          </a:p>
          <a:p>
            <a:pPr lvl="1">
              <a:spcBef>
                <a:spcPts val="0"/>
              </a:spcBef>
            </a:pPr>
            <a:r>
              <a:rPr lang="en-US" dirty="0" smtClean="0"/>
              <a:t>Data Collected: Scores of Different Countries who competed in the championship. There are six different event in which the team members can compete. For each events, top three scores have been recorded. They compare against the other teams top event scores as well as their overall scores.</a:t>
            </a:r>
            <a:r>
              <a:rPr lang="en" dirty="0"/>
              <a:t/>
            </a:r>
            <a:br>
              <a:rPr lang="en" dirty="0"/>
            </a:b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a:t>
            </a:r>
            <a:endParaRPr dirty="0"/>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1600"/>
              </a:spcBef>
              <a:spcAft>
                <a:spcPts val="0"/>
              </a:spcAft>
              <a:buSzPts val="1800"/>
              <a:buChar char="●"/>
            </a:pPr>
            <a:r>
              <a:rPr lang="en" b="1" dirty="0" smtClean="0"/>
              <a:t>Problem </a:t>
            </a:r>
            <a:r>
              <a:rPr lang="en" b="1" dirty="0"/>
              <a:t>1 </a:t>
            </a:r>
            <a:r>
              <a:rPr lang="en" dirty="0"/>
              <a:t>: </a:t>
            </a:r>
            <a:endParaRPr dirty="0"/>
          </a:p>
          <a:p>
            <a:pPr marL="914400" lvl="1" indent="-317500" algn="l" rtl="0">
              <a:spcBef>
                <a:spcPts val="0"/>
              </a:spcBef>
              <a:spcAft>
                <a:spcPts val="0"/>
              </a:spcAft>
              <a:buSzPts val="1400"/>
              <a:buChar char="○"/>
            </a:pPr>
            <a:r>
              <a:rPr lang="en" dirty="0" smtClean="0"/>
              <a:t>Unable to scrape the pdf on website. So we copied the data in excel, made the required changes, and saved in cvs files to load.</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34209" y="357437"/>
            <a:ext cx="8598092" cy="5158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Team Finals by Country</a:t>
            </a:r>
            <a:endParaRPr dirty="0"/>
          </a:p>
        </p:txBody>
      </p:sp>
      <p:sp>
        <p:nvSpPr>
          <p:cNvPr id="85" name="Google Shape;85;p18"/>
          <p:cNvSpPr txBox="1">
            <a:spLocks noGrp="1"/>
          </p:cNvSpPr>
          <p:nvPr>
            <p:ph type="body" idx="1"/>
          </p:nvPr>
        </p:nvSpPr>
        <p:spPr>
          <a:xfrm>
            <a:off x="5362414" y="1090767"/>
            <a:ext cx="3680847" cy="379894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200" dirty="0" smtClean="0"/>
              <a:t>This plot represents the different Nations that competed with their teams. The “+” symbol indicates the level of difficulty each team could have scored; various skills and combinations a team performs will add to their difficulty level and is then weighed against their actual score.</a:t>
            </a:r>
          </a:p>
          <a:p>
            <a:pPr marL="0" lvl="0" indent="0" algn="l" rtl="0">
              <a:spcBef>
                <a:spcPts val="0"/>
              </a:spcBef>
              <a:spcAft>
                <a:spcPts val="1600"/>
              </a:spcAft>
              <a:buClr>
                <a:schemeClr val="dk1"/>
              </a:buClr>
              <a:buSzPts val="1100"/>
              <a:buFont typeface="Arial"/>
              <a:buNone/>
            </a:pPr>
            <a:r>
              <a:rPr lang="en" sz="1200" b="1" dirty="0" smtClean="0">
                <a:solidFill>
                  <a:srgbClr val="D3FFFE"/>
                </a:solidFill>
              </a:rPr>
              <a:t>From our analysis, USA’s difficulty is slightly less than their competitors by 1 to 2 points. If they can increase their dificulty performance over 1 to 2 points this would place the USA at the top of the competition.</a:t>
            </a:r>
          </a:p>
          <a:p>
            <a:pPr marL="0" lvl="0" indent="0" algn="l" rtl="0">
              <a:spcBef>
                <a:spcPts val="0"/>
              </a:spcBef>
              <a:spcAft>
                <a:spcPts val="1600"/>
              </a:spcAft>
              <a:buClr>
                <a:schemeClr val="dk1"/>
              </a:buClr>
              <a:buSzPts val="1100"/>
              <a:buFont typeface="Arial"/>
              <a:buNone/>
            </a:pPr>
            <a:r>
              <a:rPr lang="en" sz="1200" b="1" dirty="0" smtClean="0">
                <a:solidFill>
                  <a:srgbClr val="D3FFFE"/>
                </a:solidFill>
              </a:rPr>
              <a:t>In addition the most challenging event in this competition for the USA to win would be on Pommels because China is leading by approx. 5 points, and also has performed at the highest difficulty. </a:t>
            </a:r>
            <a:endParaRPr lang="en" sz="1200" b="1" dirty="0">
              <a:solidFill>
                <a:srgbClr val="D3FFFE"/>
              </a:solidFill>
            </a:endParaRPr>
          </a:p>
        </p:txBody>
      </p:sp>
      <p:sp>
        <p:nvSpPr>
          <p:cNvPr id="2" name="TextBox 1"/>
          <p:cNvSpPr txBox="1"/>
          <p:nvPr/>
        </p:nvSpPr>
        <p:spPr>
          <a:xfrm>
            <a:off x="133467" y="85728"/>
            <a:ext cx="1619573" cy="379708"/>
          </a:xfrm>
          <a:prstGeom prst="rect">
            <a:avLst/>
          </a:prstGeom>
          <a:noFill/>
        </p:spPr>
        <p:txBody>
          <a:bodyPr wrap="square" rtlCol="0">
            <a:spAutoFit/>
          </a:bodyPr>
          <a:lstStyle/>
          <a:p>
            <a:r>
              <a:rPr lang="en-US" dirty="0" smtClean="0"/>
              <a:t>Analysis 1</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463" y="1291171"/>
            <a:ext cx="5097210" cy="3398140"/>
          </a:xfrm>
          <a:prstGeom prst="rect">
            <a:avLst/>
          </a:prstGeom>
        </p:spPr>
      </p:pic>
    </p:spTree>
    <p:extLst>
      <p:ext uri="{BB962C8B-B14F-4D97-AF65-F5344CB8AC3E}">
        <p14:creationId xmlns:p14="http://schemas.microsoft.com/office/powerpoint/2010/main" val="2123873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34209" y="357437"/>
            <a:ext cx="8598092" cy="515870"/>
          </a:xfrm>
          <a:prstGeom prst="rect">
            <a:avLst/>
          </a:prstGeom>
        </p:spPr>
        <p:txBody>
          <a:bodyPr spcFirstLastPara="1" wrap="square" lIns="91425" tIns="91425" rIns="91425" bIns="91425" anchor="t" anchorCtr="0">
            <a:noAutofit/>
          </a:bodyPr>
          <a:lstStyle/>
          <a:p>
            <a:pPr lvl="0" algn="ctr"/>
            <a:r>
              <a:rPr lang="en-US" dirty="0"/>
              <a:t>All Around </a:t>
            </a:r>
            <a:r>
              <a:rPr lang="en-US" dirty="0" smtClean="0"/>
              <a:t>Men’s Final </a:t>
            </a:r>
            <a:r>
              <a:rPr lang="en-US" dirty="0"/>
              <a:t>- Individual</a:t>
            </a:r>
            <a:endParaRPr dirty="0"/>
          </a:p>
        </p:txBody>
      </p:sp>
      <p:sp>
        <p:nvSpPr>
          <p:cNvPr id="85" name="Google Shape;85;p18"/>
          <p:cNvSpPr txBox="1">
            <a:spLocks noGrp="1"/>
          </p:cNvSpPr>
          <p:nvPr>
            <p:ph type="body" idx="1"/>
          </p:nvPr>
        </p:nvSpPr>
        <p:spPr>
          <a:xfrm>
            <a:off x="5362414" y="1090767"/>
            <a:ext cx="3680847" cy="379894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200" dirty="0" smtClean="0"/>
              <a:t>This plot represents </a:t>
            </a:r>
            <a:r>
              <a:rPr lang="en" sz="1200" u="sng" dirty="0" smtClean="0"/>
              <a:t>the top 5 individual scores </a:t>
            </a:r>
            <a:r>
              <a:rPr lang="en" sz="1200" dirty="0" smtClean="0"/>
              <a:t>that competed in this competition. The “+” symbol indicates the level of difficulty each individual could have scored; various skills and combinations one performs will add to his difficulty level and is then weighed against his actual score.</a:t>
            </a:r>
          </a:p>
          <a:p>
            <a:pPr marL="0" lvl="0" indent="0" algn="l" rtl="0">
              <a:spcBef>
                <a:spcPts val="0"/>
              </a:spcBef>
              <a:spcAft>
                <a:spcPts val="1600"/>
              </a:spcAft>
              <a:buClr>
                <a:schemeClr val="dk1"/>
              </a:buClr>
              <a:buSzPts val="1100"/>
              <a:buFont typeface="Arial"/>
              <a:buNone/>
            </a:pPr>
            <a:r>
              <a:rPr lang="en" sz="1200" b="1" dirty="0" smtClean="0">
                <a:solidFill>
                  <a:schemeClr val="accent1">
                    <a:lumMod val="40000"/>
                    <a:lumOff val="60000"/>
                  </a:schemeClr>
                </a:solidFill>
              </a:rPr>
              <a:t>USA’s gymnast was luckily one of the top 5 competetors of the championship. As you can see in the graph, USA was only five-tenth’s (5/10) from having the highest score for all the events except High Bar. </a:t>
            </a:r>
          </a:p>
          <a:p>
            <a:pPr marL="0" lvl="0" indent="0" algn="l" rtl="0">
              <a:spcBef>
                <a:spcPts val="0"/>
              </a:spcBef>
              <a:spcAft>
                <a:spcPts val="1600"/>
              </a:spcAft>
              <a:buClr>
                <a:schemeClr val="dk1"/>
              </a:buClr>
              <a:buSzPts val="1100"/>
              <a:buFont typeface="Arial"/>
              <a:buNone/>
            </a:pPr>
            <a:r>
              <a:rPr lang="en" sz="1200" b="1" dirty="0" smtClean="0">
                <a:solidFill>
                  <a:schemeClr val="accent1">
                    <a:lumMod val="40000"/>
                    <a:lumOff val="60000"/>
                  </a:schemeClr>
                </a:solidFill>
              </a:rPr>
              <a:t>An unfortunate event occur</a:t>
            </a:r>
            <a:r>
              <a:rPr lang="en-US" sz="1200" b="1" dirty="0" smtClean="0">
                <a:solidFill>
                  <a:schemeClr val="accent1">
                    <a:lumMod val="40000"/>
                    <a:lumOff val="60000"/>
                  </a:schemeClr>
                </a:solidFill>
              </a:rPr>
              <a:t>r</a:t>
            </a:r>
            <a:r>
              <a:rPr lang="en" sz="1200" b="1" dirty="0" smtClean="0">
                <a:solidFill>
                  <a:schemeClr val="accent1">
                    <a:lumMod val="40000"/>
                    <a:lumOff val="60000"/>
                  </a:schemeClr>
                </a:solidFill>
              </a:rPr>
              <a:t>ed while the USA gymnast was competing in the High Bar competition in which he fell and lost a lot of points during his performance. Evenso, he executed the highest level of difficulty in this event.</a:t>
            </a:r>
            <a:r>
              <a:rPr lang="en" sz="1200" b="1" dirty="0" smtClean="0">
                <a:solidFill>
                  <a:srgbClr val="D3FFFE"/>
                </a:solidFill>
              </a:rPr>
              <a:t> </a:t>
            </a:r>
            <a:endParaRPr lang="en" sz="1200" b="1" dirty="0">
              <a:solidFill>
                <a:srgbClr val="D3FFFE"/>
              </a:solidFill>
            </a:endParaRPr>
          </a:p>
        </p:txBody>
      </p:sp>
      <p:sp>
        <p:nvSpPr>
          <p:cNvPr id="2" name="TextBox 1"/>
          <p:cNvSpPr txBox="1"/>
          <p:nvPr/>
        </p:nvSpPr>
        <p:spPr>
          <a:xfrm>
            <a:off x="133467" y="85728"/>
            <a:ext cx="1619573" cy="379708"/>
          </a:xfrm>
          <a:prstGeom prst="rect">
            <a:avLst/>
          </a:prstGeom>
          <a:noFill/>
        </p:spPr>
        <p:txBody>
          <a:bodyPr wrap="square" rtlCol="0">
            <a:spAutoFit/>
          </a:bodyPr>
          <a:lstStyle/>
          <a:p>
            <a:r>
              <a:rPr lang="en-US" dirty="0" smtClean="0"/>
              <a:t>Analysis 2</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467" y="1230255"/>
            <a:ext cx="5093982" cy="3395987"/>
          </a:xfrm>
          <a:prstGeom prst="rect">
            <a:avLst/>
          </a:prstGeom>
        </p:spPr>
      </p:pic>
    </p:spTree>
    <p:extLst>
      <p:ext uri="{BB962C8B-B14F-4D97-AF65-F5344CB8AC3E}">
        <p14:creationId xmlns:p14="http://schemas.microsoft.com/office/powerpoint/2010/main" val="4219787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Analysis Conclusions</a:t>
            </a:r>
            <a:endParaRPr dirty="0"/>
          </a:p>
        </p:txBody>
      </p:sp>
      <p:sp>
        <p:nvSpPr>
          <p:cNvPr id="91" name="Google Shape;91;p19"/>
          <p:cNvSpPr txBox="1">
            <a:spLocks noGrp="1"/>
          </p:cNvSpPr>
          <p:nvPr>
            <p:ph type="body" idx="1"/>
          </p:nvPr>
        </p:nvSpPr>
        <p:spPr>
          <a:xfrm>
            <a:off x="311700" y="1152476"/>
            <a:ext cx="8520600" cy="668576"/>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smtClean="0"/>
              <a:t>The USA </a:t>
            </a:r>
            <a:r>
              <a:rPr lang="en-US" dirty="0" smtClean="0"/>
              <a:t>holds a very strong performance record in the National stage of gymnastics.</a:t>
            </a:r>
            <a:endParaRPr dirty="0"/>
          </a:p>
        </p:txBody>
      </p:sp>
      <p:pic>
        <p:nvPicPr>
          <p:cNvPr id="3" name="jXizDYXmyDU"/>
          <p:cNvPicPr>
            <a:picLocks noRot="1" noChangeAspect="1"/>
          </p:cNvPicPr>
          <p:nvPr>
            <a:videoFile r:link="rId1"/>
          </p:nvPr>
        </p:nvPicPr>
        <p:blipFill>
          <a:blip r:embed="rId4"/>
          <a:stretch>
            <a:fillRect/>
          </a:stretch>
        </p:blipFill>
        <p:spPr>
          <a:xfrm>
            <a:off x="2138766" y="1821052"/>
            <a:ext cx="4572000" cy="2571750"/>
          </a:xfrm>
          <a:prstGeom prst="rect">
            <a:avLst/>
          </a:prstGeom>
        </p:spPr>
      </p:pic>
      <p:sp>
        <p:nvSpPr>
          <p:cNvPr id="4" name="TextBox 3"/>
          <p:cNvSpPr txBox="1"/>
          <p:nvPr/>
        </p:nvSpPr>
        <p:spPr>
          <a:xfrm>
            <a:off x="2138766" y="4448014"/>
            <a:ext cx="4572000" cy="369332"/>
          </a:xfrm>
          <a:prstGeom prst="rect">
            <a:avLst/>
          </a:prstGeom>
          <a:noFill/>
        </p:spPr>
        <p:txBody>
          <a:bodyPr wrap="square" rtlCol="0">
            <a:spAutoFit/>
          </a:bodyPr>
          <a:lstStyle/>
          <a:p>
            <a:pPr algn="ctr"/>
            <a:r>
              <a:rPr lang="en-US" dirty="0" smtClean="0"/>
              <a:t>Enjoy the video!</a:t>
            </a:r>
            <a:endParaRPr lang="en-US" dirty="0"/>
          </a:p>
        </p:txBody>
      </p:sp>
    </p:spTree>
    <p:extLst>
      <p:ext uri="{BB962C8B-B14F-4D97-AF65-F5344CB8AC3E}">
        <p14:creationId xmlns:p14="http://schemas.microsoft.com/office/powerpoint/2010/main" val="27427662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TM03457503[[fn=Quotable]]</Template>
  <TotalTime>225</TotalTime>
  <Words>504</Words>
  <Application>Microsoft Office PowerPoint</Application>
  <PresentationFormat>On-screen Show (16:9)</PresentationFormat>
  <Paragraphs>42</Paragraphs>
  <Slides>7</Slides>
  <Notes>7</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Courier New</vt:lpstr>
      <vt:lpstr>Wingdings 2</vt:lpstr>
      <vt:lpstr>Quotable</vt:lpstr>
      <vt:lpstr>Artistic Gymnastics World Championship </vt:lpstr>
      <vt:lpstr>Goal Statement </vt:lpstr>
      <vt:lpstr>Data Source(s)</vt:lpstr>
      <vt:lpstr>Challenges</vt:lpstr>
      <vt:lpstr>Team Finals by Country</vt:lpstr>
      <vt:lpstr>All Around Men’s Final - Individual</vt:lpstr>
      <vt:lpstr>Analysis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Artistic Gymnastics World Championship </dc:title>
  <cp:lastModifiedBy>Sinha, Shefali</cp:lastModifiedBy>
  <cp:revision>34</cp:revision>
  <dcterms:modified xsi:type="dcterms:W3CDTF">2019-01-20T00:39:43Z</dcterms:modified>
</cp:coreProperties>
</file>