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9" r:id="rId1"/>
  </p:sldMasterIdLst>
  <p:notesMasterIdLst>
    <p:notesMasterId r:id="rId2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5143500" type="screen16x9"/>
  <p:notesSz cx="6858000" cy="9144000"/>
  <p:embeddedFontLst>
    <p:embeddedFont>
      <p:font typeface="Catamaran" pitchFamily="2" charset="0"/>
      <p:regular r:id="rId28"/>
      <p:bold r:id="rId29"/>
    </p:embeddedFont>
    <p:embeddedFont>
      <p:font typeface="Catamaran Light" pitchFamily="2" charset="0"/>
      <p:regular r:id="rId30"/>
      <p:bold r:id="rId31"/>
    </p:embeddedFont>
    <p:embeddedFont>
      <p:font typeface="Fira Sans Extra Condensed Medium" panose="020B0603050000020004" pitchFamily="34" charset="0"/>
      <p:regular r:id="rId32"/>
      <p:bold r:id="rId33"/>
      <p:italic r:id="rId34"/>
      <p:boldItalic r:id="rId35"/>
    </p:embeddedFont>
    <p:embeddedFont>
      <p:font typeface="Livvic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5D11D8-76FB-4983-B1E0-BDF5008A7404}">
  <a:tblStyle styleId="{345D11D8-76FB-4983-B1E0-BDF5008A74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3"/>
  </p:normalViewPr>
  <p:slideViewPr>
    <p:cSldViewPr snapToGrid="0" snapToObjects="1">
      <p:cViewPr varScale="1">
        <p:scale>
          <a:sx n="120" d="100"/>
          <a:sy n="120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9c0971889_5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9c0971889_5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接著我們試圖進一步找出RFM三個數據指標是否與會員等級有所關係，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計算相關係數後發現，相對而言，消費頻率與會員卡等級具有較高的相關性，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雖然現行會員卡等級的計算方式我們不得而知，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但也許會員等級制度可以進一步考慮加入Recency與Monetary的因素，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例如不定期推出會員紅利活動，或者消費金額換算集點等方式。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158d5a3e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158d5a3e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9c0971889_7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9c0971889_7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46262"/>
                </a:solidFill>
                <a:highlight>
                  <a:srgbClr val="F8F8F8"/>
                </a:highlight>
              </a:rPr>
              <a:t>顧客活躍性指標（Customer Activity Index），根據購買期間的算術平均數和加權平均數的比較結果計算出的指標。</a:t>
            </a:r>
            <a:endParaRPr sz="1200">
              <a:solidFill>
                <a:srgbClr val="646262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200">
                <a:solidFill>
                  <a:srgbClr val="646262"/>
                </a:solidFill>
                <a:highlight>
                  <a:srgbClr val="F8F8F8"/>
                </a:highlight>
              </a:rPr>
              <a:t>我們可以利用cai追蹤客戶價值的變化，讓企業能夠及早防範客戶落入靜止戶的情況。</a:t>
            </a:r>
            <a:br>
              <a:rPr lang="zh-TW" sz="1200">
                <a:solidFill>
                  <a:srgbClr val="646262"/>
                </a:solidFill>
                <a:highlight>
                  <a:srgbClr val="F8F8F8"/>
                </a:highlight>
              </a:rPr>
            </a:br>
            <a:r>
              <a:rPr lang="zh-TW" sz="1200">
                <a:solidFill>
                  <a:srgbClr val="646262"/>
                </a:solidFill>
                <a:highlight>
                  <a:srgbClr val="F8F8F8"/>
                </a:highlight>
              </a:rPr>
              <a:t>我們利用order data中每個member 的消費消費間隔來計算，若member 只有一筆訂單者則不列入計算。計算出來後再依照CAI大小排序並依照比例分成上述5群。</a:t>
            </a:r>
            <a:br>
              <a:rPr lang="zh-TW" sz="1200">
                <a:solidFill>
                  <a:srgbClr val="646262"/>
                </a:solidFill>
                <a:highlight>
                  <a:srgbClr val="F8F8F8"/>
                </a:highlight>
              </a:rPr>
            </a:br>
            <a:r>
              <a:rPr lang="zh-TW" sz="1200">
                <a:solidFill>
                  <a:srgbClr val="646262"/>
                </a:solidFill>
                <a:highlight>
                  <a:srgbClr val="F8F8F8"/>
                </a:highlight>
              </a:rPr>
              <a:t>大部分的CAI集中於0.3和負0.3左右，從圖中的高峰可以看出。</a:t>
            </a:r>
            <a:endParaRPr sz="1200">
              <a:solidFill>
                <a:srgbClr val="646262"/>
              </a:solidFill>
              <a:highlight>
                <a:srgbClr val="F8F8F8"/>
              </a:highlight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9c0971889_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9c0971889_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200">
                <a:solidFill>
                  <a:srgbClr val="646262"/>
                </a:solidFill>
                <a:highlight>
                  <a:srgbClr val="F8F8F8"/>
                </a:highlight>
              </a:rPr>
              <a:t>利用CAI 跟rfm中的f為xy軸。我們可以建立上述的散步圖，消費頻率&gt;20則和CAI&gt;0為活躍-忠誠，其他依序為不活躍-重度使用、活躍-潛力和不活躍顧客群。而因為我們分類依照cai大小，所以顏色很明顯由上到下分佈。大部分消費者集中於活躍-潛力和不活躍顧客群中，但活躍-忠誠中也佔有一定比例。</a:t>
            </a:r>
            <a:endParaRPr sz="1200">
              <a:solidFill>
                <a:srgbClr val="646262"/>
              </a:solidFill>
              <a:highlight>
                <a:srgbClr val="F8F8F8"/>
              </a:highlight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9c0971889_8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9c0971889_8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46262"/>
                </a:solidFill>
                <a:highlight>
                  <a:srgbClr val="F8F8F8"/>
                </a:highlight>
              </a:rPr>
              <a:t>最近購買日期，已整個資料集訂單發生的最後一天為基準，向後記數。因此數字越小代表，越近期中曾經消費。</a:t>
            </a:r>
            <a:endParaRPr sz="1200">
              <a:solidFill>
                <a:srgbClr val="646262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46262"/>
                </a:solidFill>
                <a:highlight>
                  <a:srgbClr val="F8F8F8"/>
                </a:highlight>
              </a:rPr>
              <a:t>活躍-忠誠中的212位消費者是91app直得注意的分群。裡面的人消費力高也活躍。</a:t>
            </a:r>
            <a:endParaRPr sz="1200">
              <a:solidFill>
                <a:srgbClr val="646262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200">
                <a:solidFill>
                  <a:srgbClr val="646262"/>
                </a:solidFill>
                <a:highlight>
                  <a:srgbClr val="F8F8F8"/>
                </a:highlight>
              </a:rPr>
              <a:t>不活躍重度使用群中的106位會員則是本身消費次數累積高，但近期卻逐漸不消費。</a:t>
            </a:r>
            <a:br>
              <a:rPr lang="zh-TW" sz="1200">
                <a:solidFill>
                  <a:srgbClr val="646262"/>
                </a:solidFill>
                <a:highlight>
                  <a:srgbClr val="F8F8F8"/>
                </a:highlight>
              </a:rPr>
            </a:br>
            <a:br>
              <a:rPr lang="zh-TW" sz="1200">
                <a:solidFill>
                  <a:srgbClr val="646262"/>
                </a:solidFill>
                <a:highlight>
                  <a:srgbClr val="F8F8F8"/>
                </a:highlight>
              </a:rPr>
            </a:br>
            <a:r>
              <a:rPr lang="zh-TW" sz="1200">
                <a:solidFill>
                  <a:srgbClr val="646262"/>
                </a:solidFill>
                <a:highlight>
                  <a:srgbClr val="F8F8F8"/>
                </a:highlight>
              </a:rPr>
              <a:t>我們可以發現平均消費金額和平均消費頻率，也是隨著不同的分群逐漸下降。(其他insight也可以看這張表自己加入)</a:t>
            </a:r>
            <a:endParaRPr sz="1200">
              <a:solidFill>
                <a:srgbClr val="646262"/>
              </a:solidFill>
              <a:highlight>
                <a:srgbClr val="F8F8F8"/>
              </a:highlight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9c87242e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9c87242e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9c87242e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9c87242e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200">
                <a:solidFill>
                  <a:srgbClr val="646262"/>
                </a:solidFill>
                <a:highlight>
                  <a:srgbClr val="F8F8F8"/>
                </a:highlight>
              </a:rPr>
              <a:t>沉睡老客戶的價值較高，然而其購買期間逐漸拉長</a:t>
            </a:r>
            <a:br>
              <a:rPr lang="zh-TW" sz="1200">
                <a:solidFill>
                  <a:srgbClr val="646262"/>
                </a:solidFill>
                <a:highlight>
                  <a:srgbClr val="F8F8F8"/>
                </a:highlight>
              </a:rPr>
            </a:br>
            <a:r>
              <a:rPr lang="zh-TW" sz="1200">
                <a:solidFill>
                  <a:srgbClr val="646262"/>
                </a:solidFill>
                <a:highlight>
                  <a:srgbClr val="F8F8F8"/>
                </a:highlight>
              </a:rPr>
              <a:t>我們認為，或許可以透過分析該客群的購物籃組合</a:t>
            </a:r>
            <a:br>
              <a:rPr lang="zh-TW" sz="1200">
                <a:solidFill>
                  <a:srgbClr val="646262"/>
                </a:solidFill>
                <a:highlight>
                  <a:srgbClr val="F8F8F8"/>
                </a:highlight>
              </a:rPr>
            </a:br>
            <a:r>
              <a:rPr lang="zh-TW" sz="1200">
                <a:solidFill>
                  <a:srgbClr val="646262"/>
                </a:solidFill>
                <a:highlight>
                  <a:srgbClr val="F8F8F8"/>
                </a:highlight>
              </a:rPr>
              <a:t>試圖找出沉睡老客戶的消費者偏好</a:t>
            </a:r>
            <a:br>
              <a:rPr lang="zh-TW" sz="1200">
                <a:solidFill>
                  <a:srgbClr val="646262"/>
                </a:solidFill>
                <a:highlight>
                  <a:srgbClr val="F8F8F8"/>
                </a:highlight>
              </a:rPr>
            </a:br>
            <a:r>
              <a:rPr lang="zh-TW" sz="1200">
                <a:solidFill>
                  <a:srgbClr val="646262"/>
                </a:solidFill>
                <a:highlight>
                  <a:srgbClr val="F8F8F8"/>
                </a:highlight>
              </a:rPr>
              <a:t>由於所有購買紀錄的資料量過大</a:t>
            </a:r>
            <a:br>
              <a:rPr lang="zh-TW" sz="1200">
                <a:solidFill>
                  <a:srgbClr val="646262"/>
                </a:solidFill>
                <a:highlight>
                  <a:srgbClr val="F8F8F8"/>
                </a:highlight>
              </a:rPr>
            </a:br>
            <a:r>
              <a:rPr lang="zh-TW" sz="1200">
                <a:solidFill>
                  <a:srgbClr val="646262"/>
                </a:solidFill>
                <a:highlight>
                  <a:srgbClr val="F8F8F8"/>
                </a:highlight>
              </a:rPr>
              <a:t>首先篩選出沉睡老客戶於2019年的購買紀錄，且訂單狀態必須是finish</a:t>
            </a:r>
            <a:br>
              <a:rPr lang="zh-TW" sz="1200">
                <a:solidFill>
                  <a:srgbClr val="646262"/>
                </a:solidFill>
                <a:highlight>
                  <a:srgbClr val="F8F8F8"/>
                </a:highlight>
              </a:rPr>
            </a:br>
            <a:r>
              <a:rPr lang="zh-TW" sz="1200">
                <a:solidFill>
                  <a:srgbClr val="646262"/>
                </a:solidFill>
                <a:highlight>
                  <a:srgbClr val="F8F8F8"/>
                </a:highlight>
              </a:rPr>
              <a:t>然後排除掉商品被購買次數小於五次的紀錄，以利後續分析</a:t>
            </a:r>
            <a:endParaRPr sz="1200">
              <a:solidFill>
                <a:srgbClr val="646262"/>
              </a:solidFill>
              <a:highlight>
                <a:srgbClr val="F8F8F8"/>
              </a:highlight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89c87242e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89c87242e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200">
                <a:solidFill>
                  <a:srgbClr val="646262"/>
                </a:solidFill>
                <a:highlight>
                  <a:srgbClr val="F8F8F8"/>
                </a:highlight>
              </a:rPr>
              <a:t>接著將客戶購買紀錄轉換為購買矩陣，購買矩陣的組成是column為商品的outerproductskucod index為memberid</a:t>
            </a:r>
            <a:br>
              <a:rPr lang="zh-TW" sz="1200">
                <a:solidFill>
                  <a:srgbClr val="646262"/>
                </a:solidFill>
                <a:highlight>
                  <a:srgbClr val="F8F8F8"/>
                </a:highlight>
              </a:rPr>
            </a:br>
            <a:r>
              <a:rPr lang="zh-TW" sz="1200">
                <a:solidFill>
                  <a:srgbClr val="646262"/>
                </a:solidFill>
                <a:highlight>
                  <a:srgbClr val="F8F8F8"/>
                </a:highlight>
              </a:rPr>
              <a:t>各欄位則是1或0 1代表客戶買過該商品0則代表沒有</a:t>
            </a:r>
            <a:endParaRPr sz="1200">
              <a:solidFill>
                <a:srgbClr val="646262"/>
              </a:solidFill>
              <a:highlight>
                <a:srgbClr val="F8F8F8"/>
              </a:highlight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9c87242e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9c87242e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200">
                <a:solidFill>
                  <a:srgbClr val="646262"/>
                </a:solidFill>
                <a:highlight>
                  <a:srgbClr val="F8F8F8"/>
                </a:highlight>
              </a:rPr>
              <a:t>最後將購買矩陣匯入spss中進行因素分析</a:t>
            </a:r>
            <a:br>
              <a:rPr lang="zh-TW" sz="1200">
                <a:solidFill>
                  <a:srgbClr val="646262"/>
                </a:solidFill>
                <a:highlight>
                  <a:srgbClr val="F8F8F8"/>
                </a:highlight>
              </a:rPr>
            </a:br>
            <a:r>
              <a:rPr lang="zh-TW" sz="1200">
                <a:solidFill>
                  <a:srgbClr val="646262"/>
                </a:solidFill>
                <a:highlight>
                  <a:srgbClr val="F8F8F8"/>
                </a:highlight>
              </a:rPr>
              <a:t>並取出解釋量最大的10個購物籃組合及該購物籃中相關性最大的10項商品</a:t>
            </a:r>
            <a:br>
              <a:rPr lang="zh-TW" sz="1200">
                <a:solidFill>
                  <a:srgbClr val="646262"/>
                </a:solidFill>
                <a:highlight>
                  <a:srgbClr val="F8F8F8"/>
                </a:highlight>
              </a:rPr>
            </a:br>
            <a:r>
              <a:rPr lang="zh-TW" sz="1200">
                <a:solidFill>
                  <a:srgbClr val="646262"/>
                </a:solidFill>
                <a:highlight>
                  <a:srgbClr val="F8F8F8"/>
                </a:highlight>
              </a:rPr>
              <a:t>這些購物籃組合，或許可以透過分析一批購物籃中的商品組合與商品性質，並藉此了解沉睡老顧客的偏好結構，利用其偏好進行促銷，以喚回沉睡老顧客為企業帶來的高價值</a:t>
            </a:r>
            <a:endParaRPr sz="1200">
              <a:solidFill>
                <a:srgbClr val="646262"/>
              </a:solidFill>
              <a:highlight>
                <a:srgbClr val="F8F8F8"/>
              </a:highlight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9c87242e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89c87242e8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C4043"/>
                </a:solidFill>
                <a:highlight>
                  <a:srgbClr val="FFFFFF"/>
                </a:highlight>
              </a:rPr>
              <a:t>我們主要是針對幾個面向去分析數據，來尋找適當的行銷策略。</a:t>
            </a: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C4043"/>
                </a:solidFill>
                <a:highlight>
                  <a:srgbClr val="FFFFFF"/>
                </a:highlight>
              </a:rPr>
              <a:t>像是消費者分群，使用RFM模型與CAI指標，另外也有商品方面的購物籃分析、推薦商品機制，</a:t>
            </a: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C4043"/>
                </a:solidFill>
                <a:highlight>
                  <a:srgbClr val="FFFFFF"/>
                </a:highlight>
              </a:rPr>
              <a:t>最後我們也設定假說進行假設檢定，驗證我們的想法</a:t>
            </a: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9c87242e8_4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9c87242e8_4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zh-TW" sz="1800">
                <a:solidFill>
                  <a:schemeClr val="dk2"/>
                </a:solidFill>
              </a:rPr>
              <a:t>合併</a:t>
            </a:r>
            <a:r>
              <a:rPr lang="zh-TW" sz="2200"/>
              <a:t>('20180626','20190101')</a:t>
            </a:r>
            <a:r>
              <a:rPr lang="zh-TW" sz="1800">
                <a:solidFill>
                  <a:schemeClr val="dk2"/>
                </a:solidFill>
              </a:rPr>
              <a:t>675天的瀏覽商品頁行為資料，捨去非會員(無對應uid)的瀏覽紀錄，處理同天同一會員瀏覽同一商品資料，將其視為同一筆，避免出現部分會員習慣長時間待在同一頁面，出現重複資料影響之後相關係數計算，</a:t>
            </a:r>
            <a:endParaRPr sz="1200">
              <a:solidFill>
                <a:srgbClr val="646262"/>
              </a:solidFill>
              <a:highlight>
                <a:srgbClr val="F8F8F8"/>
              </a:highlight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9c87242e8_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89c87242e8_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zh-TW" sz="1800">
                <a:solidFill>
                  <a:schemeClr val="dk2"/>
                </a:solidFill>
              </a:rPr>
              <a:t>取2018年六月底到12月底約半年資料，建立會員購物行為的matrix，縱軸為曾在這段時間出現瀏覽行為會員，橫軸為曾在這段時間被瀏覽商品，1代表會員曾瀏覽該商品，0為無瀏覽行為，觀察這段期間約有1672個商品被瀏覽過，為從訂單資料推測出總商品數：3878的一半</a:t>
            </a:r>
            <a:endParaRPr sz="1200">
              <a:solidFill>
                <a:srgbClr val="646262"/>
              </a:solidFill>
              <a:highlight>
                <a:srgbClr val="F8F8F8"/>
              </a:highlight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9c87242e8_4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9c87242e8_4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zh-TW" sz="1800">
                <a:solidFill>
                  <a:schemeClr val="dk2"/>
                </a:solidFill>
              </a:rPr>
              <a:t>再對每個商品計算相關係數，得出與之最相關商品，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zh-TW" sz="1800">
                <a:solidFill>
                  <a:schemeClr val="dk2"/>
                </a:solidFill>
              </a:rPr>
              <a:t>取前50個商品觀察相關係數，發現雖然大多數商品與其他商品的相關係數並不高(&lt;0.5)，但仍可以找到超過0.7相關係數的成對商品，推測會看A商品的會員也有高機率會看B商品，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zh-TW" sz="1800">
                <a:solidFill>
                  <a:schemeClr val="dk2"/>
                </a:solidFill>
              </a:rPr>
              <a:t>取其中一對高相關係數商品(437906和437829)進行觀察，在2018後半年曾看過A商品的人有636人，其中253人在2019前半年也看過B商品，約佔前者四成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zh-TW" sz="1800">
                <a:solidFill>
                  <a:schemeClr val="dk2"/>
                </a:solidFill>
              </a:rPr>
              <a:t>我們可以推測喜歡商品A的會員可能也會想看商品B，在會員瀏覽商品A時投放商品B廣告，吸引消費者點擊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646262"/>
              </a:solidFill>
              <a:highlight>
                <a:srgbClr val="F8F8F8"/>
              </a:highlight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89c097188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89c097188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最後我們進行開啟推播通知與消費次數的關聯的假設檢定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9c097188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9c097188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為了測試會員是否開啟通知與消費次數之間的關係，我們採用統計假設檢定中的chi-square test.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首先先把MembersData中的memberID和IsEnablePushNotification提出，將重複的會員刪除，再整理出OrdersData各個memberID所消費的次數，這裡只取狀態為final的訂單，將其vlookup回MembersData中。接著使用python(scipy中的chi2)的套件跑chi-square test，對IsEnablePushNotification和OrderCount兩個欄位尋找相關性，得到Reject H0的結果，是否開啟通知和消費的次數是有關係的。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因此在做行銷的決策時，和消費者溝通是很重要的，應當使用簡訊或折扣等誘因刺激消費者回到app中並開啟通知以獲得訊息，也刺激他們再app中的活躍度，間接促動消費。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9c74f435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9c74f435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這就是我們分析數據之後，對於行銷策略的推論與想法，謝謝大家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8fa30f39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8fa30f39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首先是消費者分群的部份，套用RFM模型來進行分群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9c0971889_5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9c0971889_5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RFM模型是衡量客戶價值、客戶創利能力的重要工具和手段，我們希望透過RFM模型將客戶分群，並且透過分群來制定不同的行銷策略。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個模型透過一個客戶的近期購買行為、購買的總體頻率以及花了多少錢三項指標來描述客戶的價值，那我們這裡R使用的是距離資料中最後一天的天數，M使用的是「平均花費金額」，來避免商品價格落差的問題。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9c0971889_5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9c0971889_5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為了將R、F、M三項數據各自分級，我們首先觀察他們的分佈情形。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我們發現較為特別的是Frequency，F的資料都是從2開始，代表每個人至少消費兩次，且2佔了一半以上的資料，所以Frequency無法用比例的方式切成五等份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9c0971889_5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9c0971889_5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因此我們將Recency、Monetary根據數據排序來進行給分，以五等份法的方式，R取最低的表示距今最短，M取最高的表示花費最多，前20%五分，接下來依序四分、三分、兩分、一分。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而Frquency在我們觀察數據分佈特性後，以消費次數六次以上、五次、四次、三次、兩次依序作為分級方式，以解決數據集中難以分級的問題。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9c0971889_5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9c0971889_5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接著我們抓出R、F、M三種分數有較為明顯的特徵、傾向的客群，分別是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（照著表格說而已）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9c0971889_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9c0971889_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對應到上一張投影片的分群，可以發現不只我們所定義的RFM分數，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每一個客群的原始RFM值平均都的確具有每個客群相對應的特色。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（Promising那群是較無明顯特徵，因此未被定義的客群）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9c0971889_5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9c0971889_5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zh-TW" sz="1050" b="1"/>
              <a:t>最佳客群</a:t>
            </a:r>
            <a:br>
              <a:rPr lang="zh-TW" sz="1050" b="1"/>
            </a:br>
            <a:r>
              <a:rPr lang="zh-TW" sz="1050">
                <a:solidFill>
                  <a:srgbClr val="404040"/>
                </a:solidFill>
              </a:rPr>
              <a:t>1. 與此客群溝通時，須讓他們感到自己的高價值，給余他們一些尊爵不凡的服務。</a:t>
            </a:r>
            <a:br>
              <a:rPr lang="zh-TW" sz="1050">
                <a:solidFill>
                  <a:srgbClr val="404040"/>
                </a:solidFill>
              </a:rPr>
            </a:br>
            <a:r>
              <a:rPr lang="zh-TW" sz="1050">
                <a:solidFill>
                  <a:srgbClr val="404040"/>
                </a:solidFill>
              </a:rPr>
              <a:t>2. 品牌主須優先滿足他們的需求，因為他們的貢獻是最多的，</a:t>
            </a:r>
            <a:br>
              <a:rPr lang="zh-TW" sz="1050">
                <a:solidFill>
                  <a:srgbClr val="404040"/>
                </a:solidFill>
              </a:rPr>
            </a:br>
            <a:r>
              <a:rPr lang="zh-TW" sz="1050">
                <a:solidFill>
                  <a:srgbClr val="404040"/>
                </a:solidFill>
              </a:rPr>
              <a:t>3. 儘管會產生額外成本，也要進一步分析他們的「個人偏好」及「相關聯需求」，並為顧客帶來更個性化的服務。</a:t>
            </a:r>
            <a:endParaRPr sz="1050">
              <a:solidFill>
                <a:srgbClr val="404040"/>
              </a:solidFill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50"/>
              <a:buChar char="●"/>
            </a:pPr>
            <a:r>
              <a:rPr lang="zh-TW" sz="1050" b="1"/>
              <a:t>高消費的新客群</a:t>
            </a:r>
            <a:br>
              <a:rPr lang="zh-TW" sz="1050" b="1"/>
            </a:br>
            <a:r>
              <a:rPr lang="zh-TW" sz="1050">
                <a:solidFill>
                  <a:srgbClr val="404040"/>
                </a:solidFill>
              </a:rPr>
              <a:t>1. 培育新顧客一直是品牌很重要的課題，而此客群第一次消費金額特別高，所以花心力培育他們就直觀來說更為重要。</a:t>
            </a:r>
            <a:br>
              <a:rPr lang="zh-TW" sz="1050">
                <a:solidFill>
                  <a:srgbClr val="404040"/>
                </a:solidFill>
              </a:rPr>
            </a:br>
            <a:r>
              <a:rPr lang="zh-TW" sz="1050">
                <a:solidFill>
                  <a:srgbClr val="404040"/>
                </a:solidFill>
              </a:rPr>
              <a:t>2. 與最佳客群相同，與此客群溝通時，須讓他們感到自己的高價值。</a:t>
            </a:r>
            <a:br>
              <a:rPr lang="zh-TW" sz="1050">
                <a:solidFill>
                  <a:srgbClr val="404040"/>
                </a:solidFill>
              </a:rPr>
            </a:br>
            <a:r>
              <a:rPr lang="zh-TW" sz="1050">
                <a:solidFill>
                  <a:srgbClr val="404040"/>
                </a:solidFill>
              </a:rPr>
              <a:t>3. 提供「獎勵誘因」來吸引他們繼續消費活動。</a:t>
            </a:r>
            <a:endParaRPr sz="1050">
              <a:solidFill>
                <a:srgbClr val="404040"/>
              </a:solidFill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50"/>
              <a:buChar char="●"/>
            </a:pPr>
            <a:r>
              <a:rPr lang="zh-TW" sz="1050" b="1"/>
              <a:t>低消費的忠誠客群</a:t>
            </a:r>
            <a:br>
              <a:rPr lang="zh-TW" sz="1050" b="1"/>
            </a:br>
            <a:r>
              <a:rPr lang="zh-TW" sz="1050">
                <a:solidFill>
                  <a:srgbClr val="404040"/>
                </a:solidFill>
              </a:rPr>
              <a:t>1. 針對此低消費高忠誠客群，不太需要使用價格促銷或不斷曝光的手法，而需思考如何利用個性化服務提高他們的消費等級。</a:t>
            </a:r>
            <a:br>
              <a:rPr lang="zh-TW" sz="1050">
                <a:solidFill>
                  <a:srgbClr val="404040"/>
                </a:solidFill>
              </a:rPr>
            </a:br>
            <a:r>
              <a:rPr lang="zh-TW" sz="1050">
                <a:solidFill>
                  <a:srgbClr val="404040"/>
                </a:solidFill>
              </a:rPr>
              <a:t>2. 作為品牌的忠誠客群，他們是最有可能幫品牌「打廣告」的人。我們可以提供獎勵來鼓勵他們將消費體驗分享到社交網路，作為口碑行銷的誘因。</a:t>
            </a:r>
            <a:endParaRPr sz="1050">
              <a:solidFill>
                <a:srgbClr val="404040"/>
              </a:solidFill>
            </a:endParaRPr>
          </a:p>
          <a:p>
            <a:pPr marL="4572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50"/>
              <a:buChar char="●"/>
            </a:pPr>
            <a:r>
              <a:rPr lang="zh-TW" sz="1050" b="1"/>
              <a:t>沈睡老顧客</a:t>
            </a:r>
            <a:br>
              <a:rPr lang="zh-TW" sz="1050" b="1"/>
            </a:br>
            <a:r>
              <a:rPr lang="zh-TW" sz="1050">
                <a:solidFill>
                  <a:srgbClr val="404040"/>
                </a:solidFill>
              </a:rPr>
              <a:t>喚醒已經走了的顧客是很難的。所以，我們比較需要專注在「價值高」的沈睡老顧客。可以研究此客群過去的交易歷史或瀏覽歷史，並找出他們的偏好，在這個基礎上用新的方式與他們溝通。</a:t>
            </a:r>
            <a:endParaRPr sz="1050">
              <a:solidFill>
                <a:srgbClr val="404040"/>
              </a:solidFill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50"/>
              <a:buChar char="●"/>
            </a:pPr>
            <a:r>
              <a:rPr lang="zh-TW" sz="1050" b="1">
                <a:solidFill>
                  <a:srgbClr val="404040"/>
                </a:solidFill>
              </a:rPr>
              <a:t>流失客群</a:t>
            </a:r>
            <a:br>
              <a:rPr lang="zh-TW" sz="1050" b="1">
                <a:solidFill>
                  <a:srgbClr val="404040"/>
                </a:solidFill>
              </a:rPr>
            </a:br>
            <a:r>
              <a:rPr lang="zh-TW" sz="1050">
                <a:solidFill>
                  <a:srgbClr val="404040"/>
                </a:solidFill>
              </a:rPr>
              <a:t>考慮到成本是否取捨放棄推播，或加強進行推播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35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3200250" y="1742750"/>
            <a:ext cx="274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38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769725" y="1310050"/>
            <a:ext cx="343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 idx="2" hasCustomPrompt="1"/>
          </p:nvPr>
        </p:nvSpPr>
        <p:spPr>
          <a:xfrm rot="5400000">
            <a:off x="7142178" y="3570226"/>
            <a:ext cx="1738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30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656422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656425" y="1886725"/>
            <a:ext cx="15639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ctrTitle" idx="2"/>
          </p:nvPr>
        </p:nvSpPr>
        <p:spPr>
          <a:xfrm>
            <a:off x="2650710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3"/>
          </p:nvPr>
        </p:nvSpPr>
        <p:spPr>
          <a:xfrm>
            <a:off x="2610700" y="1886725"/>
            <a:ext cx="196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ctrTitle" idx="4"/>
          </p:nvPr>
        </p:nvSpPr>
        <p:spPr>
          <a:xfrm>
            <a:off x="4638106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5"/>
          </p:nvPr>
        </p:nvSpPr>
        <p:spPr>
          <a:xfrm>
            <a:off x="4878076" y="1886725"/>
            <a:ext cx="1648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ctrTitle" idx="6"/>
          </p:nvPr>
        </p:nvSpPr>
        <p:spPr>
          <a:xfrm rot="5400000">
            <a:off x="6865575" y="1466125"/>
            <a:ext cx="25530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ctrTitle" idx="7"/>
          </p:nvPr>
        </p:nvSpPr>
        <p:spPr>
          <a:xfrm>
            <a:off x="656422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8"/>
          </p:nvPr>
        </p:nvSpPr>
        <p:spPr>
          <a:xfrm>
            <a:off x="656425" y="3860125"/>
            <a:ext cx="15639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ctrTitle" idx="9"/>
          </p:nvPr>
        </p:nvSpPr>
        <p:spPr>
          <a:xfrm>
            <a:off x="2650710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3"/>
          </p:nvPr>
        </p:nvSpPr>
        <p:spPr>
          <a:xfrm>
            <a:off x="2610700" y="3860125"/>
            <a:ext cx="196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14"/>
          </p:nvPr>
        </p:nvSpPr>
        <p:spPr>
          <a:xfrm>
            <a:off x="4638106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5"/>
          </p:nvPr>
        </p:nvSpPr>
        <p:spPr>
          <a:xfrm>
            <a:off x="4878076" y="3860125"/>
            <a:ext cx="1648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3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CUSTOM_2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ubTitle" idx="1"/>
          </p:nvPr>
        </p:nvSpPr>
        <p:spPr>
          <a:xfrm>
            <a:off x="4633950" y="1847896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2"/>
          </p:nvPr>
        </p:nvSpPr>
        <p:spPr>
          <a:xfrm>
            <a:off x="4633950" y="3827870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4633950" y="1539296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ctrTitle" idx="3"/>
          </p:nvPr>
        </p:nvSpPr>
        <p:spPr>
          <a:xfrm>
            <a:off x="4633950" y="351927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ctrTitle" idx="4"/>
          </p:nvPr>
        </p:nvSpPr>
        <p:spPr>
          <a:xfrm rot="5400000">
            <a:off x="6917175" y="1414524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0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5">
  <p:cSld name="CUSTOM_3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2258125" y="3106325"/>
            <a:ext cx="3029100" cy="10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ctrTitle"/>
          </p:nvPr>
        </p:nvSpPr>
        <p:spPr>
          <a:xfrm rot="5400000">
            <a:off x="7241489" y="1041025"/>
            <a:ext cx="1702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4">
  <p:cSld name="CUSTOM_33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subTitle" idx="1"/>
          </p:nvPr>
        </p:nvSpPr>
        <p:spPr>
          <a:xfrm flipH="1">
            <a:off x="840600" y="2432150"/>
            <a:ext cx="1650300" cy="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2"/>
          </p:nvPr>
        </p:nvSpPr>
        <p:spPr>
          <a:xfrm>
            <a:off x="4702174" y="1049093"/>
            <a:ext cx="1960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-533400" y="2047350"/>
            <a:ext cx="3024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ctrTitle" idx="3"/>
          </p:nvPr>
        </p:nvSpPr>
        <p:spPr>
          <a:xfrm>
            <a:off x="4702174" y="664293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4"/>
          </p:nvPr>
        </p:nvSpPr>
        <p:spPr>
          <a:xfrm>
            <a:off x="4702174" y="3788925"/>
            <a:ext cx="22149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ctrTitle" idx="5"/>
          </p:nvPr>
        </p:nvSpPr>
        <p:spPr>
          <a:xfrm>
            <a:off x="4702174" y="3389725"/>
            <a:ext cx="24756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ctrTitle" idx="6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CUSTOM_34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1"/>
          </p:nvPr>
        </p:nvSpPr>
        <p:spPr>
          <a:xfrm>
            <a:off x="1579064" y="2147200"/>
            <a:ext cx="16266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ctrTitle" idx="2"/>
          </p:nvPr>
        </p:nvSpPr>
        <p:spPr>
          <a:xfrm>
            <a:off x="1579064" y="176240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3"/>
          </p:nvPr>
        </p:nvSpPr>
        <p:spPr>
          <a:xfrm>
            <a:off x="4068269" y="2147200"/>
            <a:ext cx="16266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ctrTitle" idx="4"/>
          </p:nvPr>
        </p:nvSpPr>
        <p:spPr>
          <a:xfrm>
            <a:off x="3075567" y="176240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6">
  <p:cSld name="CUSTOM_11_1_2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USTOM_25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25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642050" y="127755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2"/>
          </p:nvPr>
        </p:nvSpPr>
        <p:spPr>
          <a:xfrm>
            <a:off x="642050" y="540000"/>
            <a:ext cx="4655400" cy="9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1">
  <p:cSld name="CUSTOM_27_1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631875" y="842025"/>
            <a:ext cx="287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631884" y="1410841"/>
            <a:ext cx="24807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ctrTitle" idx="2"/>
          </p:nvPr>
        </p:nvSpPr>
        <p:spPr>
          <a:xfrm>
            <a:off x="4213664" y="842025"/>
            <a:ext cx="2697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3"/>
          </p:nvPr>
        </p:nvSpPr>
        <p:spPr>
          <a:xfrm>
            <a:off x="4213664" y="1410841"/>
            <a:ext cx="25860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ctrTitle" idx="4"/>
          </p:nvPr>
        </p:nvSpPr>
        <p:spPr>
          <a:xfrm>
            <a:off x="631883" y="3331927"/>
            <a:ext cx="287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5"/>
          </p:nvPr>
        </p:nvSpPr>
        <p:spPr>
          <a:xfrm>
            <a:off x="631884" y="3914208"/>
            <a:ext cx="24807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 idx="6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7"/>
          </p:nvPr>
        </p:nvSpPr>
        <p:spPr>
          <a:xfrm>
            <a:off x="4213664" y="3331934"/>
            <a:ext cx="25860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8"/>
          </p:nvPr>
        </p:nvSpPr>
        <p:spPr>
          <a:xfrm>
            <a:off x="4213664" y="3914208"/>
            <a:ext cx="25860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CUSTOM_27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ctrTitle"/>
          </p:nvPr>
        </p:nvSpPr>
        <p:spPr>
          <a:xfrm>
            <a:off x="4921575" y="2993035"/>
            <a:ext cx="18282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1"/>
          </p:nvPr>
        </p:nvSpPr>
        <p:spPr>
          <a:xfrm>
            <a:off x="4921575" y="3553810"/>
            <a:ext cx="15222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 idx="2"/>
          </p:nvPr>
        </p:nvSpPr>
        <p:spPr>
          <a:xfrm>
            <a:off x="906139" y="2993035"/>
            <a:ext cx="18282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3"/>
          </p:nvPr>
        </p:nvSpPr>
        <p:spPr>
          <a:xfrm>
            <a:off x="906139" y="3553810"/>
            <a:ext cx="15222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ctrTitle" idx="4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ctrTitle" idx="5"/>
          </p:nvPr>
        </p:nvSpPr>
        <p:spPr>
          <a:xfrm>
            <a:off x="2928557" y="2993035"/>
            <a:ext cx="17988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ubTitle" idx="6"/>
          </p:nvPr>
        </p:nvSpPr>
        <p:spPr>
          <a:xfrm>
            <a:off x="2928550" y="3553810"/>
            <a:ext cx="1476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14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ctrTitle"/>
          </p:nvPr>
        </p:nvSpPr>
        <p:spPr>
          <a:xfrm>
            <a:off x="5432000" y="710675"/>
            <a:ext cx="28881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5363550" y="2724625"/>
            <a:ext cx="29565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8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915175" y="3380775"/>
            <a:ext cx="39606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ubTitle" idx="2"/>
          </p:nvPr>
        </p:nvSpPr>
        <p:spPr>
          <a:xfrm>
            <a:off x="915175" y="4004575"/>
            <a:ext cx="1821000" cy="2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16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117847" y="3380460"/>
            <a:ext cx="2951400" cy="2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ctrTitle"/>
          </p:nvPr>
        </p:nvSpPr>
        <p:spPr>
          <a:xfrm rot="-5400000">
            <a:off x="-343101" y="1759150"/>
            <a:ext cx="2888100" cy="8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16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 flipH="1">
            <a:off x="4189625" y="3380460"/>
            <a:ext cx="2951400" cy="2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ctrTitle"/>
          </p:nvPr>
        </p:nvSpPr>
        <p:spPr>
          <a:xfrm rot="5400000">
            <a:off x="6612409" y="1752564"/>
            <a:ext cx="2888100" cy="8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youtube.com/watch?v=hQWybpBGbF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 rot="5400000">
            <a:off x="2059525" y="-617050"/>
            <a:ext cx="3358800" cy="6288300"/>
          </a:xfrm>
          <a:prstGeom prst="rect">
            <a:avLst/>
          </a:prstGeom>
          <a:solidFill>
            <a:schemeClr val="accent1">
              <a:alpha val="861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ubTitle" idx="1"/>
          </p:nvPr>
        </p:nvSpPr>
        <p:spPr>
          <a:xfrm>
            <a:off x="1039575" y="3206400"/>
            <a:ext cx="54675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lt1"/>
                </a:solidFill>
              </a:rPr>
              <a:t>Group 19</a:t>
            </a:r>
            <a:endParaRPr sz="1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lt1"/>
                </a:solidFill>
              </a:rPr>
              <a:t>B06303032 </a:t>
            </a:r>
            <a:r>
              <a:rPr lang="zh-TW" sz="1400" dirty="0">
                <a:solidFill>
                  <a:schemeClr val="lt1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黃佳文</a:t>
            </a:r>
            <a:r>
              <a:rPr lang="zh-TW" sz="1400" dirty="0">
                <a:solidFill>
                  <a:schemeClr val="lt1"/>
                </a:solidFill>
              </a:rPr>
              <a:t> B06605026 </a:t>
            </a:r>
            <a:r>
              <a:rPr lang="zh-TW" sz="1400" dirty="0">
                <a:solidFill>
                  <a:schemeClr val="lt1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劉芷晴</a:t>
            </a:r>
            <a:r>
              <a:rPr lang="zh-TW" sz="1400" dirty="0">
                <a:solidFill>
                  <a:schemeClr val="lt1"/>
                </a:solidFill>
              </a:rPr>
              <a:t> B06705024 </a:t>
            </a:r>
            <a:r>
              <a:rPr lang="zh-TW" sz="1400" dirty="0">
                <a:solidFill>
                  <a:schemeClr val="lt1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郭宇軒</a:t>
            </a:r>
            <a:endParaRPr sz="1400" dirty="0">
              <a:solidFill>
                <a:schemeClr val="lt1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lt1"/>
                </a:solidFill>
              </a:rPr>
              <a:t>B06705033 </a:t>
            </a:r>
            <a:r>
              <a:rPr lang="zh-TW" sz="1400" dirty="0">
                <a:solidFill>
                  <a:schemeClr val="lt1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莊海因</a:t>
            </a:r>
            <a:r>
              <a:rPr lang="zh-TW" sz="1400" dirty="0">
                <a:solidFill>
                  <a:schemeClr val="lt1"/>
                </a:solidFill>
              </a:rPr>
              <a:t> B06705036 </a:t>
            </a:r>
            <a:r>
              <a:rPr lang="zh-TW" sz="1400" dirty="0">
                <a:solidFill>
                  <a:schemeClr val="lt1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高繹翔</a:t>
            </a:r>
            <a:r>
              <a:rPr lang="zh-TW" sz="1400" dirty="0">
                <a:solidFill>
                  <a:schemeClr val="lt1"/>
                </a:solidFill>
              </a:rPr>
              <a:t> B06705048 </a:t>
            </a:r>
            <a:r>
              <a:rPr lang="zh-TW" sz="1400" dirty="0">
                <a:solidFill>
                  <a:schemeClr val="lt1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王佩琳</a:t>
            </a:r>
            <a:endParaRPr sz="1400" dirty="0">
              <a:solidFill>
                <a:schemeClr val="lt1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125" name="Google Shape;125;p23"/>
          <p:cNvSpPr txBox="1">
            <a:spLocks noGrp="1"/>
          </p:cNvSpPr>
          <p:nvPr>
            <p:ph type="ctrTitle"/>
          </p:nvPr>
        </p:nvSpPr>
        <p:spPr>
          <a:xfrm>
            <a:off x="1039575" y="1203600"/>
            <a:ext cx="5853000" cy="18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lt1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大數據與商業分析</a:t>
            </a:r>
            <a:endParaRPr dirty="0">
              <a:solidFill>
                <a:schemeClr val="lt1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lt1"/>
                </a:solidFill>
              </a:rPr>
              <a:t>91APP</a:t>
            </a:r>
            <a:r>
              <a:rPr lang="zh-TW" dirty="0">
                <a:solidFill>
                  <a:schemeClr val="lt1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期末報告</a:t>
            </a:r>
            <a:endParaRPr dirty="0">
              <a:solidFill>
                <a:schemeClr val="lt1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126" name="Google Shape;126;p23"/>
          <p:cNvSpPr/>
          <p:nvPr/>
        </p:nvSpPr>
        <p:spPr>
          <a:xfrm rot="-5400000" flipH="1">
            <a:off x="7354200" y="2416550"/>
            <a:ext cx="3358800" cy="22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/>
          <p:nvPr/>
        </p:nvSpPr>
        <p:spPr>
          <a:xfrm rot="-5400000" flipH="1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3"/>
          <p:cNvSpPr txBox="1">
            <a:spLocks noGrp="1"/>
          </p:cNvSpPr>
          <p:nvPr>
            <p:ph type="title" idx="4294967295"/>
          </p:nvPr>
        </p:nvSpPr>
        <p:spPr>
          <a:xfrm>
            <a:off x="62755" y="15750"/>
            <a:ext cx="588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</a:rPr>
              <a:t>01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63" name="Google Shape;263;p33"/>
          <p:cNvSpPr txBox="1">
            <a:spLocks noGrp="1"/>
          </p:cNvSpPr>
          <p:nvPr>
            <p:ph type="ctrTitle"/>
          </p:nvPr>
        </p:nvSpPr>
        <p:spPr>
          <a:xfrm>
            <a:off x="889875" y="60900"/>
            <a:ext cx="60993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RFM</a:t>
            </a:r>
            <a:r>
              <a:rPr 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與會員等級之關係</a:t>
            </a:r>
            <a:endParaRPr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graphicFrame>
        <p:nvGraphicFramePr>
          <p:cNvPr id="264" name="Google Shape;264;p33"/>
          <p:cNvGraphicFramePr/>
          <p:nvPr>
            <p:extLst>
              <p:ext uri="{D42A27DB-BD31-4B8C-83A1-F6EECF244321}">
                <p14:modId xmlns:p14="http://schemas.microsoft.com/office/powerpoint/2010/main" val="1630838245"/>
              </p:ext>
            </p:extLst>
          </p:nvPr>
        </p:nvGraphicFramePr>
        <p:xfrm>
          <a:off x="473563" y="1825100"/>
          <a:ext cx="4800175" cy="2297882"/>
        </p:xfrm>
        <a:graphic>
          <a:graphicData uri="http://schemas.openxmlformats.org/drawingml/2006/table">
            <a:tbl>
              <a:tblPr>
                <a:noFill/>
                <a:tableStyleId>{345D11D8-76FB-4983-B1E0-BDF5008A7404}</a:tableStyleId>
              </a:tblPr>
              <a:tblGrid>
                <a:gridCol w="97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900" b="1">
                          <a:solidFill>
                            <a:srgbClr val="FFFFFF"/>
                          </a:solidFill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指標</a:t>
                      </a:r>
                      <a:endParaRPr sz="1900" b="1">
                        <a:solidFill>
                          <a:srgbClr val="FFFFFF"/>
                        </a:solidFill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900" b="1" dirty="0">
                          <a:solidFill>
                            <a:srgbClr val="FFFFFF"/>
                          </a:solidFill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與 MemberCardLevel 相關係數</a:t>
                      </a:r>
                      <a:endParaRPr sz="1900" b="1" dirty="0">
                        <a:solidFill>
                          <a:srgbClr val="FFFFFF"/>
                        </a:solidFill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 b="1">
                          <a:solidFill>
                            <a:srgbClr val="434343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R</a:t>
                      </a:r>
                      <a:endParaRPr sz="2400" b="1">
                        <a:solidFill>
                          <a:srgbClr val="434343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 dirty="0">
                          <a:solidFill>
                            <a:schemeClr val="dk2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0.224983</a:t>
                      </a:r>
                      <a:endParaRPr sz="1900" dirty="0"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 b="1">
                          <a:solidFill>
                            <a:srgbClr val="434343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F</a:t>
                      </a:r>
                      <a:endParaRPr sz="2400" b="1">
                        <a:solidFill>
                          <a:srgbClr val="434343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 b="1">
                          <a:solidFill>
                            <a:srgbClr val="FF0000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0.581135</a:t>
                      </a:r>
                      <a:endParaRPr sz="1900"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 b="1">
                          <a:solidFill>
                            <a:srgbClr val="434343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M</a:t>
                      </a:r>
                      <a:endParaRPr sz="2400" b="1">
                        <a:solidFill>
                          <a:srgbClr val="434343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 dirty="0">
                          <a:solidFill>
                            <a:schemeClr val="dk2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0.210776</a:t>
                      </a:r>
                      <a:endParaRPr sz="1900" dirty="0"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65" name="Google Shape;265;p33"/>
          <p:cNvPicPr preferRelativeResize="0"/>
          <p:nvPr/>
        </p:nvPicPr>
        <p:blipFill rotWithShape="1">
          <a:blip r:embed="rId3">
            <a:alphaModFix/>
          </a:blip>
          <a:srcRect b="57481"/>
          <a:stretch/>
        </p:blipFill>
        <p:spPr>
          <a:xfrm>
            <a:off x="4543425" y="15750"/>
            <a:ext cx="4600575" cy="13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3"/>
          <p:cNvSpPr/>
          <p:nvPr/>
        </p:nvSpPr>
        <p:spPr>
          <a:xfrm>
            <a:off x="5911800" y="2315700"/>
            <a:ext cx="2716200" cy="19287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3"/>
          <p:cNvSpPr txBox="1">
            <a:spLocks noGrp="1"/>
          </p:cNvSpPr>
          <p:nvPr>
            <p:ph type="ctrTitle" idx="4294967295"/>
          </p:nvPr>
        </p:nvSpPr>
        <p:spPr>
          <a:xfrm>
            <a:off x="6117675" y="2087850"/>
            <a:ext cx="2716200" cy="23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rgbClr val="0000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加入</a:t>
            </a:r>
            <a:r>
              <a:rPr lang="zh-TW" sz="2400" dirty="0">
                <a:solidFill>
                  <a:srgbClr val="000000"/>
                </a:solidFill>
              </a:rPr>
              <a:t>R、M</a:t>
            </a:r>
            <a:r>
              <a:rPr lang="zh-TW" sz="2400" dirty="0">
                <a:solidFill>
                  <a:srgbClr val="0000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因素：</a:t>
            </a:r>
            <a:endParaRPr sz="2400" dirty="0">
              <a:solidFill>
                <a:srgbClr val="00000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rgbClr val="0000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紅利、集點</a:t>
            </a:r>
            <a:endParaRPr sz="2400" dirty="0">
              <a:solidFill>
                <a:srgbClr val="00000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/>
          <p:nvPr/>
        </p:nvSpPr>
        <p:spPr>
          <a:xfrm rot="5400000">
            <a:off x="-752200" y="2013850"/>
            <a:ext cx="4059900" cy="111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3" name="Google Shape;273;p34"/>
          <p:cNvPicPr preferRelativeResize="0"/>
          <p:nvPr/>
        </p:nvPicPr>
        <p:blipFill rotWithShape="1">
          <a:blip r:embed="rId3">
            <a:alphaModFix/>
          </a:blip>
          <a:srcRect b="15476"/>
          <a:stretch/>
        </p:blipFill>
        <p:spPr>
          <a:xfrm>
            <a:off x="1948200" y="541750"/>
            <a:ext cx="7195801" cy="405990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 rot="-5400000" flipH="1">
            <a:off x="3168750" y="1947125"/>
            <a:ext cx="1440300" cy="3881400"/>
          </a:xfrm>
          <a:prstGeom prst="rect">
            <a:avLst/>
          </a:prstGeom>
          <a:gradFill>
            <a:gsLst>
              <a:gs pos="0">
                <a:srgbClr val="DF957A">
                  <a:alpha val="29803"/>
                </a:srgbClr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4"/>
          <p:cNvSpPr txBox="1">
            <a:spLocks noGrp="1"/>
          </p:cNvSpPr>
          <p:nvPr>
            <p:ph type="ctrTitle"/>
          </p:nvPr>
        </p:nvSpPr>
        <p:spPr>
          <a:xfrm rot="-5400000">
            <a:off x="-57401" y="1634800"/>
            <a:ext cx="2888100" cy="8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>
                <a:solidFill>
                  <a:schemeClr val="lt1"/>
                </a:solidFill>
              </a:rPr>
              <a:t>02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276" name="Google Shape;276;p34"/>
          <p:cNvSpPr txBox="1">
            <a:spLocks noGrp="1"/>
          </p:cNvSpPr>
          <p:nvPr>
            <p:ph type="subTitle" idx="1"/>
          </p:nvPr>
        </p:nvSpPr>
        <p:spPr>
          <a:xfrm>
            <a:off x="2270250" y="3609050"/>
            <a:ext cx="41592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200" b="1" dirty="0">
                <a:solidFill>
                  <a:schemeClr val="lt1"/>
                </a:solidFill>
                <a:latin typeface="PingFang TC" panose="020B0400000000000000" pitchFamily="34" charset="-120"/>
                <a:ea typeface="PingFang TC" panose="020B0400000000000000" pitchFamily="34" charset="-120"/>
                <a:cs typeface="Microsoft JhengHei"/>
                <a:sym typeface="Microsoft JhengHei"/>
              </a:rPr>
              <a:t>CAI 消費者活躍性指標</a:t>
            </a:r>
            <a:endParaRPr sz="2200" b="1" dirty="0">
              <a:solidFill>
                <a:schemeClr val="lt1"/>
              </a:solidFill>
              <a:latin typeface="PingFang TC" panose="020B0400000000000000" pitchFamily="34" charset="-120"/>
              <a:ea typeface="PingFang TC" panose="020B0400000000000000" pitchFamily="34" charset="-120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/>
          <p:nvPr/>
        </p:nvSpPr>
        <p:spPr>
          <a:xfrm rot="-5400000" flipH="1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5"/>
          <p:cNvSpPr txBox="1">
            <a:spLocks noGrp="1"/>
          </p:cNvSpPr>
          <p:nvPr>
            <p:ph type="title" idx="4294967295"/>
          </p:nvPr>
        </p:nvSpPr>
        <p:spPr>
          <a:xfrm>
            <a:off x="62755" y="15750"/>
            <a:ext cx="588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</a:rPr>
              <a:t>02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83" name="Google Shape;283;p35"/>
          <p:cNvSpPr txBox="1">
            <a:spLocks noGrp="1"/>
          </p:cNvSpPr>
          <p:nvPr>
            <p:ph type="ctrTitle"/>
          </p:nvPr>
        </p:nvSpPr>
        <p:spPr>
          <a:xfrm>
            <a:off x="889870" y="60900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PingFang TC" panose="020B0400000000000000" pitchFamily="34" charset="-120"/>
                <a:ea typeface="PingFang TC" panose="020B0400000000000000" pitchFamily="34" charset="-120"/>
                <a:cs typeface="Microsoft JhengHei"/>
                <a:sym typeface="Microsoft JhengHei"/>
              </a:rPr>
              <a:t>CAI 指標</a:t>
            </a:r>
            <a:endParaRPr dirty="0">
              <a:latin typeface="PingFang TC" panose="020B0400000000000000" pitchFamily="34" charset="-120"/>
              <a:ea typeface="PingFang TC" panose="020B0400000000000000" pitchFamily="34" charset="-120"/>
              <a:cs typeface="Microsoft JhengHei"/>
              <a:sym typeface="Microsoft JhengHei"/>
            </a:endParaRPr>
          </a:p>
        </p:txBody>
      </p:sp>
      <p:graphicFrame>
        <p:nvGraphicFramePr>
          <p:cNvPr id="284" name="Google Shape;284;p35"/>
          <p:cNvGraphicFramePr/>
          <p:nvPr>
            <p:extLst>
              <p:ext uri="{D42A27DB-BD31-4B8C-83A1-F6EECF244321}">
                <p14:modId xmlns:p14="http://schemas.microsoft.com/office/powerpoint/2010/main" val="3090698021"/>
              </p:ext>
            </p:extLst>
          </p:nvPr>
        </p:nvGraphicFramePr>
        <p:xfrm>
          <a:off x="910913" y="1298775"/>
          <a:ext cx="3439100" cy="3121950"/>
        </p:xfrm>
        <a:graphic>
          <a:graphicData uri="http://schemas.openxmlformats.org/drawingml/2006/table">
            <a:tbl>
              <a:tblPr>
                <a:noFill/>
                <a:tableStyleId>{345D11D8-76FB-4983-B1E0-BDF5008A7404}</a:tableStyleId>
              </a:tblPr>
              <a:tblGrid>
                <a:gridCol w="171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b="1" dirty="0">
                          <a:solidFill>
                            <a:srgbClr val="FFFFFF"/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分群</a:t>
                      </a:r>
                      <a:endParaRPr sz="1500" b="1" dirty="0">
                        <a:solidFill>
                          <a:srgbClr val="FFFFFF"/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6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b="1">
                          <a:solidFill>
                            <a:srgbClr val="FFFFFF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CAI</a:t>
                      </a:r>
                      <a:endParaRPr sz="1500" b="1">
                        <a:solidFill>
                          <a:srgbClr val="FFFFFF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6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b="1" dirty="0">
                          <a:solidFill>
                            <a:srgbClr val="FFFFFF"/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最活躍會員</a:t>
                      </a:r>
                      <a:endParaRPr sz="1500" b="1" dirty="0">
                        <a:solidFill>
                          <a:srgbClr val="FFFFFF"/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dirty="0"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前20%</a:t>
                      </a:r>
                      <a:endParaRPr sz="1500" dirty="0"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b="1" dirty="0">
                          <a:solidFill>
                            <a:srgbClr val="FFFFFF"/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較活躍會員</a:t>
                      </a:r>
                      <a:endParaRPr sz="1500" b="1" dirty="0">
                        <a:solidFill>
                          <a:srgbClr val="FFFFFF"/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dirty="0"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20%~40%</a:t>
                      </a:r>
                      <a:endParaRPr sz="1500" dirty="0"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b="1" dirty="0">
                          <a:solidFill>
                            <a:srgbClr val="FFFFFF"/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普通會員</a:t>
                      </a:r>
                      <a:endParaRPr sz="1500" b="1" dirty="0">
                        <a:solidFill>
                          <a:srgbClr val="FFFFFF"/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dirty="0"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40%~60%</a:t>
                      </a:r>
                      <a:endParaRPr sz="1500" dirty="0"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b="1" dirty="0">
                          <a:solidFill>
                            <a:srgbClr val="FFFFFF"/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沈睡會員</a:t>
                      </a:r>
                      <a:endParaRPr sz="1500" b="1" dirty="0">
                        <a:solidFill>
                          <a:srgbClr val="FFFFFF"/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dirty="0"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60%~80%</a:t>
                      </a:r>
                      <a:endParaRPr sz="1500" dirty="0"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b="1" dirty="0">
                          <a:solidFill>
                            <a:srgbClr val="FFFFFF"/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靜止會員</a:t>
                      </a:r>
                      <a:endParaRPr sz="1500" b="1" dirty="0">
                        <a:solidFill>
                          <a:srgbClr val="FFFFFF"/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dirty="0"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後20%</a:t>
                      </a:r>
                      <a:endParaRPr sz="1500" dirty="0"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5" name="Google Shape;285;p35"/>
          <p:cNvSpPr txBox="1"/>
          <p:nvPr/>
        </p:nvSpPr>
        <p:spPr>
          <a:xfrm>
            <a:off x="714350" y="701775"/>
            <a:ext cx="51168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latin typeface="PingFang TC" panose="020B0400000000000000" pitchFamily="34" charset="-120"/>
                <a:ea typeface="PingFang TC" panose="020B0400000000000000" pitchFamily="34" charset="-120"/>
                <a:cs typeface="Microsoft JhengHei"/>
                <a:sym typeface="Microsoft JhengHei"/>
              </a:rPr>
              <a:t>將會員依照CAI指標分成5群：</a:t>
            </a:r>
            <a:endParaRPr sz="2000" dirty="0">
              <a:latin typeface="PingFang TC" panose="020B0400000000000000" pitchFamily="34" charset="-120"/>
              <a:ea typeface="PingFang TC" panose="020B0400000000000000" pitchFamily="34" charset="-120"/>
              <a:cs typeface="Microsoft JhengHei"/>
              <a:sym typeface="Microsoft JhengHei"/>
            </a:endParaRPr>
          </a:p>
        </p:txBody>
      </p:sp>
      <p:pic>
        <p:nvPicPr>
          <p:cNvPr id="286" name="Google Shape;2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875" y="1611975"/>
            <a:ext cx="35433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/>
          <p:nvPr/>
        </p:nvSpPr>
        <p:spPr>
          <a:xfrm rot="-5400000" flipH="1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6"/>
          <p:cNvSpPr txBox="1">
            <a:spLocks noGrp="1"/>
          </p:cNvSpPr>
          <p:nvPr>
            <p:ph type="title" idx="4294967295"/>
          </p:nvPr>
        </p:nvSpPr>
        <p:spPr>
          <a:xfrm>
            <a:off x="62755" y="15750"/>
            <a:ext cx="588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</a:rPr>
              <a:t>02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93" name="Google Shape;293;p36"/>
          <p:cNvSpPr txBox="1">
            <a:spLocks noGrp="1"/>
          </p:cNvSpPr>
          <p:nvPr>
            <p:ph type="ctrTitle"/>
          </p:nvPr>
        </p:nvSpPr>
        <p:spPr>
          <a:xfrm>
            <a:off x="889870" y="60900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PingFang TC" panose="020B0400000000000000" pitchFamily="34" charset="-120"/>
                <a:ea typeface="PingFang TC" panose="020B0400000000000000" pitchFamily="34" charset="-120"/>
                <a:cs typeface="Microsoft JhengHei"/>
                <a:sym typeface="Microsoft JhengHei"/>
              </a:rPr>
              <a:t>CAI 顧客活躍性分佈圖</a:t>
            </a:r>
            <a:endParaRPr dirty="0">
              <a:latin typeface="PingFang TC" panose="020B0400000000000000" pitchFamily="34" charset="-120"/>
              <a:ea typeface="PingFang TC" panose="020B0400000000000000" pitchFamily="34" charset="-120"/>
              <a:cs typeface="Microsoft JhengHei"/>
              <a:sym typeface="Microsoft JhengHei"/>
            </a:endParaRPr>
          </a:p>
        </p:txBody>
      </p:sp>
      <p:sp>
        <p:nvSpPr>
          <p:cNvPr id="294" name="Google Shape;294;p36"/>
          <p:cNvSpPr txBox="1"/>
          <p:nvPr/>
        </p:nvSpPr>
        <p:spPr>
          <a:xfrm>
            <a:off x="1389225" y="855150"/>
            <a:ext cx="5889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/>
              <a:t>CAI</a:t>
            </a:r>
            <a:endParaRPr b="1" dirty="0"/>
          </a:p>
        </p:txBody>
      </p:sp>
      <p:pic>
        <p:nvPicPr>
          <p:cNvPr id="295" name="Google Shape;2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13" y="1144601"/>
            <a:ext cx="8511523" cy="3535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" name="Google Shape;296;p36"/>
          <p:cNvCxnSpPr/>
          <p:nvPr/>
        </p:nvCxnSpPr>
        <p:spPr>
          <a:xfrm>
            <a:off x="79675" y="2968175"/>
            <a:ext cx="9006300" cy="6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7" name="Google Shape;297;p36"/>
          <p:cNvSpPr txBox="1"/>
          <p:nvPr/>
        </p:nvSpPr>
        <p:spPr>
          <a:xfrm>
            <a:off x="1389225" y="1043600"/>
            <a:ext cx="88200" cy="3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cxnSp>
        <p:nvCxnSpPr>
          <p:cNvPr id="298" name="Google Shape;298;p36"/>
          <p:cNvCxnSpPr>
            <a:stCxn id="297" idx="0"/>
            <a:endCxn id="297" idx="2"/>
          </p:cNvCxnSpPr>
          <p:nvPr/>
        </p:nvCxnSpPr>
        <p:spPr>
          <a:xfrm>
            <a:off x="1433325" y="1043600"/>
            <a:ext cx="0" cy="3828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36"/>
          <p:cNvSpPr txBox="1"/>
          <p:nvPr/>
        </p:nvSpPr>
        <p:spPr>
          <a:xfrm>
            <a:off x="4919925" y="1626400"/>
            <a:ext cx="16332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PingFang TC" panose="020B0400000000000000" pitchFamily="34" charset="-120"/>
                <a:ea typeface="PingFang TC" panose="020B0400000000000000" pitchFamily="34" charset="-120"/>
                <a:cs typeface="Catamaran Light"/>
                <a:sym typeface="Catamaran Light"/>
              </a:rPr>
              <a:t>活躍-忠誠顧客群  </a:t>
            </a:r>
            <a:endParaRPr sz="1200">
              <a:latin typeface="PingFang TC" panose="020B0400000000000000" pitchFamily="34" charset="-120"/>
              <a:ea typeface="PingFang TC" panose="020B0400000000000000" pitchFamily="34" charset="-120"/>
              <a:cs typeface="Catamaran Light"/>
              <a:sym typeface="Catamaran Light"/>
            </a:endParaRPr>
          </a:p>
        </p:txBody>
      </p:sp>
      <p:sp>
        <p:nvSpPr>
          <p:cNvPr id="300" name="Google Shape;300;p36"/>
          <p:cNvSpPr txBox="1"/>
          <p:nvPr/>
        </p:nvSpPr>
        <p:spPr>
          <a:xfrm>
            <a:off x="4858875" y="3561075"/>
            <a:ext cx="17553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PingFang TC" panose="020B0400000000000000" pitchFamily="34" charset="-120"/>
                <a:ea typeface="PingFang TC" panose="020B0400000000000000" pitchFamily="34" charset="-120"/>
                <a:cs typeface="Catamaran Light"/>
                <a:sym typeface="Catamaran Light"/>
              </a:rPr>
              <a:t>不活躍-重度使用顧客群  </a:t>
            </a:r>
            <a:endParaRPr sz="1200">
              <a:latin typeface="PingFang TC" panose="020B0400000000000000" pitchFamily="34" charset="-120"/>
              <a:ea typeface="PingFang TC" panose="020B0400000000000000" pitchFamily="34" charset="-120"/>
              <a:cs typeface="Catamaran Light"/>
              <a:sym typeface="Catamaran Light"/>
            </a:endParaRPr>
          </a:p>
        </p:txBody>
      </p:sp>
      <p:sp>
        <p:nvSpPr>
          <p:cNvPr id="301" name="Google Shape;301;p36"/>
          <p:cNvSpPr txBox="1"/>
          <p:nvPr/>
        </p:nvSpPr>
        <p:spPr>
          <a:xfrm>
            <a:off x="-61000" y="1452150"/>
            <a:ext cx="16332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PingFang TC" panose="020B0400000000000000" pitchFamily="34" charset="-120"/>
                <a:ea typeface="PingFang TC" panose="020B0400000000000000" pitchFamily="34" charset="-120"/>
                <a:cs typeface="Catamaran Light"/>
                <a:sym typeface="Catamaran Light"/>
              </a:rPr>
              <a:t>活躍-潛力</a:t>
            </a:r>
            <a:br>
              <a:rPr lang="zh-TW" sz="1200">
                <a:latin typeface="PingFang TC" panose="020B0400000000000000" pitchFamily="34" charset="-120"/>
                <a:ea typeface="PingFang TC" panose="020B0400000000000000" pitchFamily="34" charset="-120"/>
                <a:cs typeface="Catamaran Light"/>
                <a:sym typeface="Catamaran Light"/>
              </a:rPr>
            </a:br>
            <a:r>
              <a:rPr lang="zh-TW" sz="1200">
                <a:latin typeface="PingFang TC" panose="020B0400000000000000" pitchFamily="34" charset="-120"/>
                <a:ea typeface="PingFang TC" panose="020B0400000000000000" pitchFamily="34" charset="-120"/>
                <a:cs typeface="Catamaran Light"/>
                <a:sym typeface="Catamaran Light"/>
              </a:rPr>
              <a:t>顧客群  </a:t>
            </a:r>
            <a:endParaRPr sz="1200">
              <a:latin typeface="PingFang TC" panose="020B0400000000000000" pitchFamily="34" charset="-120"/>
              <a:ea typeface="PingFang TC" panose="020B0400000000000000" pitchFamily="34" charset="-120"/>
              <a:cs typeface="Catamaran Light"/>
              <a:sym typeface="Catamaran Light"/>
            </a:endParaRPr>
          </a:p>
        </p:txBody>
      </p:sp>
      <p:sp>
        <p:nvSpPr>
          <p:cNvPr id="302" name="Google Shape;302;p36"/>
          <p:cNvSpPr txBox="1"/>
          <p:nvPr/>
        </p:nvSpPr>
        <p:spPr>
          <a:xfrm>
            <a:off x="-61000" y="3378675"/>
            <a:ext cx="16332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PingFang TC" panose="020B0400000000000000" pitchFamily="34" charset="-120"/>
                <a:ea typeface="PingFang TC" panose="020B0400000000000000" pitchFamily="34" charset="-120"/>
                <a:cs typeface="Catamaran Light"/>
                <a:sym typeface="Catamaran Light"/>
              </a:rPr>
              <a:t>不活躍</a:t>
            </a:r>
            <a:br>
              <a:rPr lang="zh-TW" sz="1200">
                <a:latin typeface="PingFang TC" panose="020B0400000000000000" pitchFamily="34" charset="-120"/>
                <a:ea typeface="PingFang TC" panose="020B0400000000000000" pitchFamily="34" charset="-120"/>
                <a:cs typeface="Catamaran Light"/>
                <a:sym typeface="Catamaran Light"/>
              </a:rPr>
            </a:br>
            <a:r>
              <a:rPr lang="zh-TW" sz="1200">
                <a:latin typeface="PingFang TC" panose="020B0400000000000000" pitchFamily="34" charset="-120"/>
                <a:ea typeface="PingFang TC" panose="020B0400000000000000" pitchFamily="34" charset="-120"/>
                <a:cs typeface="Catamaran Light"/>
                <a:sym typeface="Catamaran Light"/>
              </a:rPr>
              <a:t>顧客群  </a:t>
            </a:r>
            <a:endParaRPr sz="1200">
              <a:latin typeface="PingFang TC" panose="020B0400000000000000" pitchFamily="34" charset="-120"/>
              <a:ea typeface="PingFang TC" panose="020B0400000000000000" pitchFamily="34" charset="-120"/>
              <a:cs typeface="Catamaran Light"/>
              <a:sym typeface="Catamaran Light"/>
            </a:endParaRPr>
          </a:p>
        </p:txBody>
      </p:sp>
      <p:sp>
        <p:nvSpPr>
          <p:cNvPr id="303" name="Google Shape;303;p36"/>
          <p:cNvSpPr txBox="1"/>
          <p:nvPr/>
        </p:nvSpPr>
        <p:spPr>
          <a:xfrm>
            <a:off x="7962525" y="2968175"/>
            <a:ext cx="9759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PingFang TC" panose="020B0400000000000000" pitchFamily="34" charset="-120"/>
                <a:ea typeface="PingFang TC" panose="020B0400000000000000" pitchFamily="34" charset="-120"/>
              </a:rPr>
              <a:t>購買頻率（ｆ）</a:t>
            </a:r>
            <a:endParaRPr b="1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/>
          <p:nvPr/>
        </p:nvSpPr>
        <p:spPr>
          <a:xfrm rot="-5400000" flipH="1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7"/>
          <p:cNvSpPr txBox="1">
            <a:spLocks noGrp="1"/>
          </p:cNvSpPr>
          <p:nvPr>
            <p:ph type="title" idx="4294967295"/>
          </p:nvPr>
        </p:nvSpPr>
        <p:spPr>
          <a:xfrm>
            <a:off x="62755" y="15750"/>
            <a:ext cx="588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</a:rPr>
              <a:t>02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10" name="Google Shape;310;p37"/>
          <p:cNvSpPr txBox="1">
            <a:spLocks noGrp="1"/>
          </p:cNvSpPr>
          <p:nvPr>
            <p:ph type="ctrTitle"/>
          </p:nvPr>
        </p:nvSpPr>
        <p:spPr>
          <a:xfrm>
            <a:off x="889870" y="60900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PingFang TC" panose="020B0400000000000000" pitchFamily="34" charset="-120"/>
                <a:ea typeface="PingFang TC" panose="020B0400000000000000" pitchFamily="34" charset="-120"/>
                <a:cs typeface="Microsoft JhengHei"/>
                <a:sym typeface="Microsoft JhengHei"/>
              </a:rPr>
              <a:t>CAI分群 RFM觀察</a:t>
            </a:r>
            <a:endParaRPr dirty="0">
              <a:latin typeface="PingFang TC" panose="020B0400000000000000" pitchFamily="34" charset="-120"/>
              <a:ea typeface="PingFang TC" panose="020B0400000000000000" pitchFamily="34" charset="-120"/>
              <a:cs typeface="Microsoft JhengHei"/>
              <a:sym typeface="Microsoft JhengHei"/>
            </a:endParaRPr>
          </a:p>
        </p:txBody>
      </p:sp>
      <p:graphicFrame>
        <p:nvGraphicFramePr>
          <p:cNvPr id="311" name="Google Shape;311;p37"/>
          <p:cNvGraphicFramePr/>
          <p:nvPr>
            <p:extLst>
              <p:ext uri="{D42A27DB-BD31-4B8C-83A1-F6EECF244321}">
                <p14:modId xmlns:p14="http://schemas.microsoft.com/office/powerpoint/2010/main" val="1895168975"/>
              </p:ext>
            </p:extLst>
          </p:nvPr>
        </p:nvGraphicFramePr>
        <p:xfrm>
          <a:off x="889869" y="1020925"/>
          <a:ext cx="7212138" cy="2834577"/>
        </p:xfrm>
        <a:graphic>
          <a:graphicData uri="http://schemas.openxmlformats.org/drawingml/2006/table">
            <a:tbl>
              <a:tblPr>
                <a:noFill/>
                <a:tableStyleId>{345D11D8-76FB-4983-B1E0-BDF5008A7404}</a:tableStyleId>
              </a:tblPr>
              <a:tblGrid>
                <a:gridCol w="1441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4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4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分群</a:t>
                      </a:r>
                      <a:endParaRPr sz="1200" b="1"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6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平均最近購買日期</a:t>
                      </a:r>
                      <a:endParaRPr sz="1200" b="1"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6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平均消費頻率</a:t>
                      </a:r>
                      <a:endParaRPr sz="1200" b="1"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6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平均消費金額</a:t>
                      </a:r>
                      <a:endParaRPr sz="1200" b="1"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6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平均CAI</a:t>
                      </a:r>
                      <a:endParaRPr sz="1200" b="1"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6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分群</a:t>
                      </a:r>
                      <a:endParaRPr sz="1200" b="1"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顧客數</a:t>
                      </a:r>
                      <a:endParaRPr sz="1200" b="1"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6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活躍-忠誠</a:t>
                      </a:r>
                      <a:endParaRPr sz="1200"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顧客群  </a:t>
                      </a:r>
                      <a:endParaRPr sz="1200" b="1"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60</a:t>
                      </a:r>
                      <a:endParaRPr sz="1200"/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32.97</a:t>
                      </a:r>
                      <a:endParaRPr sz="1200"/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2134</a:t>
                      </a:r>
                      <a:endParaRPr sz="1200"/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0.269</a:t>
                      </a:r>
                      <a:endParaRPr sz="1200"/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dirty="0"/>
                        <a:t>212</a:t>
                      </a:r>
                      <a:endParaRPr sz="1200" dirty="0"/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不活躍-重度使用顧客群  </a:t>
                      </a:r>
                      <a:endParaRPr sz="1200" b="1"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213</a:t>
                      </a:r>
                      <a:endParaRPr sz="1200"/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28.67</a:t>
                      </a:r>
                      <a:endParaRPr sz="1200"/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1986</a:t>
                      </a:r>
                      <a:endParaRPr sz="1200"/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-0.156</a:t>
                      </a:r>
                      <a:endParaRPr sz="1200"/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106</a:t>
                      </a:r>
                      <a:endParaRPr sz="1200"/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活躍-潛力</a:t>
                      </a:r>
                      <a:br>
                        <a:rPr lang="zh-TW" sz="1200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</a:br>
                      <a:r>
                        <a:rPr lang="zh-TW" sz="1200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顧客群  </a:t>
                      </a:r>
                      <a:endParaRPr sz="1200" b="1"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351</a:t>
                      </a:r>
                      <a:endParaRPr sz="1200"/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5.18</a:t>
                      </a:r>
                      <a:endParaRPr sz="1200"/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1962</a:t>
                      </a:r>
                      <a:endParaRPr sz="1200"/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0.207</a:t>
                      </a:r>
                      <a:endParaRPr sz="1200"/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13293</a:t>
                      </a:r>
                      <a:endParaRPr sz="1200"/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不活躍</a:t>
                      </a:r>
                      <a:br>
                        <a:rPr lang="zh-TW" sz="1200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</a:br>
                      <a:r>
                        <a:rPr lang="zh-TW" sz="1200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顧客群  </a:t>
                      </a:r>
                      <a:endParaRPr sz="1200" b="1"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401</a:t>
                      </a:r>
                      <a:endParaRPr sz="1200"/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4.96</a:t>
                      </a:r>
                      <a:endParaRPr sz="1200"/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1926</a:t>
                      </a:r>
                      <a:endParaRPr sz="1200"/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-1.99</a:t>
                      </a:r>
                      <a:endParaRPr sz="1200"/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dirty="0"/>
                        <a:t>12803</a:t>
                      </a:r>
                      <a:endParaRPr sz="1200" dirty="0"/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38"/>
          <p:cNvPicPr preferRelativeResize="0"/>
          <p:nvPr/>
        </p:nvPicPr>
        <p:blipFill rotWithShape="1">
          <a:blip r:embed="rId3">
            <a:alphaModFix/>
          </a:blip>
          <a:srcRect t="7727" b="7727"/>
          <a:stretch/>
        </p:blipFill>
        <p:spPr>
          <a:xfrm>
            <a:off x="-269975" y="0"/>
            <a:ext cx="815617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8"/>
          <p:cNvSpPr/>
          <p:nvPr/>
        </p:nvSpPr>
        <p:spPr>
          <a:xfrm rot="-5400000" flipH="1">
            <a:off x="5941300" y="1944900"/>
            <a:ext cx="5143500" cy="12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8"/>
          <p:cNvSpPr/>
          <p:nvPr/>
        </p:nvSpPr>
        <p:spPr>
          <a:xfrm>
            <a:off x="655575" y="540000"/>
            <a:ext cx="4263600" cy="23844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8"/>
          <p:cNvSpPr txBox="1">
            <a:spLocks noGrp="1"/>
          </p:cNvSpPr>
          <p:nvPr>
            <p:ph type="ctrTitle" idx="4294967295"/>
          </p:nvPr>
        </p:nvSpPr>
        <p:spPr>
          <a:xfrm>
            <a:off x="1531725" y="540000"/>
            <a:ext cx="4035300" cy="23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 dirty="0">
                <a:solidFill>
                  <a:schemeClr val="lt1"/>
                </a:solidFill>
                <a:latin typeface="PingFang TC" panose="020B0400000000000000" pitchFamily="34" charset="-120"/>
                <a:ea typeface="PingFang TC" panose="020B0400000000000000" pitchFamily="34" charset="-120"/>
                <a:cs typeface="Microsoft JhengHei"/>
                <a:sym typeface="Microsoft JhengHei"/>
              </a:rPr>
              <a:t>購物籃分析</a:t>
            </a:r>
            <a:endParaRPr sz="3200" dirty="0">
              <a:solidFill>
                <a:schemeClr val="lt1"/>
              </a:solidFill>
              <a:latin typeface="PingFang TC" panose="020B0400000000000000" pitchFamily="34" charset="-120"/>
              <a:ea typeface="PingFang TC" panose="020B0400000000000000" pitchFamily="34" charset="-120"/>
              <a:cs typeface="Microsoft JhengHei"/>
              <a:sym typeface="Microsoft JhengHei"/>
            </a:endParaRPr>
          </a:p>
        </p:txBody>
      </p:sp>
      <p:sp>
        <p:nvSpPr>
          <p:cNvPr id="320" name="Google Shape;320;p38"/>
          <p:cNvSpPr txBox="1">
            <a:spLocks noGrp="1"/>
          </p:cNvSpPr>
          <p:nvPr>
            <p:ph type="title" idx="4294967295"/>
          </p:nvPr>
        </p:nvSpPr>
        <p:spPr>
          <a:xfrm rot="5400000">
            <a:off x="7879378" y="4258551"/>
            <a:ext cx="1738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>
                <a:solidFill>
                  <a:schemeClr val="lt1"/>
                </a:solidFill>
              </a:rPr>
              <a:t>03</a:t>
            </a:r>
            <a:endParaRPr sz="6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/>
          <p:nvPr/>
        </p:nvSpPr>
        <p:spPr>
          <a:xfrm rot="-5400000" flipH="1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9"/>
          <p:cNvSpPr txBox="1">
            <a:spLocks noGrp="1"/>
          </p:cNvSpPr>
          <p:nvPr>
            <p:ph type="title" idx="4294967295"/>
          </p:nvPr>
        </p:nvSpPr>
        <p:spPr>
          <a:xfrm>
            <a:off x="62755" y="15750"/>
            <a:ext cx="588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</a:rPr>
              <a:t>03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27" name="Google Shape;327;p39"/>
          <p:cNvSpPr txBox="1">
            <a:spLocks noGrp="1"/>
          </p:cNvSpPr>
          <p:nvPr>
            <p:ph type="ctrTitle"/>
          </p:nvPr>
        </p:nvSpPr>
        <p:spPr>
          <a:xfrm>
            <a:off x="889870" y="-15300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 dirty="0">
                <a:latin typeface="PingFang TC" panose="020B0400000000000000" pitchFamily="34" charset="-120"/>
                <a:ea typeface="PingFang TC" panose="020B0400000000000000" pitchFamily="34" charset="-120"/>
                <a:cs typeface="Microsoft JhengHei"/>
                <a:sym typeface="Microsoft JhengHei"/>
              </a:rPr>
              <a:t>購物籃分析</a:t>
            </a:r>
            <a:endParaRPr sz="2600" dirty="0">
              <a:latin typeface="PingFang TC" panose="020B0400000000000000" pitchFamily="34" charset="-120"/>
              <a:ea typeface="PingFang TC" panose="020B0400000000000000" pitchFamily="34" charset="-120"/>
              <a:cs typeface="Microsoft JhengHei"/>
              <a:sym typeface="Microsoft JhengHei"/>
            </a:endParaRPr>
          </a:p>
        </p:txBody>
      </p:sp>
      <p:sp>
        <p:nvSpPr>
          <p:cNvPr id="328" name="Google Shape;328;p39"/>
          <p:cNvSpPr txBox="1"/>
          <p:nvPr/>
        </p:nvSpPr>
        <p:spPr>
          <a:xfrm>
            <a:off x="714350" y="701775"/>
            <a:ext cx="51168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 dirty="0">
                <a:latin typeface="PingFang TC" panose="020B0400000000000000" pitchFamily="34" charset="-120"/>
                <a:ea typeface="PingFang TC" panose="020B0400000000000000" pitchFamily="34" charset="-120"/>
                <a:cs typeface="Microsoft JhengHei"/>
                <a:sym typeface="Microsoft JhengHei"/>
              </a:rPr>
              <a:t>分析 “Potential” 客群的購物籃偏好</a:t>
            </a:r>
            <a:endParaRPr sz="2100" dirty="0">
              <a:latin typeface="PingFang TC" panose="020B0400000000000000" pitchFamily="34" charset="-120"/>
              <a:ea typeface="PingFang TC" panose="020B0400000000000000" pitchFamily="34" charset="-120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 dirty="0">
                <a:latin typeface="PingFang TC" panose="020B0400000000000000" pitchFamily="34" charset="-120"/>
                <a:ea typeface="PingFang TC" panose="020B0400000000000000" pitchFamily="34" charset="-120"/>
                <a:cs typeface="Microsoft JhengHei"/>
                <a:sym typeface="Microsoft JhengHei"/>
              </a:rPr>
              <a:t>資料集篩選:</a:t>
            </a:r>
            <a:endParaRPr sz="2100" dirty="0">
              <a:latin typeface="PingFang TC" panose="020B0400000000000000" pitchFamily="34" charset="-120"/>
              <a:ea typeface="PingFang TC" panose="020B0400000000000000" pitchFamily="34" charset="-120"/>
              <a:cs typeface="Microsoft JhengHei"/>
              <a:sym typeface="Microsoft JhengHe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Microsoft JhengHei"/>
              <a:buAutoNum type="arabicPeriod"/>
            </a:pPr>
            <a:r>
              <a:rPr lang="zh-TW" sz="2100" dirty="0">
                <a:latin typeface="PingFang TC" panose="020B0400000000000000" pitchFamily="34" charset="-120"/>
                <a:ea typeface="PingFang TC" panose="020B0400000000000000" pitchFamily="34" charset="-120"/>
                <a:cs typeface="Microsoft JhengHei"/>
                <a:sym typeface="Microsoft JhengHei"/>
              </a:rPr>
              <a:t>篩選2019年的購買紀錄</a:t>
            </a:r>
            <a:endParaRPr sz="2100" dirty="0">
              <a:latin typeface="PingFang TC" panose="020B0400000000000000" pitchFamily="34" charset="-120"/>
              <a:ea typeface="PingFang TC" panose="020B0400000000000000" pitchFamily="34" charset="-120"/>
              <a:cs typeface="Microsoft JhengHei"/>
              <a:sym typeface="Microsoft JhengHe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Microsoft JhengHei"/>
              <a:buAutoNum type="arabicPeriod"/>
            </a:pPr>
            <a:r>
              <a:rPr lang="zh-TW" sz="2100" dirty="0">
                <a:latin typeface="PingFang TC" panose="020B0400000000000000" pitchFamily="34" charset="-120"/>
                <a:ea typeface="PingFang TC" panose="020B0400000000000000" pitchFamily="34" charset="-120"/>
                <a:cs typeface="Microsoft JhengHei"/>
                <a:sym typeface="Microsoft JhengHei"/>
              </a:rPr>
              <a:t>商品的被購買次數在五次以上</a:t>
            </a:r>
            <a:endParaRPr sz="2100" dirty="0">
              <a:latin typeface="PingFang TC" panose="020B0400000000000000" pitchFamily="34" charset="-120"/>
              <a:ea typeface="PingFang TC" panose="020B0400000000000000" pitchFamily="34" charset="-120"/>
              <a:cs typeface="Microsoft JhengHei"/>
              <a:sym typeface="Microsoft JhengHe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Microsoft JhengHei"/>
              <a:buAutoNum type="arabicPeriod"/>
            </a:pPr>
            <a:r>
              <a:rPr lang="zh-TW" sz="2100" dirty="0">
                <a:latin typeface="PingFang TC" panose="020B0400000000000000" pitchFamily="34" charset="-120"/>
                <a:ea typeface="PingFang TC" panose="020B0400000000000000" pitchFamily="34" charset="-120"/>
                <a:cs typeface="Microsoft JhengHei"/>
                <a:sym typeface="Microsoft JhengHei"/>
              </a:rPr>
              <a:t>訂單狀態必須是 “finish”</a:t>
            </a:r>
            <a:endParaRPr sz="2100" dirty="0">
              <a:latin typeface="PingFang TC" panose="020B0400000000000000" pitchFamily="34" charset="-120"/>
              <a:ea typeface="PingFang TC" panose="020B0400000000000000" pitchFamily="34" charset="-120"/>
              <a:cs typeface="Microsoft JhengHei"/>
              <a:sym typeface="Microsoft JhengHei"/>
            </a:endParaRPr>
          </a:p>
        </p:txBody>
      </p:sp>
      <p:pic>
        <p:nvPicPr>
          <p:cNvPr id="329" name="Google Shape;329;p39"/>
          <p:cNvPicPr preferRelativeResize="0"/>
          <p:nvPr/>
        </p:nvPicPr>
        <p:blipFill rotWithShape="1">
          <a:blip r:embed="rId3">
            <a:alphaModFix/>
          </a:blip>
          <a:srcRect l="14385" t="29037" r="25525" b="28390"/>
          <a:stretch/>
        </p:blipFill>
        <p:spPr>
          <a:xfrm>
            <a:off x="600175" y="2701650"/>
            <a:ext cx="7885502" cy="314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/>
          <p:nvPr/>
        </p:nvSpPr>
        <p:spPr>
          <a:xfrm rot="-5400000" flipH="1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40"/>
          <p:cNvSpPr txBox="1">
            <a:spLocks noGrp="1"/>
          </p:cNvSpPr>
          <p:nvPr>
            <p:ph type="title" idx="4294967295"/>
          </p:nvPr>
        </p:nvSpPr>
        <p:spPr>
          <a:xfrm>
            <a:off x="62755" y="15750"/>
            <a:ext cx="588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</a:rPr>
              <a:t>03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36" name="Google Shape;336;p40"/>
          <p:cNvSpPr txBox="1">
            <a:spLocks noGrp="1"/>
          </p:cNvSpPr>
          <p:nvPr>
            <p:ph type="ctrTitle"/>
          </p:nvPr>
        </p:nvSpPr>
        <p:spPr>
          <a:xfrm>
            <a:off x="889870" y="-15300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latin typeface="PingFang TC" panose="020B0400000000000000" pitchFamily="34" charset="-120"/>
                <a:ea typeface="PingFang TC" panose="020B0400000000000000" pitchFamily="34" charset="-120"/>
                <a:cs typeface="Microsoft JhengHei"/>
                <a:sym typeface="Microsoft JhengHei"/>
              </a:rPr>
              <a:t>購物籃分析</a:t>
            </a:r>
            <a:endParaRPr sz="2600">
              <a:latin typeface="PingFang TC" panose="020B0400000000000000" pitchFamily="34" charset="-120"/>
              <a:ea typeface="PingFang TC" panose="020B0400000000000000" pitchFamily="34" charset="-120"/>
              <a:cs typeface="Microsoft JhengHei"/>
              <a:sym typeface="Microsoft JhengHei"/>
            </a:endParaRPr>
          </a:p>
        </p:txBody>
      </p:sp>
      <p:sp>
        <p:nvSpPr>
          <p:cNvPr id="337" name="Google Shape;337;p40"/>
          <p:cNvSpPr txBox="1"/>
          <p:nvPr/>
        </p:nvSpPr>
        <p:spPr>
          <a:xfrm>
            <a:off x="714350" y="854175"/>
            <a:ext cx="51168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latin typeface="PingFang TC" panose="020B0400000000000000" pitchFamily="34" charset="-120"/>
                <a:ea typeface="PingFang TC" panose="020B0400000000000000" pitchFamily="34" charset="-120"/>
                <a:cs typeface="Microsoft JhengHei"/>
                <a:sym typeface="Microsoft JhengHei"/>
              </a:rPr>
              <a:t>將客戶購買紀錄轉換為購買矩陣</a:t>
            </a:r>
            <a:endParaRPr sz="2100">
              <a:latin typeface="PingFang TC" panose="020B0400000000000000" pitchFamily="34" charset="-120"/>
              <a:ea typeface="PingFang TC" panose="020B0400000000000000" pitchFamily="34" charset="-120"/>
              <a:cs typeface="Microsoft JhengHei"/>
              <a:sym typeface="Microsoft JhengHei"/>
            </a:endParaRPr>
          </a:p>
        </p:txBody>
      </p:sp>
      <p:pic>
        <p:nvPicPr>
          <p:cNvPr id="338" name="Google Shape;338;p40"/>
          <p:cNvPicPr preferRelativeResize="0"/>
          <p:nvPr/>
        </p:nvPicPr>
        <p:blipFill rotWithShape="1">
          <a:blip r:embed="rId3">
            <a:alphaModFix/>
          </a:blip>
          <a:srcRect l="14674" t="33428" r="6727" b="12906"/>
          <a:stretch/>
        </p:blipFill>
        <p:spPr>
          <a:xfrm>
            <a:off x="360000" y="1644275"/>
            <a:ext cx="9332726" cy="358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/>
          <p:nvPr/>
        </p:nvSpPr>
        <p:spPr>
          <a:xfrm rot="-5400000" flipH="1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41"/>
          <p:cNvSpPr txBox="1">
            <a:spLocks noGrp="1"/>
          </p:cNvSpPr>
          <p:nvPr>
            <p:ph type="title" idx="4294967295"/>
          </p:nvPr>
        </p:nvSpPr>
        <p:spPr>
          <a:xfrm>
            <a:off x="62755" y="15750"/>
            <a:ext cx="588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</a:rPr>
              <a:t>03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45" name="Google Shape;345;p41"/>
          <p:cNvSpPr txBox="1">
            <a:spLocks noGrp="1"/>
          </p:cNvSpPr>
          <p:nvPr>
            <p:ph type="ctrTitle"/>
          </p:nvPr>
        </p:nvSpPr>
        <p:spPr>
          <a:xfrm>
            <a:off x="889870" y="-15300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latin typeface="PingFang TC" panose="020B0400000000000000" pitchFamily="34" charset="-120"/>
                <a:ea typeface="PingFang TC" panose="020B0400000000000000" pitchFamily="34" charset="-120"/>
                <a:cs typeface="Microsoft JhengHei"/>
                <a:sym typeface="Microsoft JhengHei"/>
              </a:rPr>
              <a:t>購物籃分析</a:t>
            </a:r>
            <a:endParaRPr sz="2600">
              <a:latin typeface="PingFang TC" panose="020B0400000000000000" pitchFamily="34" charset="-120"/>
              <a:ea typeface="PingFang TC" panose="020B0400000000000000" pitchFamily="34" charset="-120"/>
              <a:cs typeface="Microsoft JhengHei"/>
              <a:sym typeface="Microsoft JhengHei"/>
            </a:endParaRPr>
          </a:p>
        </p:txBody>
      </p:sp>
      <p:sp>
        <p:nvSpPr>
          <p:cNvPr id="346" name="Google Shape;346;p41"/>
          <p:cNvSpPr txBox="1"/>
          <p:nvPr/>
        </p:nvSpPr>
        <p:spPr>
          <a:xfrm>
            <a:off x="195600" y="761963"/>
            <a:ext cx="8752800" cy="11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 dirty="0">
                <a:latin typeface="PingFang TC" panose="020B0400000000000000" pitchFamily="34" charset="-120"/>
                <a:ea typeface="PingFang TC" panose="020B0400000000000000" pitchFamily="34" charset="-120"/>
                <a:cs typeface="Microsoft JhengHei"/>
                <a:sym typeface="Microsoft JhengHei"/>
              </a:rPr>
              <a:t>匯入spss進行因素分析</a:t>
            </a:r>
            <a:endParaRPr sz="2100" dirty="0">
              <a:latin typeface="PingFang TC" panose="020B0400000000000000" pitchFamily="34" charset="-120"/>
              <a:ea typeface="PingFang TC" panose="020B0400000000000000" pitchFamily="34" charset="-120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 dirty="0">
                <a:latin typeface="PingFang TC" panose="020B0400000000000000" pitchFamily="34" charset="-120"/>
                <a:ea typeface="PingFang TC" panose="020B0400000000000000" pitchFamily="34" charset="-120"/>
                <a:cs typeface="Microsoft JhengHei"/>
                <a:sym typeface="Microsoft JhengHei"/>
              </a:rPr>
              <a:t>取出</a:t>
            </a:r>
            <a:r>
              <a:rPr lang="zh-TW" sz="2100" dirty="0">
                <a:solidFill>
                  <a:srgbClr val="B45F06"/>
                </a:solidFill>
                <a:latin typeface="PingFang TC" panose="020B0400000000000000" pitchFamily="34" charset="-120"/>
                <a:ea typeface="PingFang TC" panose="020B0400000000000000" pitchFamily="34" charset="-120"/>
                <a:cs typeface="Microsoft JhengHei"/>
                <a:sym typeface="Microsoft JhengHei"/>
              </a:rPr>
              <a:t>解釋量最大</a:t>
            </a:r>
            <a:r>
              <a:rPr lang="zh-TW" sz="2100" dirty="0">
                <a:latin typeface="PingFang TC" panose="020B0400000000000000" pitchFamily="34" charset="-120"/>
                <a:ea typeface="PingFang TC" panose="020B0400000000000000" pitchFamily="34" charset="-120"/>
                <a:cs typeface="Microsoft JhengHei"/>
                <a:sym typeface="Microsoft JhengHei"/>
              </a:rPr>
              <a:t>的10個購物籃組合及該購物籃中</a:t>
            </a:r>
            <a:r>
              <a:rPr lang="zh-TW" sz="2100" dirty="0">
                <a:solidFill>
                  <a:srgbClr val="B45F06"/>
                </a:solidFill>
                <a:latin typeface="PingFang TC" panose="020B0400000000000000" pitchFamily="34" charset="-120"/>
                <a:ea typeface="PingFang TC" panose="020B0400000000000000" pitchFamily="34" charset="-120"/>
                <a:cs typeface="Microsoft JhengHei"/>
                <a:sym typeface="Microsoft JhengHei"/>
              </a:rPr>
              <a:t>相關性最大</a:t>
            </a:r>
            <a:r>
              <a:rPr lang="zh-TW" sz="2100" dirty="0">
                <a:latin typeface="PingFang TC" panose="020B0400000000000000" pitchFamily="34" charset="-120"/>
                <a:ea typeface="PingFang TC" panose="020B0400000000000000" pitchFamily="34" charset="-120"/>
                <a:cs typeface="Microsoft JhengHei"/>
                <a:sym typeface="Microsoft JhengHei"/>
              </a:rPr>
              <a:t>的10項商品</a:t>
            </a:r>
            <a:endParaRPr sz="2100" dirty="0">
              <a:latin typeface="PingFang TC" panose="020B0400000000000000" pitchFamily="34" charset="-120"/>
              <a:ea typeface="PingFang TC" panose="020B0400000000000000" pitchFamily="34" charset="-120"/>
              <a:cs typeface="Microsoft JhengHei"/>
              <a:sym typeface="Microsoft JhengHei"/>
            </a:endParaRPr>
          </a:p>
        </p:txBody>
      </p:sp>
      <p:pic>
        <p:nvPicPr>
          <p:cNvPr id="347" name="Google Shape;34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54675"/>
            <a:ext cx="8234899" cy="34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"/>
          <p:cNvSpPr/>
          <p:nvPr/>
        </p:nvSpPr>
        <p:spPr>
          <a:xfrm>
            <a:off x="7396225" y="25"/>
            <a:ext cx="1738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2"/>
          <p:cNvSpPr/>
          <p:nvPr/>
        </p:nvSpPr>
        <p:spPr>
          <a:xfrm>
            <a:off x="720000" y="540000"/>
            <a:ext cx="4263600" cy="23844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354" name="Google Shape;354;p42"/>
          <p:cNvSpPr txBox="1">
            <a:spLocks noGrp="1"/>
          </p:cNvSpPr>
          <p:nvPr>
            <p:ph type="ctrTitle"/>
          </p:nvPr>
        </p:nvSpPr>
        <p:spPr>
          <a:xfrm>
            <a:off x="769725" y="540000"/>
            <a:ext cx="4035300" cy="23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lt1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推薦商品：找出高關聯性商品</a:t>
            </a:r>
            <a:endParaRPr dirty="0">
              <a:solidFill>
                <a:schemeClr val="lt1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355" name="Google Shape;355;p42"/>
          <p:cNvSpPr txBox="1">
            <a:spLocks noGrp="1"/>
          </p:cNvSpPr>
          <p:nvPr>
            <p:ph type="title" idx="2"/>
          </p:nvPr>
        </p:nvSpPr>
        <p:spPr>
          <a:xfrm rot="5400000">
            <a:off x="7142178" y="3570226"/>
            <a:ext cx="1738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ctrTitle" idx="9"/>
          </p:nvPr>
        </p:nvSpPr>
        <p:spPr>
          <a:xfrm rot="5400000">
            <a:off x="667286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TABLE OF CONTENTS</a:t>
            </a:r>
            <a:endParaRPr sz="2400"/>
          </a:p>
        </p:txBody>
      </p:sp>
      <p:sp>
        <p:nvSpPr>
          <p:cNvPr id="132" name="Google Shape;132;p24"/>
          <p:cNvSpPr/>
          <p:nvPr/>
        </p:nvSpPr>
        <p:spPr>
          <a:xfrm rot="-5400000" flipH="1">
            <a:off x="-957850" y="957900"/>
            <a:ext cx="5140800" cy="322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subTitle" idx="7"/>
          </p:nvPr>
        </p:nvSpPr>
        <p:spPr>
          <a:xfrm>
            <a:off x="3427997" y="2570892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Here you could describe the topic of the section</a:t>
            </a:r>
            <a:endParaRPr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134" name="Google Shape;134;p24"/>
          <p:cNvSpPr txBox="1">
            <a:spLocks noGrp="1"/>
          </p:cNvSpPr>
          <p:nvPr>
            <p:ph type="ctrTitle" idx="6"/>
          </p:nvPr>
        </p:nvSpPr>
        <p:spPr>
          <a:xfrm>
            <a:off x="3427999" y="2167427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購物籃分析</a:t>
            </a:r>
            <a:endParaRPr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135" name="Google Shape;135;p24"/>
          <p:cNvSpPr txBox="1">
            <a:spLocks noGrp="1"/>
          </p:cNvSpPr>
          <p:nvPr>
            <p:ph type="title" idx="8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24"/>
          <p:cNvSpPr txBox="1">
            <a:spLocks noGrp="1"/>
          </p:cNvSpPr>
          <p:nvPr>
            <p:ph type="ctrTitle"/>
          </p:nvPr>
        </p:nvSpPr>
        <p:spPr>
          <a:xfrm>
            <a:off x="3423902" y="48316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消費者分群</a:t>
            </a:r>
            <a:endParaRPr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137" name="Google Shape;137;p24"/>
          <p:cNvSpPr txBox="1">
            <a:spLocks noGrp="1"/>
          </p:cNvSpPr>
          <p:nvPr>
            <p:ph type="subTitle" idx="1"/>
          </p:nvPr>
        </p:nvSpPr>
        <p:spPr>
          <a:xfrm>
            <a:off x="3423900" y="90885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RFM模型</a:t>
            </a:r>
            <a:endParaRPr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138" name="Google Shape;138;p24"/>
          <p:cNvSpPr txBox="1">
            <a:spLocks noGrp="1"/>
          </p:cNvSpPr>
          <p:nvPr>
            <p:ph type="title" idx="2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24"/>
          <p:cNvSpPr txBox="1">
            <a:spLocks noGrp="1"/>
          </p:cNvSpPr>
          <p:nvPr>
            <p:ph type="ctrTitle" idx="3"/>
          </p:nvPr>
        </p:nvSpPr>
        <p:spPr>
          <a:xfrm>
            <a:off x="3425264" y="133061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CAI</a:t>
            </a:r>
            <a:endParaRPr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140" name="Google Shape;140;p24"/>
          <p:cNvSpPr txBox="1">
            <a:spLocks noGrp="1"/>
          </p:cNvSpPr>
          <p:nvPr>
            <p:ph type="subTitle" idx="4"/>
          </p:nvPr>
        </p:nvSpPr>
        <p:spPr>
          <a:xfrm>
            <a:off x="3425259" y="1734554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消費者活躍性指標</a:t>
            </a:r>
            <a:endParaRPr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 idx="5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lt1"/>
                </a:solidFill>
              </a:rPr>
              <a:t>02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42" name="Google Shape;142;p24"/>
          <p:cNvSpPr txBox="1">
            <a:spLocks noGrp="1"/>
          </p:cNvSpPr>
          <p:nvPr>
            <p:ph type="ctrTitle" idx="13"/>
          </p:nvPr>
        </p:nvSpPr>
        <p:spPr>
          <a:xfrm>
            <a:off x="3446099" y="388081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假設檢定</a:t>
            </a:r>
            <a:endParaRPr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143" name="Google Shape;143;p24"/>
          <p:cNvSpPr txBox="1">
            <a:spLocks noGrp="1"/>
          </p:cNvSpPr>
          <p:nvPr>
            <p:ph type="subTitle" idx="14"/>
          </p:nvPr>
        </p:nvSpPr>
        <p:spPr>
          <a:xfrm>
            <a:off x="3450131" y="4284156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開啟通知與消費次數的關聯</a:t>
            </a:r>
            <a:endParaRPr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144" name="Google Shape;144;p24"/>
          <p:cNvSpPr txBox="1">
            <a:spLocks noGrp="1"/>
          </p:cNvSpPr>
          <p:nvPr>
            <p:ph type="title" idx="15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24"/>
          <p:cNvSpPr txBox="1">
            <a:spLocks noGrp="1"/>
          </p:cNvSpPr>
          <p:nvPr>
            <p:ph type="ctrTitle" idx="16"/>
          </p:nvPr>
        </p:nvSpPr>
        <p:spPr>
          <a:xfrm>
            <a:off x="3427999" y="2981587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推薦商品</a:t>
            </a:r>
            <a:endParaRPr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17"/>
          </p:nvPr>
        </p:nvSpPr>
        <p:spPr>
          <a:xfrm>
            <a:off x="3427997" y="3405367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推薦看過此商品的也看過什麼其他商品</a:t>
            </a:r>
            <a:endParaRPr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147" name="Google Shape;147;p24"/>
          <p:cNvSpPr txBox="1">
            <a:spLocks noGrp="1"/>
          </p:cNvSpPr>
          <p:nvPr>
            <p:ph type="title" idx="18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05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"/>
          <p:cNvSpPr/>
          <p:nvPr/>
        </p:nvSpPr>
        <p:spPr>
          <a:xfrm rot="-5400000" flipH="1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3"/>
          <p:cNvSpPr txBox="1">
            <a:spLocks noGrp="1"/>
          </p:cNvSpPr>
          <p:nvPr>
            <p:ph type="title" idx="4294967295"/>
          </p:nvPr>
        </p:nvSpPr>
        <p:spPr>
          <a:xfrm>
            <a:off x="62755" y="15750"/>
            <a:ext cx="588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</a:rPr>
              <a:t>04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62" name="Google Shape;362;p43"/>
          <p:cNvSpPr txBox="1">
            <a:spLocks noGrp="1"/>
          </p:cNvSpPr>
          <p:nvPr>
            <p:ph type="ctrTitle"/>
          </p:nvPr>
        </p:nvSpPr>
        <p:spPr>
          <a:xfrm>
            <a:off x="889870" y="-15300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latin typeface="PingFang TC" panose="020B0400000000000000" pitchFamily="34" charset="-120"/>
                <a:ea typeface="PingFang TC" panose="020B0400000000000000" pitchFamily="34" charset="-120"/>
                <a:cs typeface="Microsoft JhengHei"/>
                <a:sym typeface="Microsoft JhengHei"/>
              </a:rPr>
              <a:t>商品推薦</a:t>
            </a:r>
            <a:endParaRPr sz="2600">
              <a:latin typeface="PingFang TC" panose="020B0400000000000000" pitchFamily="34" charset="-120"/>
              <a:ea typeface="PingFang TC" panose="020B0400000000000000" pitchFamily="34" charset="-120"/>
              <a:cs typeface="Microsoft JhengHei"/>
              <a:sym typeface="Microsoft JhengHei"/>
            </a:endParaRPr>
          </a:p>
        </p:txBody>
      </p:sp>
      <p:sp>
        <p:nvSpPr>
          <p:cNvPr id="363" name="Google Shape;363;p43"/>
          <p:cNvSpPr txBox="1"/>
          <p:nvPr/>
        </p:nvSpPr>
        <p:spPr>
          <a:xfrm>
            <a:off x="714350" y="701775"/>
            <a:ext cx="79101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 dirty="0">
                <a:latin typeface="PingFang TC" panose="020B0400000000000000" pitchFamily="34" charset="-120"/>
                <a:ea typeface="PingFang TC" panose="020B0400000000000000" pitchFamily="34" charset="-120"/>
                <a:cs typeface="Microsoft JhengHei"/>
                <a:sym typeface="Microsoft JhengHei"/>
              </a:rPr>
              <a:t>分析 瀏覽商品頁行為中具會員id的資料</a:t>
            </a:r>
            <a:endParaRPr sz="2100" dirty="0">
              <a:latin typeface="PingFang TC" panose="020B0400000000000000" pitchFamily="34" charset="-120"/>
              <a:ea typeface="PingFang TC" panose="020B0400000000000000" pitchFamily="34" charset="-120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 dirty="0">
                <a:latin typeface="PingFang TC" panose="020B0400000000000000" pitchFamily="34" charset="-120"/>
                <a:ea typeface="PingFang TC" panose="020B0400000000000000" pitchFamily="34" charset="-120"/>
                <a:cs typeface="Microsoft JhengHei"/>
                <a:sym typeface="Microsoft JhengHei"/>
              </a:rPr>
              <a:t>資料集篩選:</a:t>
            </a:r>
            <a:endParaRPr sz="2100" dirty="0">
              <a:latin typeface="PingFang TC" panose="020B0400000000000000" pitchFamily="34" charset="-120"/>
              <a:ea typeface="PingFang TC" panose="020B0400000000000000" pitchFamily="34" charset="-120"/>
              <a:cs typeface="Microsoft JhengHei"/>
              <a:sym typeface="Microsoft JhengHe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Microsoft JhengHei"/>
              <a:buAutoNum type="arabicPeriod"/>
            </a:pPr>
            <a:r>
              <a:rPr lang="zh-TW" sz="2100" dirty="0">
                <a:latin typeface="PingFang TC" panose="020B0400000000000000" pitchFamily="34" charset="-120"/>
                <a:ea typeface="PingFang TC" panose="020B0400000000000000" pitchFamily="34" charset="-120"/>
                <a:cs typeface="Microsoft JhengHei"/>
                <a:sym typeface="Microsoft JhengHei"/>
              </a:rPr>
              <a:t>合併675天的瀏覽商品頁行為資料，</a:t>
            </a:r>
            <a:endParaRPr sz="2100" dirty="0">
              <a:latin typeface="PingFang TC" panose="020B0400000000000000" pitchFamily="34" charset="-120"/>
              <a:ea typeface="PingFang TC" panose="020B0400000000000000" pitchFamily="34" charset="-120"/>
              <a:cs typeface="Microsoft JhengHei"/>
              <a:sym typeface="Microsoft JhengHe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Microsoft JhengHei"/>
              <a:buAutoNum type="arabicPeriod"/>
            </a:pPr>
            <a:r>
              <a:rPr lang="zh-TW" sz="2100" dirty="0">
                <a:latin typeface="PingFang TC" panose="020B0400000000000000" pitchFamily="34" charset="-120"/>
                <a:ea typeface="PingFang TC" panose="020B0400000000000000" pitchFamily="34" charset="-120"/>
                <a:cs typeface="Microsoft JhengHei"/>
                <a:sym typeface="Microsoft JhengHei"/>
              </a:rPr>
              <a:t>捨去非會員(無對應uid)的瀏覽紀錄</a:t>
            </a:r>
            <a:endParaRPr sz="2100" dirty="0">
              <a:latin typeface="PingFang TC" panose="020B0400000000000000" pitchFamily="34" charset="-120"/>
              <a:ea typeface="PingFang TC" panose="020B0400000000000000" pitchFamily="34" charset="-120"/>
              <a:cs typeface="Microsoft JhengHei"/>
              <a:sym typeface="Microsoft JhengHe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Microsoft JhengHei"/>
              <a:buAutoNum type="arabicPeriod"/>
            </a:pPr>
            <a:r>
              <a:rPr lang="zh-TW" sz="2100" dirty="0">
                <a:latin typeface="PingFang TC" panose="020B0400000000000000" pitchFamily="34" charset="-120"/>
                <a:ea typeface="PingFang TC" panose="020B0400000000000000" pitchFamily="34" charset="-120"/>
                <a:cs typeface="Microsoft JhengHei"/>
                <a:sym typeface="Microsoft JhengHei"/>
              </a:rPr>
              <a:t>處理同天同一會員瀏覽同一商品資料，將其視為同一筆</a:t>
            </a:r>
            <a:endParaRPr sz="2100" dirty="0">
              <a:latin typeface="PingFang TC" panose="020B0400000000000000" pitchFamily="34" charset="-120"/>
              <a:ea typeface="PingFang TC" panose="020B0400000000000000" pitchFamily="34" charset="-120"/>
              <a:cs typeface="Microsoft JhengHei"/>
              <a:sym typeface="Microsoft JhengHei"/>
            </a:endParaRPr>
          </a:p>
        </p:txBody>
      </p:sp>
      <p:pic>
        <p:nvPicPr>
          <p:cNvPr id="364" name="Google Shape;36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675" y="2523900"/>
            <a:ext cx="4317075" cy="25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4"/>
          <p:cNvSpPr/>
          <p:nvPr/>
        </p:nvSpPr>
        <p:spPr>
          <a:xfrm rot="-5400000" flipH="1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4"/>
          <p:cNvSpPr txBox="1">
            <a:spLocks noGrp="1"/>
          </p:cNvSpPr>
          <p:nvPr>
            <p:ph type="title" idx="4294967295"/>
          </p:nvPr>
        </p:nvSpPr>
        <p:spPr>
          <a:xfrm>
            <a:off x="62755" y="15750"/>
            <a:ext cx="588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</a:rPr>
              <a:t>04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71" name="Google Shape;371;p44"/>
          <p:cNvSpPr txBox="1">
            <a:spLocks noGrp="1"/>
          </p:cNvSpPr>
          <p:nvPr>
            <p:ph type="ctrTitle"/>
          </p:nvPr>
        </p:nvSpPr>
        <p:spPr>
          <a:xfrm>
            <a:off x="889870" y="-15300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 dirty="0">
                <a:latin typeface="PingFang TC" panose="020B0400000000000000" pitchFamily="34" charset="-120"/>
                <a:ea typeface="PingFang TC" panose="020B0400000000000000" pitchFamily="34" charset="-120"/>
                <a:cs typeface="Microsoft JhengHei"/>
                <a:sym typeface="Microsoft JhengHei"/>
              </a:rPr>
              <a:t>商品推薦</a:t>
            </a:r>
            <a:endParaRPr sz="2600" dirty="0">
              <a:latin typeface="PingFang TC" panose="020B0400000000000000" pitchFamily="34" charset="-120"/>
              <a:ea typeface="PingFang TC" panose="020B0400000000000000" pitchFamily="34" charset="-120"/>
              <a:cs typeface="Microsoft JhengHei"/>
              <a:sym typeface="Microsoft JhengHei"/>
            </a:endParaRPr>
          </a:p>
        </p:txBody>
      </p:sp>
      <p:sp>
        <p:nvSpPr>
          <p:cNvPr id="372" name="Google Shape;372;p44"/>
          <p:cNvSpPr txBox="1"/>
          <p:nvPr/>
        </p:nvSpPr>
        <p:spPr>
          <a:xfrm>
            <a:off x="714350" y="854175"/>
            <a:ext cx="51168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 dirty="0">
                <a:latin typeface="PingFang TC" panose="020B0400000000000000" pitchFamily="34" charset="-120"/>
                <a:ea typeface="PingFang TC" panose="020B0400000000000000" pitchFamily="34" charset="-120"/>
                <a:cs typeface="Microsoft JhengHei"/>
                <a:sym typeface="Microsoft JhengHei"/>
              </a:rPr>
              <a:t>將客戶瀏覽商品頁紀錄轉換為瀏覽矩陣</a:t>
            </a:r>
            <a:endParaRPr sz="2100" dirty="0">
              <a:latin typeface="PingFang TC" panose="020B0400000000000000" pitchFamily="34" charset="-120"/>
              <a:ea typeface="PingFang TC" panose="020B0400000000000000" pitchFamily="34" charset="-120"/>
              <a:cs typeface="Microsoft JhengHei"/>
              <a:sym typeface="Microsoft JhengHei"/>
            </a:endParaRPr>
          </a:p>
        </p:txBody>
      </p:sp>
      <p:pic>
        <p:nvPicPr>
          <p:cNvPr id="373" name="Google Shape;37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3575"/>
            <a:ext cx="8839198" cy="30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5"/>
          <p:cNvSpPr/>
          <p:nvPr/>
        </p:nvSpPr>
        <p:spPr>
          <a:xfrm rot="-5400000" flipH="1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5"/>
          <p:cNvSpPr txBox="1">
            <a:spLocks noGrp="1"/>
          </p:cNvSpPr>
          <p:nvPr>
            <p:ph type="title" idx="4294967295"/>
          </p:nvPr>
        </p:nvSpPr>
        <p:spPr>
          <a:xfrm>
            <a:off x="62755" y="15750"/>
            <a:ext cx="588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</a:rPr>
              <a:t>04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80" name="Google Shape;380;p45"/>
          <p:cNvSpPr txBox="1">
            <a:spLocks noGrp="1"/>
          </p:cNvSpPr>
          <p:nvPr>
            <p:ph type="ctrTitle"/>
          </p:nvPr>
        </p:nvSpPr>
        <p:spPr>
          <a:xfrm>
            <a:off x="889870" y="-15300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 dirty="0">
                <a:latin typeface="PingFang TC" panose="020B0400000000000000" pitchFamily="34" charset="-120"/>
                <a:ea typeface="PingFang TC" panose="020B0400000000000000" pitchFamily="34" charset="-120"/>
                <a:cs typeface="Microsoft JhengHei"/>
                <a:sym typeface="Microsoft JhengHei"/>
              </a:rPr>
              <a:t>商品推薦</a:t>
            </a:r>
            <a:endParaRPr sz="2600" dirty="0">
              <a:latin typeface="PingFang TC" panose="020B0400000000000000" pitchFamily="34" charset="-120"/>
              <a:ea typeface="PingFang TC" panose="020B0400000000000000" pitchFamily="34" charset="-120"/>
              <a:cs typeface="Microsoft JhengHei"/>
              <a:sym typeface="Microsoft JhengHei"/>
            </a:endParaRPr>
          </a:p>
        </p:txBody>
      </p:sp>
      <p:pic>
        <p:nvPicPr>
          <p:cNvPr id="381" name="Google Shape;38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425" y="159825"/>
            <a:ext cx="34099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5"/>
          <p:cNvSpPr txBox="1"/>
          <p:nvPr/>
        </p:nvSpPr>
        <p:spPr>
          <a:xfrm>
            <a:off x="651650" y="1281725"/>
            <a:ext cx="7910100" cy="18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 dirty="0">
                <a:latin typeface="PingFang TC" panose="020B0400000000000000" pitchFamily="34" charset="-120"/>
                <a:ea typeface="PingFang TC" panose="020B0400000000000000" pitchFamily="34" charset="-120"/>
                <a:cs typeface="Microsoft JhengHei"/>
                <a:sym typeface="Microsoft JhengHei"/>
              </a:rPr>
              <a:t>再對每個商品計算和其他商品的相關係數：</a:t>
            </a:r>
            <a:endParaRPr sz="2100" dirty="0">
              <a:latin typeface="PingFang TC" panose="020B0400000000000000" pitchFamily="34" charset="-120"/>
              <a:ea typeface="PingFang TC" panose="020B0400000000000000" pitchFamily="34" charset="-120"/>
              <a:cs typeface="Microsoft JhengHei"/>
              <a:sym typeface="Microsoft JhengHe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Microsoft JhengHei"/>
              <a:buAutoNum type="arabicPeriod"/>
            </a:pPr>
            <a:r>
              <a:rPr lang="zh-TW" sz="2100" dirty="0">
                <a:latin typeface="PingFang TC" panose="020B0400000000000000" pitchFamily="34" charset="-120"/>
                <a:ea typeface="PingFang TC" panose="020B0400000000000000" pitchFamily="34" charset="-120"/>
                <a:cs typeface="Microsoft JhengHei"/>
                <a:sym typeface="Microsoft JhengHei"/>
              </a:rPr>
              <a:t>多數商品瀏覽的相關係數並不高(&lt;0.5)</a:t>
            </a:r>
            <a:endParaRPr sz="2100" dirty="0">
              <a:latin typeface="PingFang TC" panose="020B0400000000000000" pitchFamily="34" charset="-120"/>
              <a:ea typeface="PingFang TC" panose="020B0400000000000000" pitchFamily="34" charset="-120"/>
              <a:cs typeface="Microsoft JhengHei"/>
              <a:sym typeface="Microsoft JhengHe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Microsoft JhengHei"/>
              <a:buAutoNum type="arabicPeriod"/>
            </a:pPr>
            <a:r>
              <a:rPr lang="zh-TW" sz="2100" dirty="0">
                <a:latin typeface="PingFang TC" panose="020B0400000000000000" pitchFamily="34" charset="-120"/>
                <a:ea typeface="PingFang TC" panose="020B0400000000000000" pitchFamily="34" charset="-120"/>
                <a:cs typeface="Microsoft JhengHei"/>
                <a:sym typeface="Microsoft JhengHei"/>
              </a:rPr>
              <a:t>超過0.7相關係數的成對商品，推測會看A商品的會員也有高機率會看B商品，</a:t>
            </a:r>
            <a:endParaRPr sz="2100" dirty="0">
              <a:latin typeface="PingFang TC" panose="020B0400000000000000" pitchFamily="34" charset="-120"/>
              <a:ea typeface="PingFang TC" panose="020B0400000000000000" pitchFamily="34" charset="-120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latin typeface="PingFang TC" panose="020B0400000000000000" pitchFamily="34" charset="-120"/>
              <a:ea typeface="PingFang TC" panose="020B0400000000000000" pitchFamily="34" charset="-120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latin typeface="PingFang TC" panose="020B0400000000000000" pitchFamily="34" charset="-120"/>
              <a:ea typeface="PingFang TC" panose="020B0400000000000000" pitchFamily="34" charset="-120"/>
              <a:cs typeface="Microsoft JhengHei"/>
              <a:sym typeface="Microsoft JhengHei"/>
            </a:endParaRPr>
          </a:p>
        </p:txBody>
      </p:sp>
      <p:sp>
        <p:nvSpPr>
          <p:cNvPr id="383" name="Google Shape;383;p45"/>
          <p:cNvSpPr txBox="1"/>
          <p:nvPr/>
        </p:nvSpPr>
        <p:spPr>
          <a:xfrm>
            <a:off x="638150" y="2779400"/>
            <a:ext cx="7910100" cy="13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 dirty="0">
                <a:latin typeface="PingFang TC" panose="020B0400000000000000" pitchFamily="34" charset="-120"/>
                <a:ea typeface="PingFang TC" panose="020B0400000000000000" pitchFamily="34" charset="-120"/>
                <a:cs typeface="Microsoft JhengHei"/>
                <a:sym typeface="Microsoft JhengHei"/>
              </a:rPr>
              <a:t>取其中一對高相關係數商品(437906和437829)進行觀察：</a:t>
            </a:r>
            <a:endParaRPr sz="2100" dirty="0">
              <a:latin typeface="PingFang TC" panose="020B0400000000000000" pitchFamily="34" charset="-120"/>
              <a:ea typeface="PingFang TC" panose="020B0400000000000000" pitchFamily="34" charset="-120"/>
              <a:cs typeface="Microsoft JhengHei"/>
              <a:sym typeface="Microsoft JhengHe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Microsoft JhengHei"/>
              <a:buAutoNum type="arabicPeriod"/>
            </a:pPr>
            <a:r>
              <a:rPr lang="zh-TW" sz="2100" dirty="0">
                <a:latin typeface="PingFang TC" panose="020B0400000000000000" pitchFamily="34" charset="-120"/>
                <a:ea typeface="PingFang TC" panose="020B0400000000000000" pitchFamily="34" charset="-120"/>
                <a:cs typeface="Microsoft JhengHei"/>
                <a:sym typeface="Microsoft JhengHei"/>
              </a:rPr>
              <a:t>在2018後半年曾看過A商品的人有636人</a:t>
            </a:r>
            <a:endParaRPr sz="2100" dirty="0">
              <a:latin typeface="PingFang TC" panose="020B0400000000000000" pitchFamily="34" charset="-120"/>
              <a:ea typeface="PingFang TC" panose="020B0400000000000000" pitchFamily="34" charset="-120"/>
              <a:cs typeface="Microsoft JhengHei"/>
              <a:sym typeface="Microsoft JhengHe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Microsoft JhengHei"/>
              <a:buAutoNum type="arabicPeriod"/>
            </a:pPr>
            <a:r>
              <a:rPr lang="zh-TW" sz="2100" dirty="0">
                <a:latin typeface="PingFang TC" panose="020B0400000000000000" pitchFamily="34" charset="-120"/>
                <a:ea typeface="PingFang TC" panose="020B0400000000000000" pitchFamily="34" charset="-120"/>
                <a:cs typeface="Microsoft JhengHei"/>
                <a:sym typeface="Microsoft JhengHei"/>
              </a:rPr>
              <a:t>其中253人在2019前半年也看過B商品，約佔前者四成</a:t>
            </a:r>
            <a:endParaRPr sz="2100" dirty="0">
              <a:latin typeface="PingFang TC" panose="020B0400000000000000" pitchFamily="34" charset="-120"/>
              <a:ea typeface="PingFang TC" panose="020B0400000000000000" pitchFamily="34" charset="-120"/>
              <a:cs typeface="Microsoft JhengHei"/>
              <a:sym typeface="Microsoft JhengHe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latin typeface="PingFang TC" panose="020B0400000000000000" pitchFamily="34" charset="-120"/>
              <a:ea typeface="PingFang TC" panose="020B0400000000000000" pitchFamily="34" charset="-120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latin typeface="PingFang TC" panose="020B0400000000000000" pitchFamily="34" charset="-120"/>
              <a:ea typeface="PingFang TC" panose="020B0400000000000000" pitchFamily="34" charset="-120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latin typeface="PingFang TC" panose="020B0400000000000000" pitchFamily="34" charset="-120"/>
              <a:ea typeface="PingFang TC" panose="020B0400000000000000" pitchFamily="34" charset="-120"/>
              <a:cs typeface="Microsoft JhengHei"/>
              <a:sym typeface="Microsoft JhengHei"/>
            </a:endParaRPr>
          </a:p>
        </p:txBody>
      </p:sp>
      <p:sp>
        <p:nvSpPr>
          <p:cNvPr id="384" name="Google Shape;384;p45"/>
          <p:cNvSpPr txBox="1"/>
          <p:nvPr/>
        </p:nvSpPr>
        <p:spPr>
          <a:xfrm>
            <a:off x="571250" y="3975675"/>
            <a:ext cx="81258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latin typeface="PingFang TC" panose="020B0400000000000000" pitchFamily="34" charset="-120"/>
                <a:ea typeface="PingFang TC" panose="020B0400000000000000" pitchFamily="34" charset="-120"/>
                <a:cs typeface="Microsoft JhengHei"/>
                <a:sym typeface="Microsoft JhengHei"/>
              </a:rPr>
              <a:t>我們認為可以透過相關係數，推測看過商品A的會員可能也會想看商品B，在會員瀏覽商品A時投放商品B廣告，吸引消費者點擊</a:t>
            </a:r>
            <a:endParaRPr sz="2100">
              <a:latin typeface="PingFang TC" panose="020B0400000000000000" pitchFamily="34" charset="-120"/>
              <a:ea typeface="PingFang TC" panose="020B0400000000000000" pitchFamily="34" charset="-120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PingFang TC" panose="020B0400000000000000" pitchFamily="34" charset="-120"/>
              <a:ea typeface="PingFang TC" panose="020B0400000000000000" pitchFamily="34" charset="-120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PingFang TC" panose="020B0400000000000000" pitchFamily="34" charset="-120"/>
              <a:ea typeface="PingFang TC" panose="020B0400000000000000" pitchFamily="34" charset="-120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6"/>
          <p:cNvSpPr/>
          <p:nvPr/>
        </p:nvSpPr>
        <p:spPr>
          <a:xfrm>
            <a:off x="7396225" y="25"/>
            <a:ext cx="1738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6"/>
          <p:cNvSpPr/>
          <p:nvPr/>
        </p:nvSpPr>
        <p:spPr>
          <a:xfrm>
            <a:off x="720000" y="540000"/>
            <a:ext cx="4263600" cy="23844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6"/>
          <p:cNvSpPr txBox="1">
            <a:spLocks noGrp="1"/>
          </p:cNvSpPr>
          <p:nvPr>
            <p:ph type="ctrTitle"/>
          </p:nvPr>
        </p:nvSpPr>
        <p:spPr>
          <a:xfrm>
            <a:off x="769725" y="540000"/>
            <a:ext cx="4035300" cy="23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lt1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假設檢定：開啟通知與消費次數的關聯</a:t>
            </a:r>
            <a:endParaRPr dirty="0">
              <a:solidFill>
                <a:schemeClr val="lt1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392" name="Google Shape;392;p46"/>
          <p:cNvSpPr txBox="1">
            <a:spLocks noGrp="1"/>
          </p:cNvSpPr>
          <p:nvPr>
            <p:ph type="title" idx="2"/>
          </p:nvPr>
        </p:nvSpPr>
        <p:spPr>
          <a:xfrm rot="5400000">
            <a:off x="7142178" y="3570226"/>
            <a:ext cx="1738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05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7"/>
          <p:cNvSpPr/>
          <p:nvPr/>
        </p:nvSpPr>
        <p:spPr>
          <a:xfrm rot="-5400000" flipH="1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7"/>
          <p:cNvSpPr txBox="1">
            <a:spLocks noGrp="1"/>
          </p:cNvSpPr>
          <p:nvPr>
            <p:ph type="title" idx="4294967295"/>
          </p:nvPr>
        </p:nvSpPr>
        <p:spPr>
          <a:xfrm>
            <a:off x="62755" y="15750"/>
            <a:ext cx="588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</a:rPr>
              <a:t>05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99" name="Google Shape;399;p47"/>
          <p:cNvSpPr txBox="1">
            <a:spLocks noGrp="1"/>
          </p:cNvSpPr>
          <p:nvPr>
            <p:ph type="ctrTitle"/>
          </p:nvPr>
        </p:nvSpPr>
        <p:spPr>
          <a:xfrm>
            <a:off x="889870" y="60900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假設檢定</a:t>
            </a:r>
            <a:endParaRPr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400" name="Google Shape;400;p47"/>
          <p:cNvSpPr txBox="1">
            <a:spLocks noGrp="1"/>
          </p:cNvSpPr>
          <p:nvPr>
            <p:ph type="subTitle" idx="4294967295"/>
          </p:nvPr>
        </p:nvSpPr>
        <p:spPr>
          <a:xfrm>
            <a:off x="889875" y="595475"/>
            <a:ext cx="7569600" cy="17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latin typeface="PingFang TC" panose="020B0400000000000000" pitchFamily="34" charset="-120"/>
                <a:ea typeface="PingFang TC" panose="020B0400000000000000" pitchFamily="34" charset="-120"/>
              </a:rPr>
              <a:t>H0: 選擇接收訊息與選擇不接收訊息的會員消費次數無差別</a:t>
            </a:r>
            <a:endParaRPr sz="140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>
                <a:latin typeface="PingFang TC" panose="020B0400000000000000" pitchFamily="34" charset="-120"/>
                <a:ea typeface="PingFang TC" panose="020B0400000000000000" pitchFamily="34" charset="-120"/>
              </a:rPr>
              <a:t>H1: 選擇接收訊息與選擇不接收訊息的會員會影響消費次數</a:t>
            </a:r>
            <a:endParaRPr sz="140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>
                <a:latin typeface="PingFang TC" panose="020B0400000000000000" pitchFamily="34" charset="-120"/>
                <a:ea typeface="PingFang TC" panose="020B0400000000000000" pitchFamily="34" charset="-120"/>
              </a:rPr>
              <a:t>使用chi-square test檢定是否接受虛無假設，α=0.05，當p-value≦α時則拒絕虛無假設</a:t>
            </a:r>
            <a:endParaRPr sz="140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pic>
        <p:nvPicPr>
          <p:cNvPr id="401" name="Google Shape;40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133" y="1878600"/>
            <a:ext cx="4134817" cy="163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118" y="3607252"/>
            <a:ext cx="6935706" cy="13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7"/>
          <p:cNvSpPr/>
          <p:nvPr/>
        </p:nvSpPr>
        <p:spPr>
          <a:xfrm>
            <a:off x="912100" y="4606550"/>
            <a:ext cx="7061700" cy="348000"/>
          </a:xfrm>
          <a:prstGeom prst="rect">
            <a:avLst/>
          </a:prstGeom>
          <a:noFill/>
          <a:ln w="28575" cap="flat" cmpd="sng">
            <a:solidFill>
              <a:srgbClr val="D16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4" name="Google Shape;40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9525" y="2455175"/>
            <a:ext cx="3290971" cy="999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48"/>
          <p:cNvPicPr preferRelativeResize="0"/>
          <p:nvPr/>
        </p:nvPicPr>
        <p:blipFill rotWithShape="1">
          <a:blip r:embed="rId3">
            <a:alphaModFix/>
          </a:blip>
          <a:srcRect t="189" b="179"/>
          <a:stretch/>
        </p:blipFill>
        <p:spPr>
          <a:xfrm>
            <a:off x="3981435" y="0"/>
            <a:ext cx="516255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8"/>
          <p:cNvSpPr/>
          <p:nvPr/>
        </p:nvSpPr>
        <p:spPr>
          <a:xfrm rot="5400000">
            <a:off x="1428875" y="205200"/>
            <a:ext cx="3358800" cy="50265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8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34962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solidFill>
                  <a:schemeClr val="lt1"/>
                </a:solidFill>
                <a:latin typeface="PingFang TC" panose="020B0400000000000000" pitchFamily="34" charset="-120"/>
                <a:ea typeface="PingFang TC" panose="020B0400000000000000" pitchFamily="34" charset="-120"/>
                <a:cs typeface="Catamaran"/>
                <a:sym typeface="Catamaran"/>
              </a:rPr>
              <a:t>影片連結：</a:t>
            </a:r>
            <a:endParaRPr lang="en-US" altLang="zh-TW" b="1" dirty="0">
              <a:solidFill>
                <a:schemeClr val="lt1"/>
              </a:solidFill>
              <a:latin typeface="PingFang TC" panose="020B0400000000000000" pitchFamily="34" charset="-120"/>
              <a:ea typeface="PingFang TC" panose="020B0400000000000000" pitchFamily="34" charset="-120"/>
              <a:cs typeface="Catamaran"/>
              <a:sym typeface="Catamaran"/>
            </a:endParaRPr>
          </a:p>
          <a:p>
            <a:pPr marL="0" lvl="0" indent="0"/>
            <a:r>
              <a:rPr lang="en" altLang="zh-TW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https://www.youtube.com/watch?v=hQWybpBGbFA</a:t>
            </a:r>
            <a:endParaRPr b="1" dirty="0">
              <a:solidFill>
                <a:schemeClr val="bg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12" name="Google Shape;412;p48"/>
          <p:cNvSpPr txBox="1">
            <a:spLocks noGrp="1"/>
          </p:cNvSpPr>
          <p:nvPr>
            <p:ph type="ctrTitle"/>
          </p:nvPr>
        </p:nvSpPr>
        <p:spPr>
          <a:xfrm>
            <a:off x="831200" y="1616775"/>
            <a:ext cx="2607300" cy="8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lt1"/>
                </a:solidFill>
              </a:rPr>
              <a:t>THANKS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413" name="Google Shape;413;p48"/>
          <p:cNvSpPr/>
          <p:nvPr/>
        </p:nvSpPr>
        <p:spPr>
          <a:xfrm>
            <a:off x="4582622" y="3122649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414" name="Google Shape;414;p48"/>
          <p:cNvGrpSpPr/>
          <p:nvPr/>
        </p:nvGrpSpPr>
        <p:grpSpPr>
          <a:xfrm>
            <a:off x="4582431" y="2545611"/>
            <a:ext cx="346056" cy="345674"/>
            <a:chOff x="3303268" y="3817349"/>
            <a:chExt cx="346056" cy="345674"/>
          </a:xfrm>
        </p:grpSpPr>
        <p:sp>
          <p:nvSpPr>
            <p:cNvPr id="415" name="Google Shape;415;p48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16" name="Google Shape;416;p48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17" name="Google Shape;417;p48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18" name="Google Shape;418;p48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419" name="Google Shape;419;p48"/>
          <p:cNvGrpSpPr/>
          <p:nvPr/>
        </p:nvGrpSpPr>
        <p:grpSpPr>
          <a:xfrm>
            <a:off x="4582447" y="1968549"/>
            <a:ext cx="346024" cy="345674"/>
            <a:chOff x="4201447" y="3817349"/>
            <a:chExt cx="346024" cy="345674"/>
          </a:xfrm>
        </p:grpSpPr>
        <p:sp>
          <p:nvSpPr>
            <p:cNvPr id="420" name="Google Shape;420;p48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21" name="Google Shape;421;p48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/>
          <p:nvPr/>
        </p:nvSpPr>
        <p:spPr>
          <a:xfrm>
            <a:off x="7396225" y="25"/>
            <a:ext cx="1738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6"/>
          <p:cNvSpPr/>
          <p:nvPr/>
        </p:nvSpPr>
        <p:spPr>
          <a:xfrm>
            <a:off x="720000" y="540000"/>
            <a:ext cx="3310200" cy="15681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ctrTitle"/>
          </p:nvPr>
        </p:nvSpPr>
        <p:spPr>
          <a:xfrm>
            <a:off x="1518150" y="406975"/>
            <a:ext cx="3430200" cy="148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lt1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消費者分群</a:t>
            </a:r>
            <a:endParaRPr dirty="0">
              <a:solidFill>
                <a:schemeClr val="lt1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8255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</a:pPr>
            <a:r>
              <a:rPr lang="zh-TW" altLang="en-US" sz="2300" dirty="0">
                <a:solidFill>
                  <a:schemeClr val="lt1"/>
                </a:solidFill>
              </a:rPr>
              <a:t>        </a:t>
            </a:r>
            <a:r>
              <a:rPr lang="zh-TW" sz="2300" dirty="0">
                <a:solidFill>
                  <a:schemeClr val="lt1"/>
                </a:solidFill>
              </a:rPr>
              <a:t>RFM</a:t>
            </a:r>
            <a:r>
              <a:rPr lang="zh-TW" sz="2300" dirty="0">
                <a:solidFill>
                  <a:schemeClr val="lt1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模型</a:t>
            </a:r>
            <a:endParaRPr sz="2300" dirty="0">
              <a:solidFill>
                <a:schemeClr val="lt1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163" name="Google Shape;163;p26"/>
          <p:cNvSpPr txBox="1">
            <a:spLocks noGrp="1"/>
          </p:cNvSpPr>
          <p:nvPr>
            <p:ph type="title" idx="2"/>
          </p:nvPr>
        </p:nvSpPr>
        <p:spPr>
          <a:xfrm rot="5400000">
            <a:off x="7142178" y="3570226"/>
            <a:ext cx="1738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/>
          <p:nvPr/>
        </p:nvSpPr>
        <p:spPr>
          <a:xfrm>
            <a:off x="6622217" y="1892075"/>
            <a:ext cx="1108500" cy="9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7"/>
          <p:cNvSpPr/>
          <p:nvPr/>
        </p:nvSpPr>
        <p:spPr>
          <a:xfrm>
            <a:off x="3910467" y="1892063"/>
            <a:ext cx="1108500" cy="9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ctrTitle" idx="2"/>
          </p:nvPr>
        </p:nvSpPr>
        <p:spPr>
          <a:xfrm>
            <a:off x="3044803" y="2726819"/>
            <a:ext cx="27735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Frequency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購買頻率</a:t>
            </a:r>
            <a:endParaRPr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171" name="Google Shape;171;p27"/>
          <p:cNvSpPr txBox="1">
            <a:spLocks noGrp="1"/>
          </p:cNvSpPr>
          <p:nvPr>
            <p:ph type="ctrTitle" idx="4"/>
          </p:nvPr>
        </p:nvSpPr>
        <p:spPr>
          <a:xfrm>
            <a:off x="6273501" y="2726825"/>
            <a:ext cx="17211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Monetary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平均消費金額</a:t>
            </a:r>
            <a:endParaRPr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172" name="Google Shape;172;p27"/>
          <p:cNvSpPr txBox="1">
            <a:spLocks noGrp="1"/>
          </p:cNvSpPr>
          <p:nvPr>
            <p:ph type="ctrTitle"/>
          </p:nvPr>
        </p:nvSpPr>
        <p:spPr>
          <a:xfrm>
            <a:off x="442425" y="2726819"/>
            <a:ext cx="27735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Recency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最近購買日期</a:t>
            </a:r>
            <a:endParaRPr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173" name="Google Shape;173;p27"/>
          <p:cNvSpPr/>
          <p:nvPr/>
        </p:nvSpPr>
        <p:spPr>
          <a:xfrm>
            <a:off x="1274917" y="1892075"/>
            <a:ext cx="1108500" cy="9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" name="Google Shape;174;p27"/>
          <p:cNvGrpSpPr/>
          <p:nvPr/>
        </p:nvGrpSpPr>
        <p:grpSpPr>
          <a:xfrm>
            <a:off x="6874729" y="2105467"/>
            <a:ext cx="548548" cy="523735"/>
            <a:chOff x="7390435" y="3680868"/>
            <a:chExt cx="372073" cy="355243"/>
          </a:xfrm>
        </p:grpSpPr>
        <p:sp>
          <p:nvSpPr>
            <p:cNvPr id="175" name="Google Shape;175;p27"/>
            <p:cNvSpPr/>
            <p:nvPr/>
          </p:nvSpPr>
          <p:spPr>
            <a:xfrm>
              <a:off x="7390435" y="3744950"/>
              <a:ext cx="294178" cy="291162"/>
            </a:xfrm>
            <a:custGeom>
              <a:avLst/>
              <a:gdLst/>
              <a:ahLst/>
              <a:cxnLst/>
              <a:rect l="l" t="t" r="r" b="b"/>
              <a:pathLst>
                <a:path w="9264" h="9169" extrusionOk="0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7408948" y="3772259"/>
              <a:ext cx="259407" cy="236257"/>
            </a:xfrm>
            <a:custGeom>
              <a:avLst/>
              <a:gdLst/>
              <a:ahLst/>
              <a:cxnLst/>
              <a:rect l="l" t="t" r="r" b="b"/>
              <a:pathLst>
                <a:path w="8169" h="7440" extrusionOk="0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7487986" y="3680868"/>
              <a:ext cx="274522" cy="259565"/>
            </a:xfrm>
            <a:custGeom>
              <a:avLst/>
              <a:gdLst/>
              <a:ahLst/>
              <a:cxnLst/>
              <a:rect l="l" t="t" r="r" b="b"/>
              <a:pathLst>
                <a:path w="8645" h="8174" extrusionOk="0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7691758" y="3789502"/>
              <a:ext cx="34073" cy="102918"/>
            </a:xfrm>
            <a:custGeom>
              <a:avLst/>
              <a:gdLst/>
              <a:ahLst/>
              <a:cxnLst/>
              <a:rect l="l" t="t" r="r" b="b"/>
              <a:pathLst>
                <a:path w="1073" h="3241" extrusionOk="0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7536000" y="3708082"/>
              <a:ext cx="173192" cy="72052"/>
            </a:xfrm>
            <a:custGeom>
              <a:avLst/>
              <a:gdLst/>
              <a:ahLst/>
              <a:cxnLst/>
              <a:rect l="l" t="t" r="r" b="b"/>
              <a:pathLst>
                <a:path w="5454" h="2269" extrusionOk="0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7501228" y="3819415"/>
              <a:ext cx="75640" cy="141437"/>
            </a:xfrm>
            <a:custGeom>
              <a:avLst/>
              <a:gdLst/>
              <a:ahLst/>
              <a:cxnLst/>
              <a:rect l="l" t="t" r="r" b="b"/>
              <a:pathLst>
                <a:path w="2382" h="4454" extrusionOk="0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27"/>
          <p:cNvGrpSpPr/>
          <p:nvPr/>
        </p:nvGrpSpPr>
        <p:grpSpPr>
          <a:xfrm>
            <a:off x="1532743" y="2114505"/>
            <a:ext cx="622954" cy="505645"/>
            <a:chOff x="2165809" y="3811059"/>
            <a:chExt cx="422542" cy="342973"/>
          </a:xfrm>
        </p:grpSpPr>
        <p:sp>
          <p:nvSpPr>
            <p:cNvPr id="182" name="Google Shape;182;p27"/>
            <p:cNvSpPr/>
            <p:nvPr/>
          </p:nvSpPr>
          <p:spPr>
            <a:xfrm>
              <a:off x="2165809" y="3811059"/>
              <a:ext cx="422542" cy="342973"/>
            </a:xfrm>
            <a:custGeom>
              <a:avLst/>
              <a:gdLst/>
              <a:ahLst/>
              <a:cxnLst/>
              <a:rect l="l" t="t" r="r" b="b"/>
              <a:pathLst>
                <a:path w="13276" h="10776" extrusionOk="0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2193085" y="3877387"/>
              <a:ext cx="368753" cy="12158"/>
            </a:xfrm>
            <a:custGeom>
              <a:avLst/>
              <a:gdLst/>
              <a:ahLst/>
              <a:cxnLst/>
              <a:rect l="l" t="t" r="r" b="b"/>
              <a:pathLst>
                <a:path w="11586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2212404" y="3930062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2305245" y="3930062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2489813" y="3930062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2212404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2397736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2212404" y="4036175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2305245" y="4036175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2489813" y="4036175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2305245" y="4088467"/>
              <a:ext cx="51974" cy="12540"/>
            </a:xfrm>
            <a:custGeom>
              <a:avLst/>
              <a:gdLst/>
              <a:ahLst/>
              <a:cxnLst/>
              <a:rect l="l" t="t" r="r" b="b"/>
              <a:pathLst>
                <a:path w="1633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2397736" y="4088467"/>
              <a:ext cx="51942" cy="12540"/>
            </a:xfrm>
            <a:custGeom>
              <a:avLst/>
              <a:gdLst/>
              <a:ahLst/>
              <a:cxnLst/>
              <a:rect l="l" t="t" r="r" b="b"/>
              <a:pathLst>
                <a:path w="1632" h="394" extrusionOk="0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2489813" y="4088467"/>
              <a:ext cx="52324" cy="12540"/>
            </a:xfrm>
            <a:custGeom>
              <a:avLst/>
              <a:gdLst/>
              <a:ahLst/>
              <a:cxnLst/>
              <a:rect l="l" t="t" r="r" b="b"/>
              <a:pathLst>
                <a:path w="1644" h="394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230486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248981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2396972" y="4022807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2212404" y="4075386"/>
              <a:ext cx="53088" cy="38861"/>
            </a:xfrm>
            <a:custGeom>
              <a:avLst/>
              <a:gdLst/>
              <a:ahLst/>
              <a:cxnLst/>
              <a:rect l="l" t="t" r="r" b="b"/>
              <a:pathLst>
                <a:path w="1668" h="1221" extrusionOk="0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2396972" y="3916694"/>
              <a:ext cx="53088" cy="38798"/>
            </a:xfrm>
            <a:custGeom>
              <a:avLst/>
              <a:gdLst/>
              <a:ahLst/>
              <a:cxnLst/>
              <a:rect l="l" t="t" r="r" b="b"/>
              <a:pathLst>
                <a:path w="1668" h="1219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27"/>
          <p:cNvGrpSpPr/>
          <p:nvPr/>
        </p:nvGrpSpPr>
        <p:grpSpPr>
          <a:xfrm>
            <a:off x="4128820" y="2097706"/>
            <a:ext cx="588887" cy="539149"/>
            <a:chOff x="1731523" y="2422616"/>
            <a:chExt cx="399435" cy="365698"/>
          </a:xfrm>
        </p:grpSpPr>
        <p:sp>
          <p:nvSpPr>
            <p:cNvPr id="201" name="Google Shape;201;p27"/>
            <p:cNvSpPr/>
            <p:nvPr/>
          </p:nvSpPr>
          <p:spPr>
            <a:xfrm>
              <a:off x="1865294" y="2725009"/>
              <a:ext cx="43604" cy="4360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79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79" y="370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48" y="1370"/>
                    <a:pt x="1370" y="1048"/>
                    <a:pt x="1370" y="679"/>
                  </a:cubicBezTo>
                  <a:cubicBezTo>
                    <a:pt x="1370" y="310"/>
                    <a:pt x="1048" y="1"/>
                    <a:pt x="6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2005876" y="2725009"/>
              <a:ext cx="43636" cy="43604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80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80" y="370"/>
                  </a:cubicBezTo>
                  <a:close/>
                  <a:moveTo>
                    <a:pt x="680" y="1"/>
                  </a:moveTo>
                  <a:cubicBezTo>
                    <a:pt x="311" y="1"/>
                    <a:pt x="1" y="310"/>
                    <a:pt x="1" y="679"/>
                  </a:cubicBezTo>
                  <a:cubicBezTo>
                    <a:pt x="1" y="1072"/>
                    <a:pt x="311" y="1370"/>
                    <a:pt x="680" y="1370"/>
                  </a:cubicBezTo>
                  <a:cubicBezTo>
                    <a:pt x="1061" y="1370"/>
                    <a:pt x="1370" y="1048"/>
                    <a:pt x="1370" y="679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1731523" y="2422616"/>
              <a:ext cx="399435" cy="365698"/>
            </a:xfrm>
            <a:custGeom>
              <a:avLst/>
              <a:gdLst/>
              <a:ahLst/>
              <a:cxnLst/>
              <a:rect l="l" t="t" r="r" b="b"/>
              <a:pathLst>
                <a:path w="12550" h="11490" extrusionOk="0">
                  <a:moveTo>
                    <a:pt x="4323" y="2143"/>
                  </a:moveTo>
                  <a:lnTo>
                    <a:pt x="4323" y="3215"/>
                  </a:lnTo>
                  <a:lnTo>
                    <a:pt x="3585" y="3215"/>
                  </a:lnTo>
                  <a:lnTo>
                    <a:pt x="3216" y="2143"/>
                  </a:lnTo>
                  <a:close/>
                  <a:moveTo>
                    <a:pt x="5787" y="2143"/>
                  </a:moveTo>
                  <a:lnTo>
                    <a:pt x="5787" y="3215"/>
                  </a:lnTo>
                  <a:lnTo>
                    <a:pt x="4692" y="3215"/>
                  </a:lnTo>
                  <a:lnTo>
                    <a:pt x="4692" y="2143"/>
                  </a:lnTo>
                  <a:close/>
                  <a:moveTo>
                    <a:pt x="7252" y="2143"/>
                  </a:moveTo>
                  <a:lnTo>
                    <a:pt x="7252" y="3215"/>
                  </a:lnTo>
                  <a:lnTo>
                    <a:pt x="6144" y="3215"/>
                  </a:lnTo>
                  <a:lnTo>
                    <a:pt x="6144" y="2143"/>
                  </a:lnTo>
                  <a:close/>
                  <a:moveTo>
                    <a:pt x="8704" y="2143"/>
                  </a:moveTo>
                  <a:lnTo>
                    <a:pt x="8704" y="3215"/>
                  </a:lnTo>
                  <a:lnTo>
                    <a:pt x="7609" y="3215"/>
                  </a:lnTo>
                  <a:lnTo>
                    <a:pt x="7609" y="2143"/>
                  </a:lnTo>
                  <a:close/>
                  <a:moveTo>
                    <a:pt x="10169" y="2143"/>
                  </a:moveTo>
                  <a:lnTo>
                    <a:pt x="10169" y="3215"/>
                  </a:lnTo>
                  <a:lnTo>
                    <a:pt x="9061" y="3215"/>
                  </a:lnTo>
                  <a:lnTo>
                    <a:pt x="9061" y="2143"/>
                  </a:lnTo>
                  <a:close/>
                  <a:moveTo>
                    <a:pt x="11050" y="2143"/>
                  </a:moveTo>
                  <a:lnTo>
                    <a:pt x="10788" y="3215"/>
                  </a:lnTo>
                  <a:lnTo>
                    <a:pt x="10538" y="3215"/>
                  </a:lnTo>
                  <a:lnTo>
                    <a:pt x="10538" y="2143"/>
                  </a:lnTo>
                  <a:close/>
                  <a:moveTo>
                    <a:pt x="10716" y="3572"/>
                  </a:moveTo>
                  <a:lnTo>
                    <a:pt x="10538" y="4334"/>
                  </a:lnTo>
                  <a:lnTo>
                    <a:pt x="10538" y="3572"/>
                  </a:lnTo>
                  <a:close/>
                  <a:moveTo>
                    <a:pt x="4323" y="3572"/>
                  </a:moveTo>
                  <a:lnTo>
                    <a:pt x="4323" y="4680"/>
                  </a:lnTo>
                  <a:lnTo>
                    <a:pt x="4108" y="4680"/>
                  </a:lnTo>
                  <a:lnTo>
                    <a:pt x="3727" y="3572"/>
                  </a:lnTo>
                  <a:close/>
                  <a:moveTo>
                    <a:pt x="5787" y="3572"/>
                  </a:moveTo>
                  <a:lnTo>
                    <a:pt x="5787" y="4680"/>
                  </a:lnTo>
                  <a:lnTo>
                    <a:pt x="4692" y="4680"/>
                  </a:lnTo>
                  <a:lnTo>
                    <a:pt x="4692" y="3572"/>
                  </a:lnTo>
                  <a:close/>
                  <a:moveTo>
                    <a:pt x="7252" y="3572"/>
                  </a:moveTo>
                  <a:lnTo>
                    <a:pt x="7252" y="4680"/>
                  </a:lnTo>
                  <a:lnTo>
                    <a:pt x="6144" y="4680"/>
                  </a:lnTo>
                  <a:lnTo>
                    <a:pt x="6144" y="3572"/>
                  </a:lnTo>
                  <a:close/>
                  <a:moveTo>
                    <a:pt x="8704" y="3572"/>
                  </a:moveTo>
                  <a:lnTo>
                    <a:pt x="8704" y="4680"/>
                  </a:lnTo>
                  <a:lnTo>
                    <a:pt x="7609" y="4680"/>
                  </a:lnTo>
                  <a:lnTo>
                    <a:pt x="7609" y="3572"/>
                  </a:lnTo>
                  <a:close/>
                  <a:moveTo>
                    <a:pt x="10169" y="3572"/>
                  </a:moveTo>
                  <a:lnTo>
                    <a:pt x="10169" y="4680"/>
                  </a:lnTo>
                  <a:lnTo>
                    <a:pt x="9061" y="4680"/>
                  </a:lnTo>
                  <a:lnTo>
                    <a:pt x="9061" y="3572"/>
                  </a:lnTo>
                  <a:close/>
                  <a:moveTo>
                    <a:pt x="4335" y="5037"/>
                  </a:moveTo>
                  <a:lnTo>
                    <a:pt x="4335" y="5275"/>
                  </a:lnTo>
                  <a:lnTo>
                    <a:pt x="4239" y="5037"/>
                  </a:lnTo>
                  <a:close/>
                  <a:moveTo>
                    <a:pt x="5787" y="5037"/>
                  </a:moveTo>
                  <a:lnTo>
                    <a:pt x="5787" y="5894"/>
                  </a:lnTo>
                  <a:cubicBezTo>
                    <a:pt x="5706" y="5890"/>
                    <a:pt x="5631" y="5889"/>
                    <a:pt x="5561" y="5889"/>
                  </a:cubicBezTo>
                  <a:cubicBezTo>
                    <a:pt x="5443" y="5889"/>
                    <a:pt x="5341" y="5892"/>
                    <a:pt x="5248" y="5892"/>
                  </a:cubicBezTo>
                  <a:cubicBezTo>
                    <a:pt x="5036" y="5892"/>
                    <a:pt x="4874" y="5875"/>
                    <a:pt x="4692" y="5763"/>
                  </a:cubicBezTo>
                  <a:lnTo>
                    <a:pt x="4692" y="5037"/>
                  </a:lnTo>
                  <a:close/>
                  <a:moveTo>
                    <a:pt x="7252" y="5037"/>
                  </a:moveTo>
                  <a:lnTo>
                    <a:pt x="7252" y="5894"/>
                  </a:lnTo>
                  <a:lnTo>
                    <a:pt x="6144" y="5894"/>
                  </a:lnTo>
                  <a:lnTo>
                    <a:pt x="6144" y="5037"/>
                  </a:lnTo>
                  <a:close/>
                  <a:moveTo>
                    <a:pt x="8704" y="5037"/>
                  </a:moveTo>
                  <a:lnTo>
                    <a:pt x="8704" y="5894"/>
                  </a:lnTo>
                  <a:lnTo>
                    <a:pt x="7609" y="5894"/>
                  </a:lnTo>
                  <a:lnTo>
                    <a:pt x="7609" y="5037"/>
                  </a:lnTo>
                  <a:close/>
                  <a:moveTo>
                    <a:pt x="10169" y="5037"/>
                  </a:moveTo>
                  <a:lnTo>
                    <a:pt x="10169" y="5894"/>
                  </a:lnTo>
                  <a:lnTo>
                    <a:pt x="9061" y="5894"/>
                  </a:lnTo>
                  <a:lnTo>
                    <a:pt x="9061" y="5037"/>
                  </a:lnTo>
                  <a:close/>
                  <a:moveTo>
                    <a:pt x="4882" y="9240"/>
                  </a:moveTo>
                  <a:cubicBezTo>
                    <a:pt x="5406" y="9240"/>
                    <a:pt x="5823" y="9680"/>
                    <a:pt x="5823" y="10180"/>
                  </a:cubicBezTo>
                  <a:cubicBezTo>
                    <a:pt x="5823" y="10704"/>
                    <a:pt x="5406" y="11121"/>
                    <a:pt x="4882" y="11121"/>
                  </a:cubicBezTo>
                  <a:cubicBezTo>
                    <a:pt x="4359" y="11121"/>
                    <a:pt x="3942" y="10704"/>
                    <a:pt x="3942" y="10180"/>
                  </a:cubicBezTo>
                  <a:cubicBezTo>
                    <a:pt x="3942" y="9656"/>
                    <a:pt x="4359" y="9240"/>
                    <a:pt x="4882" y="9240"/>
                  </a:cubicBezTo>
                  <a:close/>
                  <a:moveTo>
                    <a:pt x="9300" y="9240"/>
                  </a:moveTo>
                  <a:cubicBezTo>
                    <a:pt x="9823" y="9263"/>
                    <a:pt x="10240" y="9680"/>
                    <a:pt x="10240" y="10180"/>
                  </a:cubicBezTo>
                  <a:cubicBezTo>
                    <a:pt x="10240" y="10704"/>
                    <a:pt x="9823" y="11121"/>
                    <a:pt x="9300" y="11121"/>
                  </a:cubicBezTo>
                  <a:cubicBezTo>
                    <a:pt x="8788" y="11121"/>
                    <a:pt x="8371" y="10704"/>
                    <a:pt x="8371" y="10180"/>
                  </a:cubicBezTo>
                  <a:cubicBezTo>
                    <a:pt x="8371" y="9656"/>
                    <a:pt x="8788" y="9240"/>
                    <a:pt x="9300" y="9240"/>
                  </a:cubicBezTo>
                  <a:close/>
                  <a:moveTo>
                    <a:pt x="668" y="0"/>
                  </a:moveTo>
                  <a:cubicBezTo>
                    <a:pt x="298" y="0"/>
                    <a:pt x="1" y="298"/>
                    <a:pt x="1" y="667"/>
                  </a:cubicBezTo>
                  <a:cubicBezTo>
                    <a:pt x="1" y="1048"/>
                    <a:pt x="298" y="1346"/>
                    <a:pt x="668" y="1346"/>
                  </a:cubicBezTo>
                  <a:lnTo>
                    <a:pt x="1489" y="1346"/>
                  </a:lnTo>
                  <a:lnTo>
                    <a:pt x="2513" y="4227"/>
                  </a:lnTo>
                  <a:cubicBezTo>
                    <a:pt x="2540" y="4299"/>
                    <a:pt x="2608" y="4351"/>
                    <a:pt x="2681" y="4351"/>
                  </a:cubicBezTo>
                  <a:cubicBezTo>
                    <a:pt x="2704" y="4351"/>
                    <a:pt x="2728" y="4346"/>
                    <a:pt x="2751" y="4334"/>
                  </a:cubicBezTo>
                  <a:cubicBezTo>
                    <a:pt x="2846" y="4299"/>
                    <a:pt x="2906" y="4203"/>
                    <a:pt x="2858" y="4096"/>
                  </a:cubicBezTo>
                  <a:cubicBezTo>
                    <a:pt x="1858" y="1262"/>
                    <a:pt x="1822" y="1143"/>
                    <a:pt x="1822" y="1143"/>
                  </a:cubicBezTo>
                  <a:cubicBezTo>
                    <a:pt x="1775" y="1048"/>
                    <a:pt x="1668" y="965"/>
                    <a:pt x="1549" y="965"/>
                  </a:cubicBezTo>
                  <a:lnTo>
                    <a:pt x="668" y="965"/>
                  </a:lnTo>
                  <a:cubicBezTo>
                    <a:pt x="513" y="965"/>
                    <a:pt x="370" y="834"/>
                    <a:pt x="370" y="667"/>
                  </a:cubicBezTo>
                  <a:cubicBezTo>
                    <a:pt x="370" y="500"/>
                    <a:pt x="513" y="369"/>
                    <a:pt x="668" y="369"/>
                  </a:cubicBezTo>
                  <a:lnTo>
                    <a:pt x="1549" y="369"/>
                  </a:lnTo>
                  <a:cubicBezTo>
                    <a:pt x="1906" y="369"/>
                    <a:pt x="2215" y="584"/>
                    <a:pt x="2370" y="905"/>
                  </a:cubicBezTo>
                  <a:cubicBezTo>
                    <a:pt x="2596" y="1524"/>
                    <a:pt x="3811" y="5001"/>
                    <a:pt x="4001" y="5525"/>
                  </a:cubicBezTo>
                  <a:cubicBezTo>
                    <a:pt x="4144" y="5894"/>
                    <a:pt x="4573" y="6251"/>
                    <a:pt x="5109" y="6251"/>
                  </a:cubicBezTo>
                  <a:lnTo>
                    <a:pt x="11717" y="6251"/>
                  </a:lnTo>
                  <a:cubicBezTo>
                    <a:pt x="11883" y="6251"/>
                    <a:pt x="12014" y="6382"/>
                    <a:pt x="12014" y="6549"/>
                  </a:cubicBezTo>
                  <a:cubicBezTo>
                    <a:pt x="12014" y="6715"/>
                    <a:pt x="11883" y="6846"/>
                    <a:pt x="11717" y="6846"/>
                  </a:cubicBezTo>
                  <a:lnTo>
                    <a:pt x="5109" y="6846"/>
                  </a:lnTo>
                  <a:cubicBezTo>
                    <a:pt x="4394" y="6846"/>
                    <a:pt x="3739" y="6418"/>
                    <a:pt x="3466" y="5763"/>
                  </a:cubicBezTo>
                  <a:lnTo>
                    <a:pt x="3096" y="4715"/>
                  </a:lnTo>
                  <a:cubicBezTo>
                    <a:pt x="3078" y="4652"/>
                    <a:pt x="3013" y="4603"/>
                    <a:pt x="2936" y="4603"/>
                  </a:cubicBezTo>
                  <a:cubicBezTo>
                    <a:pt x="2911" y="4603"/>
                    <a:pt x="2885" y="4608"/>
                    <a:pt x="2858" y="4620"/>
                  </a:cubicBezTo>
                  <a:cubicBezTo>
                    <a:pt x="2751" y="4656"/>
                    <a:pt x="2715" y="4751"/>
                    <a:pt x="2751" y="4858"/>
                  </a:cubicBezTo>
                  <a:cubicBezTo>
                    <a:pt x="3049" y="5596"/>
                    <a:pt x="3073" y="5942"/>
                    <a:pt x="3406" y="6406"/>
                  </a:cubicBezTo>
                  <a:lnTo>
                    <a:pt x="3013" y="7001"/>
                  </a:lnTo>
                  <a:cubicBezTo>
                    <a:pt x="2394" y="7894"/>
                    <a:pt x="2930" y="9097"/>
                    <a:pt x="3989" y="9240"/>
                  </a:cubicBezTo>
                  <a:cubicBezTo>
                    <a:pt x="3144" y="10049"/>
                    <a:pt x="3692" y="11490"/>
                    <a:pt x="4870" y="11490"/>
                  </a:cubicBezTo>
                  <a:cubicBezTo>
                    <a:pt x="6025" y="11490"/>
                    <a:pt x="6597" y="10061"/>
                    <a:pt x="5763" y="9251"/>
                  </a:cubicBezTo>
                  <a:lnTo>
                    <a:pt x="8383" y="9251"/>
                  </a:lnTo>
                  <a:cubicBezTo>
                    <a:pt x="7549" y="10061"/>
                    <a:pt x="8109" y="11490"/>
                    <a:pt x="9276" y="11490"/>
                  </a:cubicBezTo>
                  <a:cubicBezTo>
                    <a:pt x="10431" y="11490"/>
                    <a:pt x="11002" y="10061"/>
                    <a:pt x="10169" y="9251"/>
                  </a:cubicBezTo>
                  <a:lnTo>
                    <a:pt x="10407" y="9251"/>
                  </a:lnTo>
                  <a:cubicBezTo>
                    <a:pt x="10776" y="9251"/>
                    <a:pt x="11074" y="8954"/>
                    <a:pt x="11074" y="8585"/>
                  </a:cubicBezTo>
                  <a:cubicBezTo>
                    <a:pt x="11074" y="8216"/>
                    <a:pt x="10776" y="7918"/>
                    <a:pt x="10407" y="7918"/>
                  </a:cubicBezTo>
                  <a:lnTo>
                    <a:pt x="8788" y="7918"/>
                  </a:lnTo>
                  <a:cubicBezTo>
                    <a:pt x="8680" y="7918"/>
                    <a:pt x="8609" y="7989"/>
                    <a:pt x="8609" y="8097"/>
                  </a:cubicBezTo>
                  <a:cubicBezTo>
                    <a:pt x="8609" y="8204"/>
                    <a:pt x="8680" y="8275"/>
                    <a:pt x="8788" y="8275"/>
                  </a:cubicBezTo>
                  <a:lnTo>
                    <a:pt x="10431" y="8275"/>
                  </a:lnTo>
                  <a:cubicBezTo>
                    <a:pt x="10597" y="8275"/>
                    <a:pt x="10728" y="8406"/>
                    <a:pt x="10728" y="8573"/>
                  </a:cubicBezTo>
                  <a:cubicBezTo>
                    <a:pt x="10728" y="8740"/>
                    <a:pt x="10597" y="8871"/>
                    <a:pt x="10431" y="8871"/>
                  </a:cubicBezTo>
                  <a:lnTo>
                    <a:pt x="4204" y="8871"/>
                  </a:lnTo>
                  <a:cubicBezTo>
                    <a:pt x="3323" y="8871"/>
                    <a:pt x="2811" y="7882"/>
                    <a:pt x="3311" y="7168"/>
                  </a:cubicBezTo>
                  <a:lnTo>
                    <a:pt x="3668" y="6656"/>
                  </a:lnTo>
                  <a:cubicBezTo>
                    <a:pt x="3811" y="6787"/>
                    <a:pt x="3978" y="6906"/>
                    <a:pt x="4168" y="7001"/>
                  </a:cubicBezTo>
                  <a:lnTo>
                    <a:pt x="3799" y="7537"/>
                  </a:lnTo>
                  <a:cubicBezTo>
                    <a:pt x="3573" y="7847"/>
                    <a:pt x="3799" y="8275"/>
                    <a:pt x="4180" y="8275"/>
                  </a:cubicBezTo>
                  <a:lnTo>
                    <a:pt x="8085" y="8275"/>
                  </a:lnTo>
                  <a:cubicBezTo>
                    <a:pt x="8192" y="8275"/>
                    <a:pt x="8264" y="8204"/>
                    <a:pt x="8264" y="8097"/>
                  </a:cubicBezTo>
                  <a:cubicBezTo>
                    <a:pt x="8264" y="7989"/>
                    <a:pt x="8192" y="7918"/>
                    <a:pt x="8085" y="7918"/>
                  </a:cubicBezTo>
                  <a:lnTo>
                    <a:pt x="4180" y="7918"/>
                  </a:lnTo>
                  <a:cubicBezTo>
                    <a:pt x="4097" y="7918"/>
                    <a:pt x="4037" y="7811"/>
                    <a:pt x="4097" y="7739"/>
                  </a:cubicBezTo>
                  <a:lnTo>
                    <a:pt x="4513" y="7132"/>
                  </a:lnTo>
                  <a:cubicBezTo>
                    <a:pt x="4753" y="7201"/>
                    <a:pt x="4820" y="7217"/>
                    <a:pt x="5587" y="7217"/>
                  </a:cubicBezTo>
                  <a:cubicBezTo>
                    <a:pt x="6309" y="7217"/>
                    <a:pt x="7651" y="7202"/>
                    <a:pt x="10341" y="7202"/>
                  </a:cubicBezTo>
                  <a:cubicBezTo>
                    <a:pt x="10765" y="7202"/>
                    <a:pt x="11223" y="7203"/>
                    <a:pt x="11717" y="7204"/>
                  </a:cubicBezTo>
                  <a:cubicBezTo>
                    <a:pt x="12086" y="7204"/>
                    <a:pt x="12383" y="6906"/>
                    <a:pt x="12383" y="6537"/>
                  </a:cubicBezTo>
                  <a:cubicBezTo>
                    <a:pt x="12383" y="6168"/>
                    <a:pt x="12098" y="5894"/>
                    <a:pt x="11728" y="5894"/>
                  </a:cubicBezTo>
                  <a:lnTo>
                    <a:pt x="11538" y="5894"/>
                  </a:lnTo>
                  <a:lnTo>
                    <a:pt x="12383" y="2191"/>
                  </a:lnTo>
                  <a:cubicBezTo>
                    <a:pt x="12550" y="1489"/>
                    <a:pt x="12014" y="822"/>
                    <a:pt x="11300" y="822"/>
                  </a:cubicBezTo>
                  <a:lnTo>
                    <a:pt x="7752" y="822"/>
                  </a:lnTo>
                  <a:cubicBezTo>
                    <a:pt x="7657" y="822"/>
                    <a:pt x="7573" y="893"/>
                    <a:pt x="7573" y="1000"/>
                  </a:cubicBezTo>
                  <a:cubicBezTo>
                    <a:pt x="7573" y="1108"/>
                    <a:pt x="7657" y="1179"/>
                    <a:pt x="7752" y="1179"/>
                  </a:cubicBezTo>
                  <a:lnTo>
                    <a:pt x="11300" y="1179"/>
                  </a:lnTo>
                  <a:cubicBezTo>
                    <a:pt x="11788" y="1179"/>
                    <a:pt x="12145" y="1620"/>
                    <a:pt x="12026" y="2096"/>
                  </a:cubicBezTo>
                  <a:lnTo>
                    <a:pt x="11145" y="5894"/>
                  </a:lnTo>
                  <a:lnTo>
                    <a:pt x="10526" y="5894"/>
                  </a:lnTo>
                  <a:cubicBezTo>
                    <a:pt x="10609" y="5489"/>
                    <a:pt x="11300" y="2548"/>
                    <a:pt x="11419" y="2001"/>
                  </a:cubicBezTo>
                  <a:cubicBezTo>
                    <a:pt x="11443" y="1882"/>
                    <a:pt x="11359" y="1774"/>
                    <a:pt x="11240" y="1774"/>
                  </a:cubicBezTo>
                  <a:lnTo>
                    <a:pt x="3073" y="1774"/>
                  </a:lnTo>
                  <a:lnTo>
                    <a:pt x="2858" y="1167"/>
                  </a:lnTo>
                  <a:lnTo>
                    <a:pt x="7073" y="1167"/>
                  </a:lnTo>
                  <a:cubicBezTo>
                    <a:pt x="7180" y="1167"/>
                    <a:pt x="7252" y="1084"/>
                    <a:pt x="7252" y="989"/>
                  </a:cubicBezTo>
                  <a:cubicBezTo>
                    <a:pt x="7252" y="881"/>
                    <a:pt x="7180" y="810"/>
                    <a:pt x="7073" y="810"/>
                  </a:cubicBezTo>
                  <a:lnTo>
                    <a:pt x="2727" y="810"/>
                  </a:lnTo>
                  <a:cubicBezTo>
                    <a:pt x="2561" y="346"/>
                    <a:pt x="2096" y="0"/>
                    <a:pt x="1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27"/>
          <p:cNvSpPr txBox="1">
            <a:spLocks noGrp="1"/>
          </p:cNvSpPr>
          <p:nvPr>
            <p:ph type="ctrTitle" idx="6"/>
          </p:nvPr>
        </p:nvSpPr>
        <p:spPr>
          <a:xfrm>
            <a:off x="889870" y="60900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RFM</a:t>
            </a:r>
            <a:r>
              <a:rPr 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模型分群</a:t>
            </a:r>
            <a:endParaRPr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205" name="Google Shape;205;p27"/>
          <p:cNvSpPr/>
          <p:nvPr/>
        </p:nvSpPr>
        <p:spPr>
          <a:xfrm rot="-5400000" flipH="1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7"/>
          <p:cNvSpPr txBox="1">
            <a:spLocks noGrp="1"/>
          </p:cNvSpPr>
          <p:nvPr>
            <p:ph type="title" idx="4294967295"/>
          </p:nvPr>
        </p:nvSpPr>
        <p:spPr>
          <a:xfrm>
            <a:off x="62755" y="15750"/>
            <a:ext cx="588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</a:rPr>
              <a:t>01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/>
          <p:nvPr/>
        </p:nvSpPr>
        <p:spPr>
          <a:xfrm>
            <a:off x="742350" y="984400"/>
            <a:ext cx="2719200" cy="694200"/>
          </a:xfrm>
          <a:prstGeom prst="rect">
            <a:avLst/>
          </a:prstGeom>
          <a:solidFill>
            <a:schemeClr val="accent3">
              <a:alpha val="732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8"/>
          <p:cNvSpPr/>
          <p:nvPr/>
        </p:nvSpPr>
        <p:spPr>
          <a:xfrm>
            <a:off x="742350" y="2327413"/>
            <a:ext cx="2719200" cy="69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8"/>
          <p:cNvSpPr/>
          <p:nvPr/>
        </p:nvSpPr>
        <p:spPr>
          <a:xfrm>
            <a:off x="742350" y="3779800"/>
            <a:ext cx="2719200" cy="69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"/>
          <p:cNvSpPr txBox="1">
            <a:spLocks noGrp="1"/>
          </p:cNvSpPr>
          <p:nvPr>
            <p:ph type="ctrTitle"/>
          </p:nvPr>
        </p:nvSpPr>
        <p:spPr>
          <a:xfrm>
            <a:off x="1709625" y="1087750"/>
            <a:ext cx="16479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Recency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5" name="Google Shape;215;p28"/>
          <p:cNvSpPr txBox="1">
            <a:spLocks noGrp="1"/>
          </p:cNvSpPr>
          <p:nvPr>
            <p:ph type="ctrTitle"/>
          </p:nvPr>
        </p:nvSpPr>
        <p:spPr>
          <a:xfrm>
            <a:off x="1576225" y="2430763"/>
            <a:ext cx="1781325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lt1"/>
                </a:solidFill>
              </a:rPr>
              <a:t>Frequency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16" name="Google Shape;216;p28"/>
          <p:cNvSpPr txBox="1">
            <a:spLocks noGrp="1"/>
          </p:cNvSpPr>
          <p:nvPr>
            <p:ph type="ctrTitle"/>
          </p:nvPr>
        </p:nvSpPr>
        <p:spPr>
          <a:xfrm>
            <a:off x="1576226" y="3872375"/>
            <a:ext cx="17814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Monetary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17" name="Google Shape;2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375" y="374625"/>
            <a:ext cx="561975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6225" y="1842000"/>
            <a:ext cx="5619751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6225" y="3505925"/>
            <a:ext cx="561975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8"/>
          <p:cNvSpPr/>
          <p:nvPr/>
        </p:nvSpPr>
        <p:spPr>
          <a:xfrm rot="-5400000" flipH="1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8"/>
          <p:cNvSpPr txBox="1">
            <a:spLocks noGrp="1"/>
          </p:cNvSpPr>
          <p:nvPr>
            <p:ph type="title" idx="4294967295"/>
          </p:nvPr>
        </p:nvSpPr>
        <p:spPr>
          <a:xfrm>
            <a:off x="62755" y="15750"/>
            <a:ext cx="588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</a:rPr>
              <a:t>01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22" name="Google Shape;222;p28"/>
          <p:cNvSpPr txBox="1">
            <a:spLocks noGrp="1"/>
          </p:cNvSpPr>
          <p:nvPr>
            <p:ph type="ctrTitle"/>
          </p:nvPr>
        </p:nvSpPr>
        <p:spPr>
          <a:xfrm>
            <a:off x="889870" y="60900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RFM</a:t>
            </a:r>
            <a:r>
              <a:rPr 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分佈</a:t>
            </a:r>
            <a:endParaRPr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/>
          <p:nvPr/>
        </p:nvSpPr>
        <p:spPr>
          <a:xfrm rot="-5400000" flipH="1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9"/>
          <p:cNvSpPr txBox="1">
            <a:spLocks noGrp="1"/>
          </p:cNvSpPr>
          <p:nvPr>
            <p:ph type="title" idx="4294967295"/>
          </p:nvPr>
        </p:nvSpPr>
        <p:spPr>
          <a:xfrm>
            <a:off x="62755" y="15750"/>
            <a:ext cx="588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</a:rPr>
              <a:t>01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29" name="Google Shape;229;p29"/>
          <p:cNvSpPr txBox="1">
            <a:spLocks noGrp="1"/>
          </p:cNvSpPr>
          <p:nvPr>
            <p:ph type="ctrTitle"/>
          </p:nvPr>
        </p:nvSpPr>
        <p:spPr>
          <a:xfrm>
            <a:off x="889870" y="60900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RFM</a:t>
            </a:r>
            <a:r>
              <a:rPr 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模型 五等分法</a:t>
            </a:r>
            <a:endParaRPr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graphicFrame>
        <p:nvGraphicFramePr>
          <p:cNvPr id="230" name="Google Shape;230;p29"/>
          <p:cNvGraphicFramePr/>
          <p:nvPr>
            <p:extLst>
              <p:ext uri="{D42A27DB-BD31-4B8C-83A1-F6EECF244321}">
                <p14:modId xmlns:p14="http://schemas.microsoft.com/office/powerpoint/2010/main" val="653218344"/>
              </p:ext>
            </p:extLst>
          </p:nvPr>
        </p:nvGraphicFramePr>
        <p:xfrm>
          <a:off x="1591038" y="1086975"/>
          <a:ext cx="6246350" cy="3121950"/>
        </p:xfrm>
        <a:graphic>
          <a:graphicData uri="http://schemas.openxmlformats.org/drawingml/2006/table">
            <a:tbl>
              <a:tblPr>
                <a:noFill/>
                <a:tableStyleId>{345D11D8-76FB-4983-B1E0-BDF5008A7404}</a:tableStyleId>
              </a:tblPr>
              <a:tblGrid>
                <a:gridCol w="88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2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b="1">
                          <a:solidFill>
                            <a:srgbClr val="FFFFFF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Score</a:t>
                      </a:r>
                      <a:endParaRPr sz="1500" b="1">
                        <a:solidFill>
                          <a:srgbClr val="FFFFFF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b="1" dirty="0">
                          <a:solidFill>
                            <a:srgbClr val="FFFFFF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Recency</a:t>
                      </a:r>
                      <a:endParaRPr sz="1500" b="1" dirty="0">
                        <a:solidFill>
                          <a:srgbClr val="FFFFFF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b="1">
                          <a:solidFill>
                            <a:srgbClr val="FFFFFF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Frequency</a:t>
                      </a:r>
                      <a:endParaRPr sz="1500" b="1">
                        <a:solidFill>
                          <a:srgbClr val="FFFFFF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b="1">
                          <a:solidFill>
                            <a:srgbClr val="FFFFFF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Monetary</a:t>
                      </a:r>
                      <a:endParaRPr sz="1500" b="1">
                        <a:solidFill>
                          <a:srgbClr val="FFFFFF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b="1">
                          <a:solidFill>
                            <a:srgbClr val="FFFFFF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5</a:t>
                      </a:r>
                      <a:endParaRPr sz="1500" b="1">
                        <a:solidFill>
                          <a:srgbClr val="FFFFFF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前20%</a:t>
                      </a:r>
                      <a:endParaRPr sz="1500"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消費六次以上</a:t>
                      </a:r>
                      <a:endParaRPr sz="1500"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前20%</a:t>
                      </a:r>
                      <a:endParaRPr sz="1500"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b="1">
                          <a:solidFill>
                            <a:srgbClr val="FFFFFF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4</a:t>
                      </a:r>
                      <a:endParaRPr sz="1500" b="1">
                        <a:solidFill>
                          <a:srgbClr val="FFFFFF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20%~40%</a:t>
                      </a:r>
                      <a:endParaRPr sz="1500"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消費五次</a:t>
                      </a:r>
                      <a:endParaRPr sz="1500"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20%~40%</a:t>
                      </a:r>
                      <a:endParaRPr sz="1500"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b="1">
                          <a:solidFill>
                            <a:srgbClr val="FFFFFF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3</a:t>
                      </a:r>
                      <a:endParaRPr sz="1500" b="1">
                        <a:solidFill>
                          <a:srgbClr val="FFFFFF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40%~60%</a:t>
                      </a:r>
                      <a:endParaRPr sz="1500"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消費四次</a:t>
                      </a:r>
                      <a:endParaRPr sz="1500"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40%~60%</a:t>
                      </a:r>
                      <a:endParaRPr sz="1500"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b="1">
                          <a:solidFill>
                            <a:srgbClr val="FFFFFF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2</a:t>
                      </a:r>
                      <a:endParaRPr sz="1500" b="1">
                        <a:solidFill>
                          <a:srgbClr val="FFFFFF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60%~80%</a:t>
                      </a:r>
                      <a:endParaRPr sz="1500"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消費三次</a:t>
                      </a:r>
                      <a:endParaRPr sz="1500"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60%~80%</a:t>
                      </a:r>
                      <a:endParaRPr sz="1500"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b="1">
                          <a:solidFill>
                            <a:srgbClr val="FFFFFF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1</a:t>
                      </a:r>
                      <a:endParaRPr sz="1500" b="1">
                        <a:solidFill>
                          <a:srgbClr val="FFFFFF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後20%</a:t>
                      </a:r>
                      <a:endParaRPr sz="1500"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消費兩次</a:t>
                      </a:r>
                      <a:endParaRPr sz="1500"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dirty="0"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後20%</a:t>
                      </a:r>
                      <a:endParaRPr sz="1500" dirty="0"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/>
          <p:nvPr/>
        </p:nvSpPr>
        <p:spPr>
          <a:xfrm rot="-5400000" flipH="1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0"/>
          <p:cNvSpPr txBox="1">
            <a:spLocks noGrp="1"/>
          </p:cNvSpPr>
          <p:nvPr>
            <p:ph type="title" idx="4294967295"/>
          </p:nvPr>
        </p:nvSpPr>
        <p:spPr>
          <a:xfrm>
            <a:off x="62755" y="15750"/>
            <a:ext cx="588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</a:rPr>
              <a:t>01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37" name="Google Shape;237;p30"/>
          <p:cNvSpPr txBox="1">
            <a:spLocks noGrp="1"/>
          </p:cNvSpPr>
          <p:nvPr>
            <p:ph type="ctrTitle"/>
          </p:nvPr>
        </p:nvSpPr>
        <p:spPr>
          <a:xfrm>
            <a:off x="889877" y="60900"/>
            <a:ext cx="51027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RFM</a:t>
            </a:r>
            <a:r>
              <a:rPr 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客戶分群：較具明顯特徵的結果</a:t>
            </a:r>
            <a:endParaRPr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graphicFrame>
        <p:nvGraphicFramePr>
          <p:cNvPr id="238" name="Google Shape;238;p30"/>
          <p:cNvGraphicFramePr/>
          <p:nvPr>
            <p:extLst>
              <p:ext uri="{D42A27DB-BD31-4B8C-83A1-F6EECF244321}">
                <p14:modId xmlns:p14="http://schemas.microsoft.com/office/powerpoint/2010/main" val="368919320"/>
              </p:ext>
            </p:extLst>
          </p:nvPr>
        </p:nvGraphicFramePr>
        <p:xfrm>
          <a:off x="917863" y="947475"/>
          <a:ext cx="7308250" cy="3709245"/>
        </p:xfrm>
        <a:graphic>
          <a:graphicData uri="http://schemas.openxmlformats.org/drawingml/2006/table">
            <a:tbl>
              <a:tblPr>
                <a:noFill/>
                <a:tableStyleId>{345D11D8-76FB-4983-B1E0-BDF5008A7404}</a:tableStyleId>
              </a:tblPr>
              <a:tblGrid>
                <a:gridCol w="18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b="1">
                          <a:solidFill>
                            <a:srgbClr val="FFFFFF"/>
                          </a:solidFill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分群</a:t>
                      </a:r>
                      <a:endParaRPr sz="1500" b="1">
                        <a:solidFill>
                          <a:srgbClr val="FFFFFF"/>
                        </a:solidFill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b="1">
                          <a:solidFill>
                            <a:srgbClr val="FFFFFF"/>
                          </a:solidFill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RFM分數</a:t>
                      </a:r>
                      <a:endParaRPr sz="1500" b="1">
                        <a:solidFill>
                          <a:srgbClr val="FFFFFF"/>
                        </a:solidFill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b="1">
                          <a:solidFill>
                            <a:srgbClr val="FFFFFF"/>
                          </a:solidFill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描述</a:t>
                      </a:r>
                      <a:endParaRPr sz="1500" b="1">
                        <a:solidFill>
                          <a:srgbClr val="FFFFFF"/>
                        </a:solidFill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b="1">
                          <a:solidFill>
                            <a:srgbClr val="FFFFFF"/>
                          </a:solidFill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最佳客群 Best</a:t>
                      </a:r>
                      <a:endParaRPr sz="1500" b="1">
                        <a:solidFill>
                          <a:srgbClr val="FFFFFF"/>
                        </a:solidFill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R = 5, F = 5, M = 5</a:t>
                      </a:r>
                      <a:endParaRPr sz="1500"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最近消費、次數多、金額高</a:t>
                      </a:r>
                      <a:endParaRPr sz="1500"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b="1">
                          <a:solidFill>
                            <a:srgbClr val="FFFFFF"/>
                          </a:solidFill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高消費的新客群 New</a:t>
                      </a:r>
                      <a:endParaRPr sz="1500" b="1">
                        <a:solidFill>
                          <a:srgbClr val="FFFFFF"/>
                        </a:solidFill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R = 5, F &lt;= 2, M &gt;= 3</a:t>
                      </a:r>
                      <a:endParaRPr sz="1500"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最近消費、金額高、只消費一次</a:t>
                      </a:r>
                      <a:endParaRPr sz="1500"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b="1">
                          <a:solidFill>
                            <a:srgbClr val="FFFFFF"/>
                          </a:solidFill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低消費的忠誠客群</a:t>
                      </a:r>
                      <a:endParaRPr sz="1500" b="1">
                        <a:solidFill>
                          <a:srgbClr val="FFFFFF"/>
                        </a:solidFill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b="1">
                          <a:solidFill>
                            <a:srgbClr val="FFFFFF"/>
                          </a:solidFill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Loyal</a:t>
                      </a:r>
                      <a:endParaRPr sz="1500" b="1">
                        <a:solidFill>
                          <a:srgbClr val="FFFFFF"/>
                        </a:solidFill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R &gt;= 4, F &gt;= 4, M &lt;= 3</a:t>
                      </a:r>
                      <a:endParaRPr sz="1500"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最近消費、次數多、金額較低</a:t>
                      </a:r>
                      <a:endParaRPr sz="1500"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b="1">
                          <a:solidFill>
                            <a:srgbClr val="FFFFFF"/>
                          </a:solidFill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沈睡老顧客</a:t>
                      </a:r>
                      <a:endParaRPr sz="1500" b="1">
                        <a:solidFill>
                          <a:srgbClr val="FFFFFF"/>
                        </a:solidFill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b="1">
                          <a:solidFill>
                            <a:srgbClr val="FFFFFF"/>
                          </a:solidFill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Potential</a:t>
                      </a:r>
                      <a:endParaRPr sz="1500" b="1">
                        <a:solidFill>
                          <a:srgbClr val="FFFFFF"/>
                        </a:solidFill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R &lt;= 3, F &gt;=4, M &gt;= 4</a:t>
                      </a:r>
                      <a:endParaRPr sz="1500"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最近消費距今很久、次數多、金額高</a:t>
                      </a:r>
                      <a:endParaRPr sz="1500"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b="1">
                          <a:solidFill>
                            <a:srgbClr val="FFFFFF"/>
                          </a:solidFill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流失客群 Lost</a:t>
                      </a:r>
                      <a:endParaRPr sz="1500" b="1">
                        <a:solidFill>
                          <a:srgbClr val="FFFFFF"/>
                        </a:solidFill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R = 1, F = 1, M &lt;= 2</a:t>
                      </a:r>
                      <a:endParaRPr sz="1500"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dirty="0"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最近消費距今很久、次數低、金額低</a:t>
                      </a:r>
                      <a:endParaRPr sz="1500" dirty="0"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/>
          <p:nvPr/>
        </p:nvSpPr>
        <p:spPr>
          <a:xfrm>
            <a:off x="-110750" y="1784225"/>
            <a:ext cx="3592800" cy="2547300"/>
          </a:xfrm>
          <a:prstGeom prst="rect">
            <a:avLst/>
          </a:prstGeom>
          <a:solidFill>
            <a:schemeClr val="accent3">
              <a:alpha val="584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1"/>
          <p:cNvSpPr/>
          <p:nvPr/>
        </p:nvSpPr>
        <p:spPr>
          <a:xfrm rot="-5400000" flipH="1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title" idx="4294967295"/>
          </p:nvPr>
        </p:nvSpPr>
        <p:spPr>
          <a:xfrm>
            <a:off x="62755" y="15750"/>
            <a:ext cx="588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</a:rPr>
              <a:t>01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46" name="Google Shape;246;p31"/>
          <p:cNvSpPr txBox="1">
            <a:spLocks noGrp="1"/>
          </p:cNvSpPr>
          <p:nvPr>
            <p:ph type="ctrTitle"/>
          </p:nvPr>
        </p:nvSpPr>
        <p:spPr>
          <a:xfrm>
            <a:off x="889877" y="60900"/>
            <a:ext cx="51027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RFM</a:t>
            </a:r>
            <a:r>
              <a:rPr 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客戶分群：較具明顯特徵的結果</a:t>
            </a:r>
            <a:endParaRPr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pic>
        <p:nvPicPr>
          <p:cNvPr id="247" name="Google Shape;2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700" y="1250450"/>
            <a:ext cx="5383938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 rotWithShape="1">
          <a:blip r:embed="rId4">
            <a:alphaModFix/>
          </a:blip>
          <a:srcRect t="4843"/>
          <a:stretch/>
        </p:blipFill>
        <p:spPr>
          <a:xfrm>
            <a:off x="0" y="2141075"/>
            <a:ext cx="3419475" cy="18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/>
          <p:nvPr/>
        </p:nvSpPr>
        <p:spPr>
          <a:xfrm rot="-5400000" flipH="1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title" idx="4294967295"/>
          </p:nvPr>
        </p:nvSpPr>
        <p:spPr>
          <a:xfrm>
            <a:off x="62755" y="15750"/>
            <a:ext cx="588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</a:rPr>
              <a:t>01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55" name="Google Shape;255;p32"/>
          <p:cNvSpPr txBox="1">
            <a:spLocks noGrp="1"/>
          </p:cNvSpPr>
          <p:nvPr>
            <p:ph type="ctrTitle"/>
          </p:nvPr>
        </p:nvSpPr>
        <p:spPr>
          <a:xfrm>
            <a:off x="889875" y="60900"/>
            <a:ext cx="60993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RFM</a:t>
            </a:r>
            <a:r>
              <a:rPr 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客戶分群：針對不同分群的行銷策略</a:t>
            </a:r>
            <a:endParaRPr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graphicFrame>
        <p:nvGraphicFramePr>
          <p:cNvPr id="256" name="Google Shape;256;p32"/>
          <p:cNvGraphicFramePr/>
          <p:nvPr>
            <p:extLst>
              <p:ext uri="{D42A27DB-BD31-4B8C-83A1-F6EECF244321}">
                <p14:modId xmlns:p14="http://schemas.microsoft.com/office/powerpoint/2010/main" val="385266068"/>
              </p:ext>
            </p:extLst>
          </p:nvPr>
        </p:nvGraphicFramePr>
        <p:xfrm>
          <a:off x="889863" y="965600"/>
          <a:ext cx="7002625" cy="3732105"/>
        </p:xfrm>
        <a:graphic>
          <a:graphicData uri="http://schemas.openxmlformats.org/drawingml/2006/table">
            <a:tbl>
              <a:tblPr>
                <a:noFill/>
                <a:tableStyleId>{345D11D8-76FB-4983-B1E0-BDF5008A7404}</a:tableStyleId>
              </a:tblPr>
              <a:tblGrid>
                <a:gridCol w="309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b="1">
                          <a:solidFill>
                            <a:srgbClr val="FFFFFF"/>
                          </a:solidFill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分群</a:t>
                      </a:r>
                      <a:endParaRPr sz="1500" b="1">
                        <a:solidFill>
                          <a:srgbClr val="FFFFFF"/>
                        </a:solidFill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b="1">
                          <a:solidFill>
                            <a:srgbClr val="FFFFFF"/>
                          </a:solidFill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行銷策略</a:t>
                      </a:r>
                      <a:endParaRPr sz="1500" b="1">
                        <a:solidFill>
                          <a:srgbClr val="FFFFFF"/>
                        </a:solidFill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b="1">
                          <a:solidFill>
                            <a:srgbClr val="FFFFFF"/>
                          </a:solidFill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最佳客群 Best</a:t>
                      </a:r>
                      <a:endParaRPr sz="1500" b="1">
                        <a:solidFill>
                          <a:srgbClr val="FFFFFF"/>
                        </a:solidFill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VIP 尊爵服務</a:t>
                      </a:r>
                      <a:endParaRPr sz="1500"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個性化服務</a:t>
                      </a:r>
                      <a:endParaRPr sz="1500"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b="1">
                          <a:solidFill>
                            <a:srgbClr val="FFFFFF"/>
                          </a:solidFill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高消費的新客群 New</a:t>
                      </a:r>
                      <a:endParaRPr sz="1500" b="1">
                        <a:solidFill>
                          <a:srgbClr val="FFFFFF"/>
                        </a:solidFill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獎勵誘因</a:t>
                      </a:r>
                      <a:endParaRPr sz="1500"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b="1">
                          <a:solidFill>
                            <a:srgbClr val="FFFFFF"/>
                          </a:solidFill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低消費的忠誠客群 Loyal</a:t>
                      </a:r>
                      <a:endParaRPr sz="1500" b="1">
                        <a:solidFill>
                          <a:srgbClr val="FFFFFF"/>
                        </a:solidFill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個性化服務以提高消費等級</a:t>
                      </a:r>
                      <a:endParaRPr sz="1500"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口碑行銷</a:t>
                      </a:r>
                      <a:endParaRPr sz="1500"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b="1">
                          <a:solidFill>
                            <a:srgbClr val="FFFFFF"/>
                          </a:solidFill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沈睡老顧客 Potential</a:t>
                      </a:r>
                      <a:endParaRPr sz="1500" b="1">
                        <a:solidFill>
                          <a:srgbClr val="FFFFFF"/>
                        </a:solidFill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專注於「價值高」的老顧客</a:t>
                      </a:r>
                      <a:endParaRPr sz="1500"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找出偏好</a:t>
                      </a:r>
                      <a:endParaRPr sz="1500"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b="1">
                          <a:solidFill>
                            <a:srgbClr val="FFFFFF"/>
                          </a:solidFill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流失客群 Lost</a:t>
                      </a:r>
                      <a:endParaRPr sz="1500" b="1">
                        <a:solidFill>
                          <a:srgbClr val="FFFFFF"/>
                        </a:solidFill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dirty="0">
                          <a:latin typeface="Livvic"/>
                          <a:ea typeface="PingFang TC" panose="020B0400000000000000" pitchFamily="34" charset="-120"/>
                          <a:cs typeface="Livvic"/>
                          <a:sym typeface="Livvic"/>
                        </a:rPr>
                        <a:t>取捨或喚醒</a:t>
                      </a:r>
                      <a:endParaRPr sz="1500" dirty="0">
                        <a:latin typeface="Livvic"/>
                        <a:ea typeface="PingFang TC" panose="020B0400000000000000" pitchFamily="34" charset="-120"/>
                        <a:cs typeface="Livvic"/>
                        <a:sym typeface="Livvic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D16138"/>
      </a:accent1>
      <a:accent2>
        <a:srgbClr val="212121"/>
      </a:accent2>
      <a:accent3>
        <a:srgbClr val="DF957A"/>
      </a:accent3>
      <a:accent4>
        <a:srgbClr val="CE5123"/>
      </a:accent4>
      <a:accent5>
        <a:srgbClr val="EB845F"/>
      </a:accent5>
      <a:accent6>
        <a:srgbClr val="99634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2281</Words>
  <Application>Microsoft Macintosh PowerPoint</Application>
  <PresentationFormat>如螢幕大小 (16:9)</PresentationFormat>
  <Paragraphs>271</Paragraphs>
  <Slides>25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3" baseType="lpstr">
      <vt:lpstr>Catamaran Light</vt:lpstr>
      <vt:lpstr>Livvic</vt:lpstr>
      <vt:lpstr>Microsoft JhengHei</vt:lpstr>
      <vt:lpstr>Fira Sans Extra Condensed Medium</vt:lpstr>
      <vt:lpstr>Arial</vt:lpstr>
      <vt:lpstr>PingFang TC</vt:lpstr>
      <vt:lpstr>Catamaran</vt:lpstr>
      <vt:lpstr>Engineering Project Proposal by Slidesgo</vt:lpstr>
      <vt:lpstr>大數據與商業分析 91APP期末報告</vt:lpstr>
      <vt:lpstr>TABLE OF CONTENTS</vt:lpstr>
      <vt:lpstr>消費者分群         RFM模型</vt:lpstr>
      <vt:lpstr>Frequency 購買頻率</vt:lpstr>
      <vt:lpstr>Recency</vt:lpstr>
      <vt:lpstr>01</vt:lpstr>
      <vt:lpstr>01</vt:lpstr>
      <vt:lpstr>01</vt:lpstr>
      <vt:lpstr>01</vt:lpstr>
      <vt:lpstr>01</vt:lpstr>
      <vt:lpstr>02</vt:lpstr>
      <vt:lpstr>02</vt:lpstr>
      <vt:lpstr>02</vt:lpstr>
      <vt:lpstr>02</vt:lpstr>
      <vt:lpstr>購物籃分析</vt:lpstr>
      <vt:lpstr>03</vt:lpstr>
      <vt:lpstr>03</vt:lpstr>
      <vt:lpstr>03</vt:lpstr>
      <vt:lpstr>推薦商品：找出高關聯性商品</vt:lpstr>
      <vt:lpstr>04</vt:lpstr>
      <vt:lpstr>04</vt:lpstr>
      <vt:lpstr>04</vt:lpstr>
      <vt:lpstr>假設檢定：開啟通知與消費次數的關聯</vt:lpstr>
      <vt:lpstr>05</vt:lpstr>
      <vt:lpstr>THANKS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大數據與商業分析 91APP期末報告</dc:title>
  <cp:lastModifiedBy>莊海因</cp:lastModifiedBy>
  <cp:revision>25</cp:revision>
  <dcterms:modified xsi:type="dcterms:W3CDTF">2020-06-16T02:46:49Z</dcterms:modified>
</cp:coreProperties>
</file>