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iDXNNnAUqhe/E35muuCLKONcPl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FC2CA1-7F8A-4972-8AB1-5AEE0F1FF40E}">
  <a:tblStyle styleId="{D3FC2CA1-7F8A-4972-8AB1-5AEE0F1FF40E}"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bcac16114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5bcac16114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5bcac16114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bcac16114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5bcac16114_1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5bcac16114_1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97fe063ae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97fe063ae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597fe063ae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97fe063ae_6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97fe063ae_6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597fe063ae_6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bcac1611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5bcac1611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5bcac16114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bcac16114_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bcac16114_1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5bcac16114_1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bcac1611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5bcac1611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5bcac16114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bcac16114_1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5bcac16114_1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5bcac16114_1_1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bcac16114_1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5bcac16114_1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5bcac16114_1_1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bcac16114_1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5bcac16114_1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5bcac16114_1_1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bcac16114_1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5bcac16114_1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5bcac16114_1_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bcac16114_1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5bcac16114_1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5bcac16114_1_1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bcac16114_1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5bcac16114_1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5bcac16114_1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cac16114_1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5bcac16114_1_2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5bcac16114_1_2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bcac16114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5bcac16114_1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5bcac16114_1_2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bcac16114_1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bcac16114_1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5bcac16114_1_2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bcac16114_1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5bcac16114_1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5bcac16114_1_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bcac16114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5bcac16114_1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5bcac16114_1_2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bcac16114_1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5bcac16114_1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5bcac16114_1_2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bcc75721c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5bcc75721c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5bcc75721c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bcac16114_1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5bcac16114_1_3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5bcac16114_1_3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bcc75721c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5bcc75721c_0_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5bcc75721c_0_2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bcc75721c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5bcc75721c_0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5bcc75721c_0_3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bcc75721c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5bcc75721c_0_2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5bcc75721c_0_2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bcc75721c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5bcc75721c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5bcc75721c_0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bcc75721c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5bcc75721c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5bcc75721c_0_2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bcc75721c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5bcc75721c_0_3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5bcc75721c_0_3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bcc75721c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5bcc75721c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5bcc75721c_0_2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bcc75721c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5bcc75721c_0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5bcc75721c_0_3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cac16114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5bcac16114_1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5bcac16114_1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bcc75721c_0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5bcc75721c_0_3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5bcc75721c_0_3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5bcc75721c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5bcc75721c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5bcc75721c_0_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bcc75721c_0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5bcc75721c_0_3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5bcc75721c_0_3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bcc75721c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5bcc75721c_0_3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5bcc75721c_0_3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bcc75721c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g5bcc75721c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5bcc75721c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5bcc75721c_0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5bcc75721c_0_3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5bcc75721c_0_3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5bcc75721c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5bcc75721c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5bcc75721c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5bcc75721c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5bcc75721c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5bcc75721c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bcc75721c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5bcc75721c_1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5bcc75721c_1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5bcc75721c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g5bcc75721c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5bcc75721c_1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bcc75721c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5bcc75721c_1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g5bcc75721c_1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bcc75721c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g5bcc75721c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5bcc75721c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5bcc75721c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5bcc75721c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5bcc75721c_1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bcc75721c_0_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5bcc75721c_0_3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5bcc75721c_0_3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5bcc75721c_0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g5bcc75721c_0_3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5bcc75721c_0_3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bcac16114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5bcac16114_1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5bcac16114_1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bcac16114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5bcac16114_1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5bcac16114_1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b3260a4d8_4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5b3260a4d8_4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5b3260a4d8_4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5" name="Shape 15"/>
        <p:cNvGrpSpPr/>
        <p:nvPr/>
      </p:nvGrpSpPr>
      <p:grpSpPr>
        <a:xfrm>
          <a:off x="0" y="0"/>
          <a:ext cx="0" cy="0"/>
          <a:chOff x="0" y="0"/>
          <a:chExt cx="0" cy="0"/>
        </a:xfrm>
      </p:grpSpPr>
      <p:sp>
        <p:nvSpPr>
          <p:cNvPr id="16" name="Google Shape;1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0" name="Shape 70"/>
        <p:cNvGrpSpPr/>
        <p:nvPr/>
      </p:nvGrpSpPr>
      <p:grpSpPr>
        <a:xfrm>
          <a:off x="0" y="0"/>
          <a:ext cx="0" cy="0"/>
          <a:chOff x="0" y="0"/>
          <a:chExt cx="0" cy="0"/>
        </a:xfrm>
      </p:grpSpPr>
      <p:sp>
        <p:nvSpPr>
          <p:cNvPr id="71" name="Google Shape;7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10;文本" type="vertTitleAndTx">
  <p:cSld name="VERTICAL_TITLE_AND_VERTICAL_TEXT">
    <p:spTree>
      <p:nvGrpSpPr>
        <p:cNvPr id="76" name="Shape 76"/>
        <p:cNvGrpSpPr/>
        <p:nvPr/>
      </p:nvGrpSpPr>
      <p:grpSpPr>
        <a:xfrm>
          <a:off x="0" y="0"/>
          <a:ext cx="0" cy="0"/>
          <a:chOff x="0" y="0"/>
          <a:chExt cx="0" cy="0"/>
        </a:xfrm>
      </p:grpSpPr>
      <p:sp>
        <p:nvSpPr>
          <p:cNvPr id="77" name="Google Shape;77;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标题幻灯片">
  <p:cSld name="1_标题幻灯片">
    <p:spTree>
      <p:nvGrpSpPr>
        <p:cNvPr id="82" name="Shape 82"/>
        <p:cNvGrpSpPr/>
        <p:nvPr/>
      </p:nvGrpSpPr>
      <p:grpSpPr>
        <a:xfrm>
          <a:off x="0" y="0"/>
          <a:ext cx="0" cy="0"/>
          <a:chOff x="0" y="0"/>
          <a:chExt cx="0" cy="0"/>
        </a:xfrm>
      </p:grpSpPr>
    </p:spTree>
  </p:cSld>
  <p:clrMapOvr>
    <a:masterClrMapping/>
  </p:clrMapOvr>
  <p:transition advClick="0" advTm="2000" spd="slow">
    <p:wipe dir="l"/>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标题幻灯片">
  <p:cSld name="2_标题幻灯片">
    <p:spTree>
      <p:nvGrpSpPr>
        <p:cNvPr id="83" name="Shape 83"/>
        <p:cNvGrpSpPr/>
        <p:nvPr/>
      </p:nvGrpSpPr>
      <p:grpSpPr>
        <a:xfrm>
          <a:off x="0" y="0"/>
          <a:ext cx="0" cy="0"/>
          <a:chOff x="0" y="0"/>
          <a:chExt cx="0" cy="0"/>
        </a:xfrm>
      </p:grpSpPr>
    </p:spTree>
  </p:cSld>
  <p:clrMapOvr>
    <a:masterClrMapping/>
  </p:clrMapOvr>
  <p:transition advClick="0" advTm="2000" spd="slow">
    <p:wipe dir="l"/>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03_no_page">
  <p:cSld name="Blank_03_no_page">
    <p:spTree>
      <p:nvGrpSpPr>
        <p:cNvPr id="84" name="Shape 84"/>
        <p:cNvGrpSpPr/>
        <p:nvPr/>
      </p:nvGrpSpPr>
      <p:grpSpPr>
        <a:xfrm>
          <a:off x="0" y="0"/>
          <a:ext cx="0" cy="0"/>
          <a:chOff x="0" y="0"/>
          <a:chExt cx="0" cy="0"/>
        </a:xfrm>
      </p:grpSpPr>
    </p:spTree>
  </p:cSld>
  <p:clrMapOvr>
    <a:masterClrMapping/>
  </p:clrMapOvr>
  <p:transition advClick="0" advTm="2000"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9"/>
          <p:cNvSpPr/>
          <p:nvPr/>
        </p:nvSpPr>
        <p:spPr>
          <a:xfrm>
            <a:off x="0" y="0"/>
            <a:ext cx="12192000" cy="6858000"/>
          </a:xfrm>
          <a:prstGeom prst="rect">
            <a:avLst/>
          </a:prstGeom>
          <a:gradFill>
            <a:gsLst>
              <a:gs pos="0">
                <a:srgbClr val="FFFFFF">
                  <a:alpha val="0"/>
                </a:srgbClr>
              </a:gs>
              <a:gs pos="40000">
                <a:srgbClr val="FFFFFF">
                  <a:alpha val="57647"/>
                </a:srgbClr>
              </a:gs>
              <a:gs pos="84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9"/>
          <p:cNvSpPr txBox="1"/>
          <p:nvPr>
            <p:ph type="title"/>
          </p:nvPr>
        </p:nvSpPr>
        <p:spPr>
          <a:xfrm>
            <a:off x="304800" y="263525"/>
            <a:ext cx="10515600" cy="600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Black"/>
              <a:buNone/>
              <a:defRPr b="1"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advClick="0" advTm="2000"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22" name="Shape 22"/>
        <p:cNvGrpSpPr/>
        <p:nvPr/>
      </p:nvGrpSpPr>
      <p:grpSpPr>
        <a:xfrm>
          <a:off x="0" y="0"/>
          <a:ext cx="0" cy="0"/>
          <a:chOff x="0" y="0"/>
          <a:chExt cx="0" cy="0"/>
        </a:xfrm>
      </p:grpSpPr>
      <p:sp>
        <p:nvSpPr>
          <p:cNvPr id="23" name="Google Shape;23;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8" name="Shape 28"/>
        <p:cNvGrpSpPr/>
        <p:nvPr/>
      </p:nvGrpSpPr>
      <p:grpSpPr>
        <a:xfrm>
          <a:off x="0" y="0"/>
          <a:ext cx="0" cy="0"/>
          <a:chOff x="0" y="0"/>
          <a:chExt cx="0" cy="0"/>
        </a:xfrm>
      </p:grpSpPr>
      <p:sp>
        <p:nvSpPr>
          <p:cNvPr id="29" name="Google Shape;2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34" name="Shape 34"/>
        <p:cNvGrpSpPr/>
        <p:nvPr/>
      </p:nvGrpSpPr>
      <p:grpSpPr>
        <a:xfrm>
          <a:off x="0" y="0"/>
          <a:ext cx="0" cy="0"/>
          <a:chOff x="0" y="0"/>
          <a:chExt cx="0" cy="0"/>
        </a:xfrm>
      </p:grpSpPr>
      <p:sp>
        <p:nvSpPr>
          <p:cNvPr id="35" name="Google Shape;35;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40" name="Shape 40"/>
        <p:cNvGrpSpPr/>
        <p:nvPr/>
      </p:nvGrpSpPr>
      <p:grpSpPr>
        <a:xfrm>
          <a:off x="0" y="0"/>
          <a:ext cx="0" cy="0"/>
          <a:chOff x="0" y="0"/>
          <a:chExt cx="0" cy="0"/>
        </a:xfrm>
      </p:grpSpPr>
      <p:sp>
        <p:nvSpPr>
          <p:cNvPr id="41" name="Google Shape;4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7" name="Shape 47"/>
        <p:cNvGrpSpPr/>
        <p:nvPr/>
      </p:nvGrpSpPr>
      <p:grpSpPr>
        <a:xfrm>
          <a:off x="0" y="0"/>
          <a:ext cx="0" cy="0"/>
          <a:chOff x="0" y="0"/>
          <a:chExt cx="0" cy="0"/>
        </a:xfrm>
      </p:grpSpPr>
      <p:sp>
        <p:nvSpPr>
          <p:cNvPr id="48" name="Google Shape;48;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6" name="Shape 56"/>
        <p:cNvGrpSpPr/>
        <p:nvPr/>
      </p:nvGrpSpPr>
      <p:grpSpPr>
        <a:xfrm>
          <a:off x="0" y="0"/>
          <a:ext cx="0" cy="0"/>
          <a:chOff x="0" y="0"/>
          <a:chExt cx="0" cy="0"/>
        </a:xfrm>
      </p:grpSpPr>
      <p:sp>
        <p:nvSpPr>
          <p:cNvPr id="57" name="Google Shape;57;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3" name="Shape 63"/>
        <p:cNvGrpSpPr/>
        <p:nvPr/>
      </p:nvGrpSpPr>
      <p:grpSpPr>
        <a:xfrm>
          <a:off x="0" y="0"/>
          <a:ext cx="0" cy="0"/>
          <a:chOff x="0" y="0"/>
          <a:chExt cx="0" cy="0"/>
        </a:xfrm>
      </p:grpSpPr>
      <p:sp>
        <p:nvSpPr>
          <p:cNvPr id="64" name="Google Shape;64;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6" name="Google Shape;66;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ransition advClick="0" advTm="2000" spd="slow">
    <p:wipe dir="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advClick="0" advTm="2000"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5bcac16114_1_12"/>
          <p:cNvSpPr txBox="1"/>
          <p:nvPr/>
        </p:nvSpPr>
        <p:spPr>
          <a:xfrm>
            <a:off x="3332712" y="3394141"/>
            <a:ext cx="55266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4000">
                <a:solidFill>
                  <a:srgbClr val="2B84B2"/>
                </a:solidFill>
                <a:latin typeface="Microsoft Yahei"/>
                <a:ea typeface="Microsoft Yahei"/>
                <a:cs typeface="Microsoft Yahei"/>
                <a:sym typeface="Microsoft Yahei"/>
              </a:rPr>
              <a:t>亞洲部分國家地區來台人次之時間序列分析</a:t>
            </a:r>
            <a:endParaRPr b="1" sz="4000">
              <a:latin typeface="Microsoft Yahei"/>
              <a:ea typeface="Microsoft Yahei"/>
              <a:cs typeface="Microsoft Yahei"/>
              <a:sym typeface="Microsoft Yahei"/>
            </a:endParaRPr>
          </a:p>
        </p:txBody>
      </p:sp>
      <p:sp>
        <p:nvSpPr>
          <p:cNvPr id="91" name="Google Shape;91;g5bcac16114_1_12"/>
          <p:cNvSpPr txBox="1"/>
          <p:nvPr/>
        </p:nvSpPr>
        <p:spPr>
          <a:xfrm>
            <a:off x="5168496" y="4814925"/>
            <a:ext cx="24219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zh-CN" sz="1200">
                <a:solidFill>
                  <a:srgbClr val="2B84B2"/>
                </a:solidFill>
                <a:latin typeface="Microsoft Yahei"/>
                <a:ea typeface="Microsoft Yahei"/>
                <a:cs typeface="Microsoft Yahei"/>
                <a:sym typeface="Microsoft Yahei"/>
              </a:rPr>
              <a:t>b06705038 資管二 程思嘉</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rPr lang="zh-CN" sz="1200">
                <a:solidFill>
                  <a:srgbClr val="2B84B2"/>
                </a:solidFill>
                <a:latin typeface="Microsoft Yahei"/>
                <a:ea typeface="Microsoft Yahei"/>
                <a:cs typeface="Microsoft Yahei"/>
                <a:sym typeface="Microsoft Yahei"/>
              </a:rPr>
              <a:t>b06705008 資管二 戴聆</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rPr lang="zh-CN" sz="1200">
                <a:solidFill>
                  <a:srgbClr val="2B84B2"/>
                </a:solidFill>
                <a:latin typeface="Microsoft Yahei"/>
                <a:ea typeface="Microsoft Yahei"/>
                <a:cs typeface="Microsoft Yahei"/>
                <a:sym typeface="Microsoft Yahei"/>
              </a:rPr>
              <a:t>b06705026 資管二 林語萱</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rPr lang="zh-CN" sz="1200">
                <a:solidFill>
                  <a:srgbClr val="2B84B2"/>
                </a:solidFill>
                <a:latin typeface="Microsoft Yahei"/>
                <a:ea typeface="Microsoft Yahei"/>
                <a:cs typeface="Microsoft Yahei"/>
                <a:sym typeface="Microsoft Yahei"/>
              </a:rPr>
              <a:t>b06705014 資管二 陳惟中</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rPr lang="zh-CN" sz="1200">
                <a:solidFill>
                  <a:srgbClr val="2B84B2"/>
                </a:solidFill>
                <a:latin typeface="Microsoft Yahei"/>
                <a:ea typeface="Microsoft Yahei"/>
                <a:cs typeface="Microsoft Yahei"/>
                <a:sym typeface="Microsoft Yahei"/>
              </a:rPr>
              <a:t>b06705048 資管二 王佩琳</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rPr lang="zh-CN" sz="1200">
                <a:solidFill>
                  <a:srgbClr val="2B84B2"/>
                </a:solidFill>
                <a:latin typeface="Microsoft Yahei"/>
                <a:ea typeface="Microsoft Yahei"/>
                <a:cs typeface="Microsoft Yahei"/>
                <a:sym typeface="Microsoft Yahei"/>
              </a:rPr>
              <a:t>b06705018 資管二 朱家儀</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rPr lang="zh-CN" sz="1200">
                <a:solidFill>
                  <a:srgbClr val="2B84B2"/>
                </a:solidFill>
                <a:latin typeface="Microsoft Yahei"/>
                <a:ea typeface="Microsoft Yahei"/>
                <a:cs typeface="Microsoft Yahei"/>
                <a:sym typeface="Microsoft Yahei"/>
              </a:rPr>
              <a:t>b04705030 資管二 應卓廷</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t/>
            </a:r>
            <a:endParaRPr sz="1200">
              <a:solidFill>
                <a:srgbClr val="2B84B2"/>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200">
              <a:solidFill>
                <a:srgbClr val="2B84B2"/>
              </a:solidFill>
              <a:latin typeface="Microsoft Yahei"/>
              <a:ea typeface="Microsoft Yahei"/>
              <a:cs typeface="Microsoft Yahei"/>
              <a:sym typeface="Microsoft Yahei"/>
            </a:endParaRPr>
          </a:p>
        </p:txBody>
      </p:sp>
      <p:cxnSp>
        <p:nvCxnSpPr>
          <p:cNvPr id="92" name="Google Shape;92;g5bcac16114_1_12"/>
          <p:cNvCxnSpPr/>
          <p:nvPr/>
        </p:nvCxnSpPr>
        <p:spPr>
          <a:xfrm>
            <a:off x="3263454" y="4953372"/>
            <a:ext cx="1299900" cy="0"/>
          </a:xfrm>
          <a:prstGeom prst="straightConnector1">
            <a:avLst/>
          </a:prstGeom>
          <a:noFill/>
          <a:ln cap="flat" cmpd="sng" w="9525">
            <a:solidFill>
              <a:srgbClr val="2B84B2"/>
            </a:solidFill>
            <a:prstDash val="solid"/>
            <a:miter lim="800000"/>
            <a:headEnd len="sm" w="sm" type="none"/>
            <a:tailEnd len="sm" w="sm" type="none"/>
          </a:ln>
        </p:spPr>
      </p:cxnSp>
      <p:cxnSp>
        <p:nvCxnSpPr>
          <p:cNvPr id="93" name="Google Shape;93;g5bcac16114_1_12"/>
          <p:cNvCxnSpPr/>
          <p:nvPr/>
        </p:nvCxnSpPr>
        <p:spPr>
          <a:xfrm>
            <a:off x="7532479" y="4953372"/>
            <a:ext cx="1299900" cy="0"/>
          </a:xfrm>
          <a:prstGeom prst="straightConnector1">
            <a:avLst/>
          </a:prstGeom>
          <a:noFill/>
          <a:ln cap="flat" cmpd="sng" w="9525">
            <a:solidFill>
              <a:srgbClr val="2B84B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5bcac16114_1_105"/>
          <p:cNvSpPr/>
          <p:nvPr/>
        </p:nvSpPr>
        <p:spPr>
          <a:xfrm>
            <a:off x="1566924" y="1482675"/>
            <a:ext cx="9209700" cy="844800"/>
          </a:xfrm>
          <a:prstGeom prst="rect">
            <a:avLst/>
          </a:prstGeom>
          <a:noFill/>
          <a:ln>
            <a:noFill/>
          </a:ln>
        </p:spPr>
        <p:txBody>
          <a:bodyPr anchorCtr="0" anchor="t" bIns="34275" lIns="68550" spcFirstLastPara="1" rIns="68550" wrap="square" tIns="34275">
            <a:noAutofit/>
          </a:bodyPr>
          <a:lstStyle/>
          <a:p>
            <a:pPr indent="0" lvl="0" marL="0" rtl="0" algn="ctr">
              <a:lnSpc>
                <a:spcPct val="115000"/>
              </a:lnSpc>
              <a:spcBef>
                <a:spcPts val="0"/>
              </a:spcBef>
              <a:spcAft>
                <a:spcPts val="0"/>
              </a:spcAft>
              <a:buNone/>
            </a:pPr>
            <a:r>
              <a:rPr b="1" lang="zh-CN" sz="2800">
                <a:latin typeface="Microsoft JhengHei"/>
                <a:ea typeface="Microsoft JhengHei"/>
                <a:cs typeface="Microsoft JhengHei"/>
                <a:sym typeface="Microsoft JhengHei"/>
              </a:rPr>
              <a:t>因此，我們</a:t>
            </a:r>
            <a:r>
              <a:rPr b="1" lang="zh-CN" sz="2800">
                <a:latin typeface="Microsoft JhengHei"/>
                <a:ea typeface="Microsoft JhengHei"/>
                <a:cs typeface="Microsoft JhengHei"/>
                <a:sym typeface="Microsoft JhengHei"/>
              </a:rPr>
              <a:t>採用三種測量季節影響的方式：</a:t>
            </a:r>
            <a:endParaRPr b="1" sz="2800">
              <a:latin typeface="Microsoft JhengHei"/>
              <a:ea typeface="Microsoft JhengHei"/>
              <a:cs typeface="Microsoft JhengHei"/>
              <a:sym typeface="Microsoft JhengHei"/>
            </a:endParaRPr>
          </a:p>
          <a:p>
            <a:pPr indent="0" lvl="0" marL="0" rtl="0" algn="ctr">
              <a:lnSpc>
                <a:spcPct val="115000"/>
              </a:lnSpc>
              <a:spcBef>
                <a:spcPts val="0"/>
              </a:spcBef>
              <a:spcAft>
                <a:spcPts val="0"/>
              </a:spcAft>
              <a:buClr>
                <a:schemeClr val="dk1"/>
              </a:buClr>
              <a:buSzPts val="1100"/>
              <a:buFont typeface="Arial"/>
              <a:buNone/>
            </a:pPr>
            <a:r>
              <a:t/>
            </a:r>
            <a:endParaRPr b="1" sz="3000">
              <a:latin typeface="Microsoft JhengHei"/>
              <a:ea typeface="Microsoft JhengHei"/>
              <a:cs typeface="Microsoft JhengHei"/>
              <a:sym typeface="Microsoft JhengHei"/>
            </a:endParaRPr>
          </a:p>
          <a:p>
            <a:pPr indent="0" lvl="0" marL="0" rtl="0" algn="ctr">
              <a:lnSpc>
                <a:spcPct val="115000"/>
              </a:lnSpc>
              <a:spcBef>
                <a:spcPts val="0"/>
              </a:spcBef>
              <a:spcAft>
                <a:spcPts val="0"/>
              </a:spcAft>
              <a:buClr>
                <a:schemeClr val="dk1"/>
              </a:buClr>
              <a:buSzPts val="1100"/>
              <a:buFont typeface="Arial"/>
              <a:buNone/>
            </a:pPr>
            <a:r>
              <a:rPr b="1" lang="zh-CN" sz="3600">
                <a:solidFill>
                  <a:srgbClr val="00669D"/>
                </a:solidFill>
                <a:latin typeface="Droid Sans"/>
                <a:ea typeface="Droid Sans"/>
                <a:cs typeface="Droid Sans"/>
                <a:sym typeface="Droid Sans"/>
              </a:rPr>
              <a:t>Smoothing by Centered Moving Average</a:t>
            </a:r>
            <a:endParaRPr b="1" sz="3600">
              <a:solidFill>
                <a:srgbClr val="00669D"/>
              </a:solidFill>
              <a:latin typeface="Droid Sans"/>
              <a:ea typeface="Droid Sans"/>
              <a:cs typeface="Droid Sans"/>
              <a:sym typeface="Droid Sans"/>
            </a:endParaRPr>
          </a:p>
          <a:p>
            <a:pPr indent="0" lvl="0" marL="0" rtl="0" algn="ctr">
              <a:lnSpc>
                <a:spcPct val="115000"/>
              </a:lnSpc>
              <a:spcBef>
                <a:spcPts val="0"/>
              </a:spcBef>
              <a:spcAft>
                <a:spcPts val="0"/>
              </a:spcAft>
              <a:buClr>
                <a:schemeClr val="dk1"/>
              </a:buClr>
              <a:buSzPts val="1100"/>
              <a:buFont typeface="Arial"/>
              <a:buNone/>
            </a:pPr>
            <a:r>
              <a:rPr b="1" lang="zh-CN" sz="3600">
                <a:solidFill>
                  <a:srgbClr val="00669D"/>
                </a:solidFill>
                <a:latin typeface="Droid Sans"/>
                <a:ea typeface="Droid Sans"/>
                <a:cs typeface="Droid Sans"/>
                <a:sym typeface="Droid Sans"/>
              </a:rPr>
              <a:t>Smoothing by Linear Regression Model</a:t>
            </a:r>
            <a:endParaRPr b="1" sz="3600">
              <a:solidFill>
                <a:srgbClr val="00669D"/>
              </a:solidFill>
              <a:latin typeface="Droid Sans"/>
              <a:ea typeface="Droid Sans"/>
              <a:cs typeface="Droid Sans"/>
              <a:sym typeface="Droid Sans"/>
            </a:endParaRPr>
          </a:p>
          <a:p>
            <a:pPr indent="0" lvl="0" marL="0" rtl="0" algn="ctr">
              <a:lnSpc>
                <a:spcPct val="115000"/>
              </a:lnSpc>
              <a:spcBef>
                <a:spcPts val="0"/>
              </a:spcBef>
              <a:spcAft>
                <a:spcPts val="0"/>
              </a:spcAft>
              <a:buNone/>
            </a:pPr>
            <a:r>
              <a:rPr b="1" lang="zh-CN" sz="3600">
                <a:solidFill>
                  <a:srgbClr val="00669D"/>
                </a:solidFill>
                <a:latin typeface="Droid Sans"/>
                <a:ea typeface="Droid Sans"/>
                <a:cs typeface="Droid Sans"/>
                <a:sym typeface="Droid Sans"/>
              </a:rPr>
              <a:t>Regression Model by Indicator Variables</a:t>
            </a:r>
            <a:endParaRPr b="1" sz="3600">
              <a:solidFill>
                <a:srgbClr val="00669D"/>
              </a:solidFill>
              <a:latin typeface="Droid Sans"/>
              <a:ea typeface="Droid Sans"/>
              <a:cs typeface="Droid Sans"/>
              <a:sym typeface="Droid Sans"/>
            </a:endParaRPr>
          </a:p>
          <a:p>
            <a:pPr indent="0" lvl="0" marL="0" rtl="0" algn="ctr">
              <a:lnSpc>
                <a:spcPct val="115000"/>
              </a:lnSpc>
              <a:spcBef>
                <a:spcPts val="0"/>
              </a:spcBef>
              <a:spcAft>
                <a:spcPts val="0"/>
              </a:spcAft>
              <a:buClr>
                <a:schemeClr val="dk1"/>
              </a:buClr>
              <a:buSzPts val="1100"/>
              <a:buFont typeface="Arial"/>
              <a:buNone/>
            </a:pPr>
            <a:r>
              <a:t/>
            </a:r>
            <a:endParaRPr b="1" sz="3600">
              <a:solidFill>
                <a:srgbClr val="00669D"/>
              </a:solidFill>
              <a:latin typeface="Microsoft JhengHei"/>
              <a:ea typeface="Microsoft JhengHei"/>
              <a:cs typeface="Microsoft JhengHei"/>
              <a:sym typeface="Microsoft JhengHei"/>
            </a:endParaRPr>
          </a:p>
          <a:p>
            <a:pPr indent="0" lvl="0" marL="0" marR="0" rtl="0" algn="ctr">
              <a:lnSpc>
                <a:spcPct val="115000"/>
              </a:lnSpc>
              <a:spcBef>
                <a:spcPts val="0"/>
              </a:spcBef>
              <a:spcAft>
                <a:spcPts val="0"/>
              </a:spcAft>
              <a:buNone/>
            </a:pPr>
            <a:r>
              <a:rPr b="1" lang="zh-CN" sz="2800">
                <a:latin typeface="Microsoft JhengHei"/>
                <a:ea typeface="Microsoft JhengHei"/>
                <a:cs typeface="Microsoft JhengHei"/>
                <a:sym typeface="Microsoft JhengHei"/>
              </a:rPr>
              <a:t>分別對日本、香港、澳門、馬來西亞、新加坡、印度進行時間序列的預測分析。</a:t>
            </a:r>
            <a:endParaRPr b="1" sz="2800">
              <a:latin typeface="Microsoft JhengHei"/>
              <a:ea typeface="Microsoft JhengHei"/>
              <a:cs typeface="Microsoft JhengHei"/>
              <a:sym typeface="Microsoft JhengHei"/>
            </a:endParaRPr>
          </a:p>
          <a:p>
            <a:pPr indent="3987800" lvl="0" marL="0" rtl="0" algn="ctr">
              <a:lnSpc>
                <a:spcPct val="115000"/>
              </a:lnSpc>
              <a:spcBef>
                <a:spcPts val="0"/>
              </a:spcBef>
              <a:spcAft>
                <a:spcPts val="0"/>
              </a:spcAft>
              <a:buClr>
                <a:schemeClr val="dk1"/>
              </a:buClr>
              <a:buSzPts val="1100"/>
              <a:buFont typeface="Arial"/>
              <a:buNone/>
            </a:pPr>
            <a:r>
              <a:t/>
            </a:r>
            <a:endParaRPr b="1" sz="3000">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b="1" sz="3600">
              <a:latin typeface="Microsoft JhengHei"/>
              <a:ea typeface="Microsoft JhengHei"/>
              <a:cs typeface="Microsoft JhengHei"/>
              <a:sym typeface="Microsoft Jheng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2"/>
          <p:cNvSpPr/>
          <p:nvPr/>
        </p:nvSpPr>
        <p:spPr>
          <a:xfrm>
            <a:off x="8433118" y="690050"/>
            <a:ext cx="2325088" cy="5358851"/>
          </a:xfrm>
          <a:custGeom>
            <a:rect b="b" l="l" r="r" t="t"/>
            <a:pathLst>
              <a:path extrusionOk="0" h="3440675" w="1809407">
                <a:moveTo>
                  <a:pt x="1139906" y="0"/>
                </a:moveTo>
                <a:lnTo>
                  <a:pt x="1809407" y="792244"/>
                </a:lnTo>
                <a:lnTo>
                  <a:pt x="1563950" y="750317"/>
                </a:lnTo>
                <a:lnTo>
                  <a:pt x="1104411" y="3440675"/>
                </a:lnTo>
                <a:lnTo>
                  <a:pt x="0" y="3440675"/>
                </a:lnTo>
                <a:lnTo>
                  <a:pt x="490848" y="567021"/>
                </a:lnTo>
                <a:lnTo>
                  <a:pt x="245391" y="525095"/>
                </a:lnTo>
                <a:close/>
              </a:path>
            </a:pathLst>
          </a:custGeom>
          <a:solidFill>
            <a:srgbClr val="D8D8D8"/>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2800">
              <a:solidFill>
                <a:srgbClr val="FFFFFF"/>
              </a:solidFill>
              <a:latin typeface="Arial"/>
              <a:ea typeface="Arial"/>
              <a:cs typeface="Arial"/>
              <a:sym typeface="Arial"/>
            </a:endParaRPr>
          </a:p>
        </p:txBody>
      </p:sp>
      <p:sp>
        <p:nvSpPr>
          <p:cNvPr id="208" name="Google Shape;208;p12"/>
          <p:cNvSpPr/>
          <p:nvPr/>
        </p:nvSpPr>
        <p:spPr>
          <a:xfrm>
            <a:off x="1696275" y="3425178"/>
            <a:ext cx="1781700" cy="2614200"/>
          </a:xfrm>
          <a:prstGeom prst="parallelogram">
            <a:avLst>
              <a:gd fmla="val 20417" name="adj"/>
            </a:avLst>
          </a:prstGeom>
          <a:solidFill>
            <a:srgbClr val="D8D8D8"/>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2800">
              <a:solidFill>
                <a:srgbClr val="FFFFFF"/>
              </a:solidFill>
              <a:latin typeface="Arial"/>
              <a:ea typeface="Arial"/>
              <a:cs typeface="Arial"/>
              <a:sym typeface="Arial"/>
            </a:endParaRPr>
          </a:p>
        </p:txBody>
      </p:sp>
      <p:sp>
        <p:nvSpPr>
          <p:cNvPr id="209" name="Google Shape;209;p12"/>
          <p:cNvSpPr/>
          <p:nvPr/>
        </p:nvSpPr>
        <p:spPr>
          <a:xfrm>
            <a:off x="3943251" y="3425178"/>
            <a:ext cx="1779600" cy="2614200"/>
          </a:xfrm>
          <a:prstGeom prst="parallelogram">
            <a:avLst>
              <a:gd fmla="val 20417" name="adj"/>
            </a:avLst>
          </a:prstGeom>
          <a:solidFill>
            <a:srgbClr val="D8D8D8"/>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2800">
              <a:solidFill>
                <a:srgbClr val="FFFFFF"/>
              </a:solidFill>
              <a:latin typeface="Arial"/>
              <a:ea typeface="Arial"/>
              <a:cs typeface="Arial"/>
              <a:sym typeface="Arial"/>
            </a:endParaRPr>
          </a:p>
        </p:txBody>
      </p:sp>
      <p:sp>
        <p:nvSpPr>
          <p:cNvPr id="210" name="Google Shape;210;p12"/>
          <p:cNvSpPr/>
          <p:nvPr/>
        </p:nvSpPr>
        <p:spPr>
          <a:xfrm>
            <a:off x="6188186" y="3425178"/>
            <a:ext cx="1781700" cy="2614200"/>
          </a:xfrm>
          <a:prstGeom prst="parallelogram">
            <a:avLst>
              <a:gd fmla="val 20417" name="adj"/>
            </a:avLst>
          </a:prstGeom>
          <a:solidFill>
            <a:srgbClr val="D8D8D8"/>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2800">
              <a:solidFill>
                <a:srgbClr val="FFFFFF"/>
              </a:solidFill>
              <a:latin typeface="Arial"/>
              <a:ea typeface="Arial"/>
              <a:cs typeface="Arial"/>
              <a:sym typeface="Arial"/>
            </a:endParaRPr>
          </a:p>
        </p:txBody>
      </p:sp>
      <p:sp>
        <p:nvSpPr>
          <p:cNvPr id="211" name="Google Shape;211;p12"/>
          <p:cNvSpPr/>
          <p:nvPr/>
        </p:nvSpPr>
        <p:spPr>
          <a:xfrm flipH="1">
            <a:off x="2060270" y="3425608"/>
            <a:ext cx="3303000" cy="2613900"/>
          </a:xfrm>
          <a:prstGeom prst="parallelogram">
            <a:avLst>
              <a:gd fmla="val 87273"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2000">
              <a:solidFill>
                <a:srgbClr val="4D4D4D"/>
              </a:solidFill>
              <a:latin typeface="Microsoft Yahei"/>
              <a:ea typeface="Microsoft Yahei"/>
              <a:cs typeface="Microsoft Yahei"/>
              <a:sym typeface="Microsoft Yahei"/>
            </a:endParaRPr>
          </a:p>
        </p:txBody>
      </p:sp>
      <p:sp>
        <p:nvSpPr>
          <p:cNvPr id="212" name="Google Shape;212;p12"/>
          <p:cNvSpPr/>
          <p:nvPr/>
        </p:nvSpPr>
        <p:spPr>
          <a:xfrm flipH="1">
            <a:off x="4305764" y="3425608"/>
            <a:ext cx="3303000" cy="2613900"/>
          </a:xfrm>
          <a:prstGeom prst="parallelogram">
            <a:avLst>
              <a:gd fmla="val 87273"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2000">
              <a:solidFill>
                <a:srgbClr val="4D4D4D"/>
              </a:solidFill>
              <a:latin typeface="Microsoft Yahei"/>
              <a:ea typeface="Microsoft Yahei"/>
              <a:cs typeface="Microsoft Yahei"/>
              <a:sym typeface="Microsoft Yahei"/>
            </a:endParaRPr>
          </a:p>
        </p:txBody>
      </p:sp>
      <p:sp>
        <p:nvSpPr>
          <p:cNvPr id="213" name="Google Shape;213;p12"/>
          <p:cNvSpPr/>
          <p:nvPr/>
        </p:nvSpPr>
        <p:spPr>
          <a:xfrm flipH="1">
            <a:off x="6551254" y="3425608"/>
            <a:ext cx="3303000" cy="2613900"/>
          </a:xfrm>
          <a:prstGeom prst="parallelogram">
            <a:avLst>
              <a:gd fmla="val 87273"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2000">
              <a:solidFill>
                <a:srgbClr val="4D4D4D"/>
              </a:solidFill>
              <a:latin typeface="Microsoft Yahei"/>
              <a:ea typeface="Microsoft Yahei"/>
              <a:cs typeface="Microsoft Yahei"/>
              <a:sym typeface="Microsoft Yahei"/>
            </a:endParaRPr>
          </a:p>
        </p:txBody>
      </p:sp>
      <p:sp>
        <p:nvSpPr>
          <p:cNvPr id="214" name="Google Shape;214;p12"/>
          <p:cNvSpPr/>
          <p:nvPr/>
        </p:nvSpPr>
        <p:spPr>
          <a:xfrm>
            <a:off x="1696276" y="3425608"/>
            <a:ext cx="1781100" cy="2613900"/>
          </a:xfrm>
          <a:prstGeom prst="parallelogram">
            <a:avLst>
              <a:gd fmla="val 20417" name="adj"/>
            </a:avLst>
          </a:prstGeom>
          <a:solidFill>
            <a:schemeClr val="accent4"/>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4000">
              <a:solidFill>
                <a:srgbClr val="FFFFFF"/>
              </a:solidFill>
              <a:latin typeface="Arial"/>
              <a:ea typeface="Arial"/>
              <a:cs typeface="Arial"/>
              <a:sym typeface="Arial"/>
            </a:endParaRPr>
          </a:p>
        </p:txBody>
      </p:sp>
      <p:sp>
        <p:nvSpPr>
          <p:cNvPr id="215" name="Google Shape;215;p12"/>
          <p:cNvSpPr/>
          <p:nvPr/>
        </p:nvSpPr>
        <p:spPr>
          <a:xfrm>
            <a:off x="3942726" y="3425608"/>
            <a:ext cx="1781100" cy="2613900"/>
          </a:xfrm>
          <a:prstGeom prst="parallelogram">
            <a:avLst>
              <a:gd fmla="val 20417" name="adj"/>
            </a:avLst>
          </a:prstGeom>
          <a:solidFill>
            <a:schemeClr val="accent1"/>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4000">
              <a:solidFill>
                <a:srgbClr val="FFFFFF"/>
              </a:solidFill>
              <a:latin typeface="Arial"/>
              <a:ea typeface="Arial"/>
              <a:cs typeface="Arial"/>
              <a:sym typeface="Arial"/>
            </a:endParaRPr>
          </a:p>
        </p:txBody>
      </p:sp>
      <p:sp>
        <p:nvSpPr>
          <p:cNvPr id="216" name="Google Shape;216;p12"/>
          <p:cNvSpPr/>
          <p:nvPr/>
        </p:nvSpPr>
        <p:spPr>
          <a:xfrm>
            <a:off x="6188218" y="3425608"/>
            <a:ext cx="1781100" cy="2613900"/>
          </a:xfrm>
          <a:prstGeom prst="parallelogram">
            <a:avLst>
              <a:gd fmla="val 20417" name="adj"/>
            </a:avLst>
          </a:prstGeom>
          <a:solidFill>
            <a:schemeClr val="accent2"/>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4000">
              <a:solidFill>
                <a:srgbClr val="FFFFFF"/>
              </a:solidFill>
              <a:latin typeface="Arial"/>
              <a:ea typeface="Arial"/>
              <a:cs typeface="Arial"/>
              <a:sym typeface="Arial"/>
            </a:endParaRPr>
          </a:p>
        </p:txBody>
      </p:sp>
      <p:sp>
        <p:nvSpPr>
          <p:cNvPr id="217" name="Google Shape;217;p12"/>
          <p:cNvSpPr/>
          <p:nvPr/>
        </p:nvSpPr>
        <p:spPr>
          <a:xfrm>
            <a:off x="8433314" y="690050"/>
            <a:ext cx="2325088" cy="5358851"/>
          </a:xfrm>
          <a:custGeom>
            <a:rect b="b" l="l" r="r" t="t"/>
            <a:pathLst>
              <a:path extrusionOk="0" h="3440675" w="1809407">
                <a:moveTo>
                  <a:pt x="1139906" y="0"/>
                </a:moveTo>
                <a:lnTo>
                  <a:pt x="1809407" y="792244"/>
                </a:lnTo>
                <a:lnTo>
                  <a:pt x="1563950" y="750317"/>
                </a:lnTo>
                <a:lnTo>
                  <a:pt x="1104411" y="3440675"/>
                </a:lnTo>
                <a:lnTo>
                  <a:pt x="0" y="3440675"/>
                </a:lnTo>
                <a:lnTo>
                  <a:pt x="490848" y="567021"/>
                </a:lnTo>
                <a:lnTo>
                  <a:pt x="245391" y="525095"/>
                </a:lnTo>
                <a:close/>
              </a:path>
            </a:pathLst>
          </a:custGeom>
          <a:solidFill>
            <a:schemeClr val="accent3"/>
          </a:solidFill>
          <a:ln>
            <a:noFill/>
          </a:ln>
        </p:spPr>
        <p:txBody>
          <a:bodyPr anchorCtr="0" anchor="ctr" bIns="45700" lIns="0" spcFirstLastPara="1" rIns="0" wrap="square" tIns="45700">
            <a:noAutofit/>
          </a:bodyPr>
          <a:lstStyle/>
          <a:p>
            <a:pPr indent="0" lvl="0" marL="0" marR="0" rtl="0" algn="ctr">
              <a:lnSpc>
                <a:spcPct val="120000"/>
              </a:lnSpc>
              <a:spcBef>
                <a:spcPts val="0"/>
              </a:spcBef>
              <a:spcAft>
                <a:spcPts val="0"/>
              </a:spcAft>
              <a:buNone/>
            </a:pPr>
            <a:r>
              <a:t/>
            </a:r>
            <a:endParaRPr sz="2800">
              <a:solidFill>
                <a:srgbClr val="FFFFFF"/>
              </a:solidFill>
              <a:latin typeface="Arial"/>
              <a:ea typeface="Arial"/>
              <a:cs typeface="Arial"/>
              <a:sym typeface="Arial"/>
            </a:endParaRPr>
          </a:p>
        </p:txBody>
      </p:sp>
      <p:sp>
        <p:nvSpPr>
          <p:cNvPr id="218" name="Google Shape;218;p12"/>
          <p:cNvSpPr/>
          <p:nvPr/>
        </p:nvSpPr>
        <p:spPr>
          <a:xfrm>
            <a:off x="1876823" y="3737068"/>
            <a:ext cx="2697600" cy="1221000"/>
          </a:xfrm>
          <a:prstGeom prst="rect">
            <a:avLst/>
          </a:prstGeom>
          <a:noFill/>
          <a:ln>
            <a:noFill/>
          </a:ln>
        </p:spPr>
        <p:txBody>
          <a:bodyPr anchorCtr="0" anchor="t" bIns="45900" lIns="91825" spcFirstLastPara="1" rIns="91825" wrap="square" tIns="45900">
            <a:spAutoFit/>
          </a:bodyPr>
          <a:lstStyle/>
          <a:p>
            <a:pPr indent="0" lvl="0" marL="0" rtl="0" algn="l">
              <a:spcBef>
                <a:spcPts val="1800"/>
              </a:spcBef>
              <a:spcAft>
                <a:spcPts val="0"/>
              </a:spcAft>
              <a:buSzPts val="1100"/>
              <a:buNone/>
            </a:pPr>
            <a:r>
              <a:rPr lang="zh-CN" sz="2400">
                <a:solidFill>
                  <a:schemeClr val="lt1"/>
                </a:solidFill>
                <a:latin typeface="Microsoft JhengHei"/>
                <a:ea typeface="Microsoft JhengHei"/>
                <a:cs typeface="Microsoft JhengHei"/>
                <a:sym typeface="Microsoft JhengHei"/>
              </a:rPr>
              <a:t> Residual </a:t>
            </a:r>
            <a:endParaRPr sz="2400">
              <a:solidFill>
                <a:schemeClr val="lt1"/>
              </a:solidFill>
              <a:latin typeface="Microsoft JhengHei"/>
              <a:ea typeface="Microsoft JhengHei"/>
              <a:cs typeface="Microsoft JhengHei"/>
              <a:sym typeface="Microsoft JhengHei"/>
            </a:endParaRPr>
          </a:p>
          <a:p>
            <a:pPr indent="0" lvl="0" marL="0" rtl="0" algn="l">
              <a:spcBef>
                <a:spcPts val="1800"/>
              </a:spcBef>
              <a:spcAft>
                <a:spcPts val="600"/>
              </a:spcAft>
              <a:buClr>
                <a:schemeClr val="dk1"/>
              </a:buClr>
              <a:buSzPts val="1100"/>
              <a:buFont typeface="Arial"/>
              <a:buNone/>
            </a:pPr>
            <a:r>
              <a:rPr lang="zh-CN" sz="2400">
                <a:solidFill>
                  <a:schemeClr val="lt1"/>
                </a:solidFill>
                <a:latin typeface="Microsoft JhengHei"/>
                <a:ea typeface="Microsoft JhengHei"/>
                <a:cs typeface="Microsoft JhengHei"/>
                <a:sym typeface="Microsoft JhengHei"/>
              </a:rPr>
              <a:t>Analysis</a:t>
            </a:r>
            <a:endParaRPr sz="2400">
              <a:solidFill>
                <a:schemeClr val="lt1"/>
              </a:solidFill>
              <a:latin typeface="Microsoft Yahei"/>
              <a:ea typeface="Microsoft Yahei"/>
              <a:cs typeface="Microsoft Yahei"/>
              <a:sym typeface="Microsoft Yahei"/>
            </a:endParaRPr>
          </a:p>
        </p:txBody>
      </p:sp>
      <p:sp>
        <p:nvSpPr>
          <p:cNvPr id="219" name="Google Shape;219;p12"/>
          <p:cNvSpPr txBox="1"/>
          <p:nvPr>
            <p:ph type="title"/>
          </p:nvPr>
        </p:nvSpPr>
        <p:spPr>
          <a:xfrm>
            <a:off x="304800" y="263525"/>
            <a:ext cx="10515600" cy="60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Black"/>
              <a:buNone/>
            </a:pPr>
            <a:r>
              <a:rPr b="0" lang="zh-CN" sz="4800">
                <a:latin typeface="Microsoft Yahei"/>
                <a:ea typeface="Microsoft Yahei"/>
                <a:cs typeface="Microsoft Yahei"/>
                <a:sym typeface="Microsoft Yahei"/>
              </a:rPr>
              <a:t>資料</a:t>
            </a:r>
            <a:r>
              <a:rPr b="0" lang="zh-CN" sz="4800">
                <a:latin typeface="Microsoft Yahei"/>
                <a:ea typeface="Microsoft Yahei"/>
                <a:cs typeface="Microsoft Yahei"/>
                <a:sym typeface="Microsoft Yahei"/>
              </a:rPr>
              <a:t>建模流程</a:t>
            </a:r>
            <a:endParaRPr/>
          </a:p>
        </p:txBody>
      </p:sp>
      <p:sp>
        <p:nvSpPr>
          <p:cNvPr id="220" name="Google Shape;220;p12"/>
          <p:cNvSpPr/>
          <p:nvPr/>
        </p:nvSpPr>
        <p:spPr>
          <a:xfrm>
            <a:off x="6472493" y="3813268"/>
            <a:ext cx="2697600" cy="1221000"/>
          </a:xfrm>
          <a:prstGeom prst="rect">
            <a:avLst/>
          </a:prstGeom>
          <a:noFill/>
          <a:ln>
            <a:noFill/>
          </a:ln>
        </p:spPr>
        <p:txBody>
          <a:bodyPr anchorCtr="0" anchor="t" bIns="45900" lIns="91825" spcFirstLastPara="1" rIns="91825" wrap="square" tIns="45900">
            <a:noAutofit/>
          </a:bodyPr>
          <a:lstStyle/>
          <a:p>
            <a:pPr indent="0" lvl="0" marL="0" rtl="0" algn="l">
              <a:spcBef>
                <a:spcPts val="1800"/>
              </a:spcBef>
              <a:spcAft>
                <a:spcPts val="0"/>
              </a:spcAft>
              <a:buSzPts val="1100"/>
              <a:buNone/>
            </a:pPr>
            <a:r>
              <a:rPr lang="zh-CN" sz="2400">
                <a:solidFill>
                  <a:schemeClr val="lt1"/>
                </a:solidFill>
                <a:latin typeface="Microsoft JhengHei"/>
                <a:ea typeface="Microsoft JhengHei"/>
                <a:cs typeface="Microsoft JhengHei"/>
                <a:sym typeface="Microsoft JhengHei"/>
              </a:rPr>
              <a:t>   Set </a:t>
            </a:r>
            <a:endParaRPr sz="2400">
              <a:solidFill>
                <a:schemeClr val="lt1"/>
              </a:solidFill>
              <a:latin typeface="Microsoft JhengHei"/>
              <a:ea typeface="Microsoft JhengHei"/>
              <a:cs typeface="Microsoft JhengHei"/>
              <a:sym typeface="Microsoft JhengHei"/>
            </a:endParaRPr>
          </a:p>
          <a:p>
            <a:pPr indent="0" lvl="0" marL="0" rtl="0" algn="l">
              <a:spcBef>
                <a:spcPts val="1800"/>
              </a:spcBef>
              <a:spcAft>
                <a:spcPts val="600"/>
              </a:spcAft>
              <a:buSzPts val="1100"/>
              <a:buNone/>
            </a:pPr>
            <a:r>
              <a:rPr lang="zh-CN" sz="2400">
                <a:solidFill>
                  <a:schemeClr val="lt1"/>
                </a:solidFill>
                <a:latin typeface="Microsoft JhengHei"/>
                <a:ea typeface="Microsoft JhengHei"/>
                <a:cs typeface="Microsoft JhengHei"/>
                <a:sym typeface="Microsoft JhengHei"/>
              </a:rPr>
              <a:t>Model</a:t>
            </a:r>
            <a:r>
              <a:rPr lang="zh-CN" sz="2400">
                <a:solidFill>
                  <a:schemeClr val="lt1"/>
                </a:solidFill>
                <a:latin typeface="Microsoft JhengHei"/>
                <a:ea typeface="Microsoft JhengHei"/>
                <a:cs typeface="Microsoft JhengHei"/>
                <a:sym typeface="Microsoft JhengHei"/>
              </a:rPr>
              <a:t> </a:t>
            </a:r>
            <a:endParaRPr sz="2400">
              <a:solidFill>
                <a:schemeClr val="lt1"/>
              </a:solidFill>
              <a:latin typeface="Microsoft Yahei"/>
              <a:ea typeface="Microsoft Yahei"/>
              <a:cs typeface="Microsoft Yahei"/>
              <a:sym typeface="Microsoft Yahei"/>
            </a:endParaRPr>
          </a:p>
        </p:txBody>
      </p:sp>
      <p:sp>
        <p:nvSpPr>
          <p:cNvPr id="221" name="Google Shape;221;p12"/>
          <p:cNvSpPr/>
          <p:nvPr/>
        </p:nvSpPr>
        <p:spPr>
          <a:xfrm>
            <a:off x="4235337" y="3508468"/>
            <a:ext cx="2697600" cy="1221000"/>
          </a:xfrm>
          <a:prstGeom prst="rect">
            <a:avLst/>
          </a:prstGeom>
          <a:noFill/>
          <a:ln>
            <a:noFill/>
          </a:ln>
        </p:spPr>
        <p:txBody>
          <a:bodyPr anchorCtr="0" anchor="t" bIns="45900" lIns="91825" spcFirstLastPara="1" rIns="91825" wrap="square" tIns="45900">
            <a:noAutofit/>
          </a:bodyPr>
          <a:lstStyle/>
          <a:p>
            <a:pPr indent="0" lvl="0" marL="0" rtl="0" algn="l">
              <a:spcBef>
                <a:spcPts val="1800"/>
              </a:spcBef>
              <a:spcAft>
                <a:spcPts val="0"/>
              </a:spcAft>
              <a:buSzPts val="1100"/>
              <a:buNone/>
            </a:pPr>
            <a:r>
              <a:rPr lang="zh-CN" sz="2400">
                <a:solidFill>
                  <a:schemeClr val="lt1"/>
                </a:solidFill>
                <a:latin typeface="Microsoft JhengHei"/>
                <a:ea typeface="Microsoft JhengHei"/>
                <a:cs typeface="Microsoft JhengHei"/>
                <a:sym typeface="Microsoft JhengHei"/>
              </a:rPr>
              <a:t> Assess </a:t>
            </a:r>
            <a:endParaRPr sz="2400">
              <a:solidFill>
                <a:schemeClr val="lt1"/>
              </a:solidFill>
              <a:latin typeface="Microsoft JhengHei"/>
              <a:ea typeface="Microsoft JhengHei"/>
              <a:cs typeface="Microsoft JhengHei"/>
              <a:sym typeface="Microsoft JhengHei"/>
            </a:endParaRPr>
          </a:p>
          <a:p>
            <a:pPr indent="0" lvl="0" marL="0" rtl="0" algn="l">
              <a:spcBef>
                <a:spcPts val="1800"/>
              </a:spcBef>
              <a:spcAft>
                <a:spcPts val="0"/>
              </a:spcAft>
              <a:buSzPts val="1100"/>
              <a:buNone/>
            </a:pPr>
            <a:r>
              <a:rPr lang="zh-CN" sz="2400">
                <a:solidFill>
                  <a:schemeClr val="lt1"/>
                </a:solidFill>
                <a:latin typeface="Microsoft JhengHei"/>
                <a:ea typeface="Microsoft JhengHei"/>
                <a:cs typeface="Microsoft JhengHei"/>
                <a:sym typeface="Microsoft JhengHei"/>
              </a:rPr>
              <a:t> Fitted</a:t>
            </a:r>
            <a:endParaRPr sz="2400">
              <a:solidFill>
                <a:schemeClr val="lt1"/>
              </a:solidFill>
              <a:latin typeface="Microsoft JhengHei"/>
              <a:ea typeface="Microsoft JhengHei"/>
              <a:cs typeface="Microsoft JhengHei"/>
              <a:sym typeface="Microsoft JhengHei"/>
            </a:endParaRPr>
          </a:p>
          <a:p>
            <a:pPr indent="0" lvl="0" marL="0" rtl="0" algn="l">
              <a:spcBef>
                <a:spcPts val="1800"/>
              </a:spcBef>
              <a:spcAft>
                <a:spcPts val="600"/>
              </a:spcAft>
              <a:buSzPts val="1100"/>
              <a:buNone/>
            </a:pPr>
            <a:r>
              <a:rPr lang="zh-CN" sz="2400">
                <a:solidFill>
                  <a:schemeClr val="lt1"/>
                </a:solidFill>
                <a:latin typeface="Microsoft JhengHei"/>
                <a:ea typeface="Microsoft JhengHei"/>
                <a:cs typeface="Microsoft JhengHei"/>
                <a:sym typeface="Microsoft JhengHei"/>
              </a:rPr>
              <a:t>Model </a:t>
            </a:r>
            <a:endParaRPr sz="2400">
              <a:solidFill>
                <a:schemeClr val="lt1"/>
              </a:solidFill>
              <a:latin typeface="Microsoft Yahei"/>
              <a:ea typeface="Microsoft Yahei"/>
              <a:cs typeface="Microsoft Yahei"/>
              <a:sym typeface="Microsoft Yahei"/>
            </a:endParaRPr>
          </a:p>
        </p:txBody>
      </p:sp>
      <p:sp>
        <p:nvSpPr>
          <p:cNvPr id="222" name="Google Shape;222;p12"/>
          <p:cNvSpPr/>
          <p:nvPr/>
        </p:nvSpPr>
        <p:spPr>
          <a:xfrm>
            <a:off x="8882534" y="2377955"/>
            <a:ext cx="1781700" cy="1221000"/>
          </a:xfrm>
          <a:prstGeom prst="rect">
            <a:avLst/>
          </a:prstGeom>
          <a:noFill/>
          <a:ln>
            <a:noFill/>
          </a:ln>
        </p:spPr>
        <p:txBody>
          <a:bodyPr anchorCtr="0" anchor="t" bIns="45900" lIns="91825" spcFirstLastPara="1" rIns="91825" wrap="square" tIns="45900">
            <a:noAutofit/>
          </a:bodyPr>
          <a:lstStyle/>
          <a:p>
            <a:pPr indent="0" lvl="0" marL="0" rtl="0" algn="l">
              <a:spcBef>
                <a:spcPts val="1800"/>
              </a:spcBef>
              <a:spcAft>
                <a:spcPts val="0"/>
              </a:spcAft>
              <a:buSzPts val="1100"/>
              <a:buNone/>
            </a:pPr>
            <a:r>
              <a:rPr lang="zh-CN" sz="2000">
                <a:solidFill>
                  <a:schemeClr val="lt1"/>
                </a:solidFill>
                <a:latin typeface="Microsoft JhengHei"/>
                <a:ea typeface="Microsoft JhengHei"/>
                <a:cs typeface="Microsoft JhengHei"/>
                <a:sym typeface="Microsoft JhengHei"/>
              </a:rPr>
              <a:t>   Make </a:t>
            </a:r>
            <a:endParaRPr sz="2000">
              <a:solidFill>
                <a:schemeClr val="lt1"/>
              </a:solidFill>
              <a:latin typeface="Microsoft JhengHei"/>
              <a:ea typeface="Microsoft JhengHei"/>
              <a:cs typeface="Microsoft JhengHei"/>
              <a:sym typeface="Microsoft JhengHei"/>
            </a:endParaRPr>
          </a:p>
          <a:p>
            <a:pPr indent="0" lvl="0" marL="0" rtl="0" algn="l">
              <a:spcBef>
                <a:spcPts val="1800"/>
              </a:spcBef>
              <a:spcAft>
                <a:spcPts val="0"/>
              </a:spcAft>
              <a:buSzPts val="1100"/>
              <a:buNone/>
            </a:pPr>
            <a:r>
              <a:rPr lang="zh-CN" sz="2000">
                <a:solidFill>
                  <a:schemeClr val="lt1"/>
                </a:solidFill>
                <a:latin typeface="Microsoft JhengHei"/>
                <a:ea typeface="Microsoft JhengHei"/>
                <a:cs typeface="Microsoft JhengHei"/>
                <a:sym typeface="Microsoft JhengHei"/>
              </a:rPr>
              <a:t>  Some</a:t>
            </a:r>
            <a:endParaRPr sz="2000">
              <a:solidFill>
                <a:schemeClr val="lt1"/>
              </a:solidFill>
              <a:latin typeface="Microsoft JhengHei"/>
              <a:ea typeface="Microsoft JhengHei"/>
              <a:cs typeface="Microsoft JhengHei"/>
              <a:sym typeface="Microsoft JhengHei"/>
            </a:endParaRPr>
          </a:p>
          <a:p>
            <a:pPr indent="0" lvl="0" marL="0" rtl="0" algn="l">
              <a:spcBef>
                <a:spcPts val="1800"/>
              </a:spcBef>
              <a:spcAft>
                <a:spcPts val="0"/>
              </a:spcAft>
              <a:buSzPts val="1100"/>
              <a:buNone/>
            </a:pPr>
            <a:r>
              <a:rPr lang="zh-CN" sz="2000">
                <a:solidFill>
                  <a:schemeClr val="lt1"/>
                </a:solidFill>
                <a:latin typeface="Microsoft JhengHei"/>
                <a:ea typeface="Microsoft JhengHei"/>
                <a:cs typeface="Microsoft JhengHei"/>
                <a:sym typeface="Microsoft JhengHei"/>
              </a:rPr>
              <a:t>Forcast</a:t>
            </a:r>
            <a:endParaRPr sz="2000">
              <a:solidFill>
                <a:schemeClr val="lt1"/>
              </a:solidFill>
              <a:latin typeface="Microsoft JhengHei"/>
              <a:ea typeface="Microsoft JhengHei"/>
              <a:cs typeface="Microsoft JhengHei"/>
              <a:sym typeface="Microsoft JhengHei"/>
            </a:endParaRPr>
          </a:p>
          <a:p>
            <a:pPr indent="0" lvl="0" marL="0" rtl="0" algn="l">
              <a:spcBef>
                <a:spcPts val="1800"/>
              </a:spcBef>
              <a:spcAft>
                <a:spcPts val="600"/>
              </a:spcAft>
              <a:buSzPts val="1100"/>
              <a:buNone/>
            </a:pPr>
            <a:r>
              <a:t/>
            </a:r>
            <a:endParaRPr sz="2000">
              <a:solidFill>
                <a:schemeClr val="lt1"/>
              </a:solidFill>
              <a:latin typeface="Microsoft JhengHei"/>
              <a:ea typeface="Microsoft JhengHei"/>
              <a:cs typeface="Microsoft JhengHei"/>
              <a:sym typeface="Microsoft JhengHei"/>
            </a:endParaRPr>
          </a:p>
        </p:txBody>
      </p:sp>
    </p:spTree>
  </p:cSld>
  <p:clrMapOvr>
    <a:masterClrMapping/>
  </p:clrMapOvr>
  <p:transition advClick="0" advTm="200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597fe063ae_6_0"/>
          <p:cNvSpPr txBox="1"/>
          <p:nvPr>
            <p:ph type="title"/>
          </p:nvPr>
        </p:nvSpPr>
        <p:spPr>
          <a:xfrm>
            <a:off x="304800" y="263525"/>
            <a:ext cx="10515600" cy="60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CN"/>
              <a:t>CMV, SLR</a:t>
            </a:r>
            <a:endParaRPr/>
          </a:p>
        </p:txBody>
      </p:sp>
      <p:sp>
        <p:nvSpPr>
          <p:cNvPr id="229" name="Google Shape;229;g597fe063ae_6_0"/>
          <p:cNvSpPr txBox="1"/>
          <p:nvPr/>
        </p:nvSpPr>
        <p:spPr>
          <a:xfrm>
            <a:off x="683675" y="1386300"/>
            <a:ext cx="10843500" cy="47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600"/>
              <a:t>1.    </a:t>
            </a:r>
            <a:r>
              <a:rPr lang="zh-CN" sz="3600">
                <a:solidFill>
                  <a:schemeClr val="dk1"/>
                </a:solidFill>
              </a:rPr>
              <a:t>計算各國季節性指標</a:t>
            </a:r>
            <a:endParaRPr sz="3600">
              <a:solidFill>
                <a:schemeClr val="dk1"/>
              </a:solidFill>
            </a:endParaRPr>
          </a:p>
          <a:p>
            <a:pPr indent="0" lvl="0" marL="0" rtl="0" algn="l">
              <a:spcBef>
                <a:spcPts val="0"/>
              </a:spcBef>
              <a:spcAft>
                <a:spcPts val="0"/>
              </a:spcAft>
              <a:buNone/>
            </a:pPr>
            <a:r>
              <a:rPr lang="zh-CN" sz="3600"/>
              <a:t>2.    去除季節成份之時間序列</a:t>
            </a:r>
            <a:endParaRPr sz="3600"/>
          </a:p>
          <a:p>
            <a:pPr indent="0" lvl="0" marL="0" rtl="0" algn="l">
              <a:spcBef>
                <a:spcPts val="0"/>
              </a:spcBef>
              <a:spcAft>
                <a:spcPts val="0"/>
              </a:spcAft>
              <a:buNone/>
            </a:pPr>
            <a:r>
              <a:rPr lang="zh-CN" sz="3600"/>
              <a:t>3.    用除季節化時間序列找趨勢</a:t>
            </a:r>
            <a:endParaRPr sz="3600"/>
          </a:p>
          <a:p>
            <a:pPr indent="0" lvl="0" marL="0" rtl="0" algn="l">
              <a:lnSpc>
                <a:spcPct val="115000"/>
              </a:lnSpc>
              <a:spcBef>
                <a:spcPts val="1000"/>
              </a:spcBef>
              <a:spcAft>
                <a:spcPts val="0"/>
              </a:spcAft>
              <a:buNone/>
            </a:pPr>
            <a:r>
              <a:rPr lang="zh-CN" sz="3000">
                <a:solidFill>
                  <a:schemeClr val="dk1"/>
                </a:solidFill>
              </a:rPr>
              <a:t>        </a:t>
            </a:r>
            <a:r>
              <a:rPr b="1" lang="zh-CN" sz="3000">
                <a:solidFill>
                  <a:schemeClr val="dk1"/>
                </a:solidFill>
              </a:rPr>
              <a:t>Deseasonalized_Visitors =  beta_0 + beta_1* t + e</a:t>
            </a:r>
            <a:endParaRPr b="1" sz="3000">
              <a:solidFill>
                <a:schemeClr val="dk1"/>
              </a:solidFill>
            </a:endParaRPr>
          </a:p>
          <a:p>
            <a:pPr indent="0" lvl="0" marL="914400" rtl="0" algn="l">
              <a:lnSpc>
                <a:spcPct val="115000"/>
              </a:lnSpc>
              <a:spcBef>
                <a:spcPts val="1000"/>
              </a:spcBef>
              <a:spcAft>
                <a:spcPts val="0"/>
              </a:spcAft>
              <a:buClr>
                <a:schemeClr val="dk1"/>
              </a:buClr>
              <a:buSzPts val="1100"/>
              <a:buFont typeface="Arial"/>
              <a:buNone/>
            </a:pPr>
            <a:r>
              <a:rPr lang="zh-CN" sz="3000">
                <a:solidFill>
                  <a:schemeClr val="dk1"/>
                </a:solidFill>
              </a:rPr>
              <a:t>where Deseasonalized_Visitors = numbers of inbound visitors which have been deseasonalized, t = time in chronological order </a:t>
            </a:r>
            <a:endParaRPr sz="3600"/>
          </a:p>
          <a:p>
            <a:pPr indent="0" lvl="0" marL="0" rtl="0" algn="l">
              <a:spcBef>
                <a:spcPts val="0"/>
              </a:spcBef>
              <a:spcAft>
                <a:spcPts val="0"/>
              </a:spcAft>
              <a:buNone/>
            </a:pPr>
            <a:r>
              <a:rPr lang="zh-CN" sz="3600"/>
              <a:t>4.    季節調整</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597fe063ae_6_5"/>
          <p:cNvSpPr txBox="1"/>
          <p:nvPr>
            <p:ph type="title"/>
          </p:nvPr>
        </p:nvSpPr>
        <p:spPr>
          <a:xfrm>
            <a:off x="304800" y="263525"/>
            <a:ext cx="10515600" cy="60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CN"/>
              <a:t>R</a:t>
            </a:r>
            <a:r>
              <a:rPr lang="zh-CN"/>
              <a:t>egression model by indicator variables</a:t>
            </a:r>
            <a:endParaRPr/>
          </a:p>
        </p:txBody>
      </p:sp>
      <p:sp>
        <p:nvSpPr>
          <p:cNvPr id="236" name="Google Shape;236;g597fe063ae_6_5"/>
          <p:cNvSpPr txBox="1"/>
          <p:nvPr/>
        </p:nvSpPr>
        <p:spPr>
          <a:xfrm>
            <a:off x="759625" y="1196400"/>
            <a:ext cx="10060800" cy="48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t>建立模型：</a:t>
            </a:r>
            <a:endParaRPr sz="3000"/>
          </a:p>
          <a:p>
            <a:pPr indent="0" lvl="0" marL="0" rtl="0" algn="l">
              <a:spcBef>
                <a:spcPts val="0"/>
              </a:spcBef>
              <a:spcAft>
                <a:spcPts val="0"/>
              </a:spcAft>
              <a:buNone/>
            </a:pPr>
            <a:r>
              <a:rPr lang="zh-CN" sz="3000"/>
              <a:t>Visitors =  beta_0 + beta_1* t + beta_2* Q1 + beta_3 * Q2 + beta_4 * Q3 beta_5 * Q4 + beta_6 * Q5 + beta_7 * Q6 + beta_8 * Q7 + beta_9 * Q8 + beta_10 * Q9 + beta_11 * Q10 + beta_12 * Q11 + e</a:t>
            </a:r>
            <a:endParaRPr sz="3000"/>
          </a:p>
          <a:p>
            <a:pPr indent="0" lvl="0" marL="0" rtl="0" algn="l">
              <a:spcBef>
                <a:spcPts val="0"/>
              </a:spcBef>
              <a:spcAft>
                <a:spcPts val="0"/>
              </a:spcAft>
              <a:buNone/>
            </a:pPr>
            <a:r>
              <a:rPr lang="zh-CN" sz="3000"/>
              <a:t>where Visitors = numbers of inbound visitors, t = time in chronological order, and Qi = indicator variable ( 0, 1 ).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
          <p:cNvSpPr txBox="1"/>
          <p:nvPr/>
        </p:nvSpPr>
        <p:spPr>
          <a:xfrm>
            <a:off x="2241983" y="4562263"/>
            <a:ext cx="7431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7200">
                <a:solidFill>
                  <a:srgbClr val="2B84B2"/>
                </a:solidFill>
                <a:latin typeface="Geo"/>
                <a:ea typeface="Geo"/>
                <a:cs typeface="Geo"/>
                <a:sym typeface="Geo"/>
              </a:rPr>
              <a:t>Japan</a:t>
            </a:r>
            <a:endParaRPr sz="7200"/>
          </a:p>
        </p:txBody>
      </p:sp>
      <p:sp>
        <p:nvSpPr>
          <p:cNvPr id="243" name="Google Shape;243;p4"/>
          <p:cNvSpPr txBox="1"/>
          <p:nvPr/>
        </p:nvSpPr>
        <p:spPr>
          <a:xfrm>
            <a:off x="5007926" y="2935906"/>
            <a:ext cx="1749300" cy="186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zh-CN" sz="11500">
                <a:solidFill>
                  <a:srgbClr val="2B84B2"/>
                </a:solidFill>
                <a:latin typeface="Geo"/>
                <a:ea typeface="Geo"/>
                <a:cs typeface="Geo"/>
                <a:sym typeface="Geo"/>
              </a:rPr>
              <a:t>01</a:t>
            </a:r>
            <a:endParaRPr i="1" sz="11500">
              <a:solidFill>
                <a:srgbClr val="2B84B2"/>
              </a:solidFill>
              <a:latin typeface="Geo"/>
              <a:ea typeface="Geo"/>
              <a:cs typeface="Geo"/>
              <a:sym typeface="Geo"/>
            </a:endParaRPr>
          </a:p>
        </p:txBody>
      </p:sp>
      <p:pic>
        <p:nvPicPr>
          <p:cNvPr id="244" name="Google Shape;244;p4"/>
          <p:cNvPicPr preferRelativeResize="0"/>
          <p:nvPr/>
        </p:nvPicPr>
        <p:blipFill rotWithShape="1">
          <a:blip r:embed="rId3">
            <a:alphaModFix/>
          </a:blip>
          <a:srcRect b="0" l="0" r="0" t="0"/>
          <a:stretch/>
        </p:blipFill>
        <p:spPr>
          <a:xfrm>
            <a:off x="6475145" y="3259091"/>
            <a:ext cx="1739900" cy="132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750"/>
                                        <p:tgtEl>
                                          <p:spTgt spid="243"/>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5bcac16114_0_8"/>
          <p:cNvSpPr txBox="1"/>
          <p:nvPr>
            <p:ph type="title"/>
          </p:nvPr>
        </p:nvSpPr>
        <p:spPr>
          <a:xfrm>
            <a:off x="304800" y="263525"/>
            <a:ext cx="10515600" cy="60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Black"/>
              <a:buNone/>
            </a:pPr>
            <a:r>
              <a:rPr b="0" lang="zh-CN" sz="4800">
                <a:solidFill>
                  <a:srgbClr val="FFFFFF"/>
                </a:solidFill>
                <a:latin typeface="Microsoft Yahei"/>
                <a:ea typeface="Microsoft Yahei"/>
                <a:cs typeface="Microsoft Yahei"/>
                <a:sym typeface="Microsoft Yahei"/>
              </a:rPr>
              <a:t>Residual analysis:</a:t>
            </a:r>
            <a:endParaRPr/>
          </a:p>
        </p:txBody>
      </p:sp>
      <p:sp>
        <p:nvSpPr>
          <p:cNvPr id="251" name="Google Shape;251;g5bcac16114_0_8"/>
          <p:cNvSpPr txBox="1"/>
          <p:nvPr/>
        </p:nvSpPr>
        <p:spPr>
          <a:xfrm>
            <a:off x="3289725" y="1369050"/>
            <a:ext cx="10267200" cy="6566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1.Normality test：</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H0 : Errors are normally distributed.</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H1 : Errors are not normally distributed.</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Clr>
                <a:srgbClr val="000000"/>
              </a:buClr>
              <a:buFont typeface="Arial"/>
              <a:buNone/>
            </a:pPr>
            <a:r>
              <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2.Homoscedasticity &amp; Heteroscedasticity</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H0: The variance of e is the same for all values of x.</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H1: The variance of e is not the same for all values of x.</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Clr>
                <a:srgbClr val="000000"/>
              </a:buClr>
              <a:buFont typeface="Arial"/>
              <a:buNone/>
            </a:pPr>
            <a:r>
              <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3.Dependence of the Error Variable</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H0 : Randomness exists.</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Clr>
                <a:srgbClr val="000000"/>
              </a:buClr>
              <a:buFont typeface="Arial"/>
              <a:buNone/>
            </a:pPr>
            <a:r>
              <a:rPr lang="zh-CN" sz="2500">
                <a:solidFill>
                  <a:srgbClr val="595959"/>
                </a:solidFill>
                <a:latin typeface="Microsoft Yahei"/>
                <a:ea typeface="Microsoft Yahei"/>
                <a:cs typeface="Microsoft Yahei"/>
                <a:sym typeface="Microsoft Yahei"/>
              </a:rPr>
              <a:t>H1 : Randomness does not exist.</a:t>
            </a:r>
            <a:endParaRPr sz="2500"/>
          </a:p>
        </p:txBody>
      </p:sp>
      <p:pic>
        <p:nvPicPr>
          <p:cNvPr id="252" name="Google Shape;252;g5bcac16114_0_8"/>
          <p:cNvPicPr preferRelativeResize="0"/>
          <p:nvPr/>
        </p:nvPicPr>
        <p:blipFill>
          <a:blip r:embed="rId3">
            <a:alphaModFix/>
          </a:blip>
          <a:stretch>
            <a:fillRect/>
          </a:stretch>
        </p:blipFill>
        <p:spPr>
          <a:xfrm>
            <a:off x="304800" y="863525"/>
            <a:ext cx="2984924" cy="2001995"/>
          </a:xfrm>
          <a:prstGeom prst="rect">
            <a:avLst/>
          </a:prstGeom>
          <a:noFill/>
          <a:ln>
            <a:noFill/>
          </a:ln>
        </p:spPr>
      </p:pic>
      <p:pic>
        <p:nvPicPr>
          <p:cNvPr id="253" name="Google Shape;253;g5bcac16114_0_8"/>
          <p:cNvPicPr preferRelativeResize="0"/>
          <p:nvPr/>
        </p:nvPicPr>
        <p:blipFill>
          <a:blip r:embed="rId4">
            <a:alphaModFix/>
          </a:blip>
          <a:stretch>
            <a:fillRect/>
          </a:stretch>
        </p:blipFill>
        <p:spPr>
          <a:xfrm>
            <a:off x="304800" y="2862295"/>
            <a:ext cx="2984924" cy="1945434"/>
          </a:xfrm>
          <a:prstGeom prst="rect">
            <a:avLst/>
          </a:prstGeom>
          <a:noFill/>
          <a:ln>
            <a:noFill/>
          </a:ln>
        </p:spPr>
      </p:pic>
      <p:pic>
        <p:nvPicPr>
          <p:cNvPr id="254" name="Google Shape;254;g5bcac16114_0_8"/>
          <p:cNvPicPr preferRelativeResize="0"/>
          <p:nvPr/>
        </p:nvPicPr>
        <p:blipFill>
          <a:blip r:embed="rId5">
            <a:alphaModFix/>
          </a:blip>
          <a:stretch>
            <a:fillRect/>
          </a:stretch>
        </p:blipFill>
        <p:spPr>
          <a:xfrm>
            <a:off x="306600" y="4807725"/>
            <a:ext cx="2981338" cy="2001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5bcac16114_1_113"/>
          <p:cNvSpPr txBox="1"/>
          <p:nvPr/>
        </p:nvSpPr>
        <p:spPr>
          <a:xfrm>
            <a:off x="536650" y="4989775"/>
            <a:ext cx="11416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solidFill>
                  <a:srgbClr val="005DA2"/>
                </a:solidFill>
                <a:latin typeface="Microsoft JhengHei"/>
                <a:ea typeface="Microsoft JhengHei"/>
                <a:cs typeface="Microsoft JhengHei"/>
                <a:sym typeface="Microsoft JhengHei"/>
              </a:rPr>
              <a:t>CMV和SLR的建模過程中，使用run test檢定誤差項的獨立性(Dependence of the Error Variable)時，其結果為拒絕假設檢定(p-value &lt; 0.05)，即偏向對立假設(alternative hypothesis)：樣本不是隨機選擇的。因此，我們並不使用這兩個方法去預測日本來台人次。</a:t>
            </a:r>
            <a:endParaRPr b="1" sz="2000">
              <a:solidFill>
                <a:srgbClr val="005DA2"/>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p:txBody>
      </p:sp>
      <p:pic>
        <p:nvPicPr>
          <p:cNvPr id="261" name="Google Shape;261;g5bcac16114_1_113"/>
          <p:cNvPicPr preferRelativeResize="0"/>
          <p:nvPr/>
        </p:nvPicPr>
        <p:blipFill>
          <a:blip r:embed="rId3">
            <a:alphaModFix/>
          </a:blip>
          <a:stretch>
            <a:fillRect/>
          </a:stretch>
        </p:blipFill>
        <p:spPr>
          <a:xfrm>
            <a:off x="200025" y="230175"/>
            <a:ext cx="11791950"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5bcac16114_0_14"/>
          <p:cNvSpPr txBox="1"/>
          <p:nvPr/>
        </p:nvSpPr>
        <p:spPr>
          <a:xfrm>
            <a:off x="304650" y="4565125"/>
            <a:ext cx="11582700" cy="3000000"/>
          </a:xfrm>
          <a:prstGeom prst="rect">
            <a:avLst/>
          </a:prstGeom>
          <a:noFill/>
          <a:ln>
            <a:noFill/>
          </a:ln>
        </p:spPr>
        <p:txBody>
          <a:bodyPr anchorCtr="0" anchor="t" bIns="91425" lIns="91425" spcFirstLastPara="1" rIns="91425" wrap="square" tIns="91425">
            <a:noAutofit/>
          </a:bodyPr>
          <a:lstStyle/>
          <a:p>
            <a:pPr indent="-419100" lvl="0" marL="914400" rtl="0" algn="l">
              <a:spcBef>
                <a:spcPts val="0"/>
              </a:spcBef>
              <a:spcAft>
                <a:spcPts val="0"/>
              </a:spcAft>
              <a:buSzPts val="3000"/>
              <a:buFont typeface="Microsoft JhengHei"/>
              <a:buAutoNum type="arabicPeriod"/>
            </a:pPr>
            <a:r>
              <a:rPr lang="zh-CN" sz="3000">
                <a:latin typeface="Microsoft JhengHei"/>
                <a:ea typeface="Microsoft JhengHei"/>
                <a:cs typeface="Microsoft JhengHei"/>
                <a:sym typeface="Microsoft JhengHei"/>
              </a:rPr>
              <a:t>The Standard Error of Estimate ：</a:t>
            </a:r>
            <a:endParaRPr sz="3000">
              <a:latin typeface="Microsoft JhengHei"/>
              <a:ea typeface="Microsoft JhengHei"/>
              <a:cs typeface="Microsoft JhengHei"/>
              <a:sym typeface="Microsoft JhengHei"/>
            </a:endParaRPr>
          </a:p>
          <a:p>
            <a:pPr indent="0" lvl="0" marL="914400" rtl="0" algn="l">
              <a:spcBef>
                <a:spcPts val="800"/>
              </a:spcBef>
              <a:spcAft>
                <a:spcPts val="0"/>
              </a:spcAft>
              <a:buNone/>
            </a:pPr>
            <a:r>
              <a:rPr lang="zh-CN" sz="3000">
                <a:latin typeface="Microsoft JhengHei"/>
                <a:ea typeface="Microsoft JhengHei"/>
                <a:cs typeface="Microsoft JhengHei"/>
                <a:sym typeface="Microsoft JhengHei"/>
              </a:rPr>
              <a:t>The standard error of estimate (11700) is small compared to mean_y (126028). We can conclude that the model fit the data.</a:t>
            </a:r>
            <a:endParaRPr sz="3000">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268" name="Google Shape;268;g5bcac16114_0_14"/>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a:t>
            </a:r>
            <a:r>
              <a:rPr lang="zh-CN" sz="4800">
                <a:solidFill>
                  <a:srgbClr val="FFFFFF"/>
                </a:solidFill>
                <a:latin typeface="Microsoft Yahei"/>
                <a:ea typeface="Microsoft Yahei"/>
                <a:cs typeface="Microsoft Yahei"/>
                <a:sym typeface="Microsoft Yahei"/>
              </a:rPr>
              <a:t>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269" name="Google Shape;269;g5bcac16114_0_14"/>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Regression model by indicator variables</a:t>
            </a:r>
            <a:endParaRPr sz="2400"/>
          </a:p>
        </p:txBody>
      </p:sp>
      <p:pic>
        <p:nvPicPr>
          <p:cNvPr id="270" name="Google Shape;270;g5bcac16114_0_14"/>
          <p:cNvPicPr preferRelativeResize="0"/>
          <p:nvPr/>
        </p:nvPicPr>
        <p:blipFill>
          <a:blip r:embed="rId3">
            <a:alphaModFix/>
          </a:blip>
          <a:stretch>
            <a:fillRect/>
          </a:stretch>
        </p:blipFill>
        <p:spPr>
          <a:xfrm>
            <a:off x="910750" y="2226525"/>
            <a:ext cx="10599751" cy="136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g5bcac16114_1_146"/>
          <p:cNvSpPr txBox="1"/>
          <p:nvPr/>
        </p:nvSpPr>
        <p:spPr>
          <a:xfrm>
            <a:off x="304650" y="4565125"/>
            <a:ext cx="115827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zh-CN" sz="3000">
                <a:latin typeface="Microsoft JhengHei"/>
                <a:ea typeface="Microsoft JhengHei"/>
                <a:cs typeface="Microsoft JhengHei"/>
                <a:sym typeface="Microsoft JhengHei"/>
              </a:rPr>
              <a:t>2. </a:t>
            </a:r>
            <a:r>
              <a:rPr lang="zh-CN" sz="3000">
                <a:latin typeface="Microsoft JhengHei"/>
                <a:ea typeface="Microsoft JhengHei"/>
                <a:cs typeface="Microsoft JhengHei"/>
                <a:sym typeface="Microsoft JhengHei"/>
              </a:rPr>
              <a:t>The Coefficient of Determination：</a:t>
            </a:r>
            <a:endParaRPr sz="3000">
              <a:latin typeface="Microsoft JhengHei"/>
              <a:ea typeface="Microsoft JhengHei"/>
              <a:cs typeface="Microsoft JhengHei"/>
              <a:sym typeface="Microsoft JhengHei"/>
            </a:endParaRPr>
          </a:p>
          <a:p>
            <a:pPr indent="0" lvl="0" marL="914400" marR="0" rtl="0" algn="l">
              <a:lnSpc>
                <a:spcPct val="100000"/>
              </a:lnSpc>
              <a:spcBef>
                <a:spcPts val="800"/>
              </a:spcBef>
              <a:spcAft>
                <a:spcPts val="0"/>
              </a:spcAft>
              <a:buNone/>
            </a:pPr>
            <a:r>
              <a:rPr lang="zh-CN" sz="3000">
                <a:latin typeface="Microsoft JhengHei"/>
                <a:ea typeface="Microsoft JhengHei"/>
                <a:cs typeface="Microsoft JhengHei"/>
                <a:sym typeface="Microsoft JhengHei"/>
              </a:rPr>
              <a:t>r2 = 89.52% of the variation in the fund value is explained by the variation in Des_x. The rest (10.48%) remains unexplained by this model.</a:t>
            </a:r>
            <a:endParaRPr sz="3000">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277" name="Google Shape;277;g5bcac16114_1_146"/>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278" name="Google Shape;278;g5bcac16114_1_146"/>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Regression model by indicator variables</a:t>
            </a:r>
            <a:endParaRPr sz="2400"/>
          </a:p>
        </p:txBody>
      </p:sp>
      <p:pic>
        <p:nvPicPr>
          <p:cNvPr id="279" name="Google Shape;279;g5bcac16114_1_146"/>
          <p:cNvPicPr preferRelativeResize="0"/>
          <p:nvPr/>
        </p:nvPicPr>
        <p:blipFill>
          <a:blip r:embed="rId3">
            <a:alphaModFix/>
          </a:blip>
          <a:stretch>
            <a:fillRect/>
          </a:stretch>
        </p:blipFill>
        <p:spPr>
          <a:xfrm>
            <a:off x="910750" y="2226525"/>
            <a:ext cx="10599751" cy="136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5bcac16114_1_153"/>
          <p:cNvSpPr txBox="1"/>
          <p:nvPr/>
        </p:nvSpPr>
        <p:spPr>
          <a:xfrm>
            <a:off x="304650" y="4565125"/>
            <a:ext cx="11808900" cy="30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zh-CN" sz="3000">
                <a:latin typeface="Microsoft JhengHei"/>
                <a:ea typeface="Microsoft JhengHei"/>
                <a:cs typeface="Microsoft JhengHei"/>
                <a:sym typeface="Microsoft JhengHei"/>
              </a:rPr>
              <a:t>3. The F-test of ANOVA</a:t>
            </a:r>
            <a:endParaRPr sz="3000">
              <a:latin typeface="Microsoft JhengHei"/>
              <a:ea typeface="Microsoft JhengHei"/>
              <a:cs typeface="Microsoft JhengHei"/>
              <a:sym typeface="Microsoft JhengHei"/>
            </a:endParaRPr>
          </a:p>
          <a:p>
            <a:pPr indent="0" lvl="0" marL="914400" rtl="0" algn="l">
              <a:spcBef>
                <a:spcPts val="800"/>
              </a:spcBef>
              <a:spcAft>
                <a:spcPts val="0"/>
              </a:spcAft>
              <a:buNone/>
            </a:pPr>
            <a:r>
              <a:rPr lang="zh-CN" sz="3000">
                <a:latin typeface="Microsoft JhengHei"/>
                <a:ea typeface="Microsoft JhengHei"/>
                <a:cs typeface="Microsoft JhengHei"/>
                <a:sym typeface="Microsoft JhengHei"/>
              </a:rPr>
              <a:t>H0: beta1 = beta2 = … = beta11 = 0 </a:t>
            </a:r>
            <a:endParaRPr sz="3000">
              <a:latin typeface="Microsoft JhengHei"/>
              <a:ea typeface="Microsoft JhengHei"/>
              <a:cs typeface="Microsoft JhengHei"/>
              <a:sym typeface="Microsoft JhengHei"/>
            </a:endParaRPr>
          </a:p>
          <a:p>
            <a:pPr indent="0" lvl="0" marL="914400" rtl="0" algn="l">
              <a:spcBef>
                <a:spcPts val="800"/>
              </a:spcBef>
              <a:spcAft>
                <a:spcPts val="0"/>
              </a:spcAft>
              <a:buNone/>
            </a:pPr>
            <a:r>
              <a:rPr lang="zh-CN" sz="3000">
                <a:latin typeface="Microsoft JhengHei"/>
                <a:ea typeface="Microsoft JhengHei"/>
                <a:cs typeface="Microsoft JhengHei"/>
                <a:sym typeface="Microsoft JhengHei"/>
              </a:rPr>
              <a:t>H1: At least one betai is not equal to zero. </a:t>
            </a:r>
            <a:endParaRPr sz="3000">
              <a:latin typeface="Microsoft JhengHei"/>
              <a:ea typeface="Microsoft JhengHei"/>
              <a:cs typeface="Microsoft JhengHei"/>
              <a:sym typeface="Microsoft JhengHei"/>
            </a:endParaRPr>
          </a:p>
          <a:p>
            <a:pPr indent="0" lvl="0" marL="914400" rtl="0" algn="l">
              <a:spcBef>
                <a:spcPts val="800"/>
              </a:spcBef>
              <a:spcAft>
                <a:spcPts val="800"/>
              </a:spcAft>
              <a:buClr>
                <a:srgbClr val="000000"/>
              </a:buClr>
              <a:buSzPts val="1100"/>
              <a:buFont typeface="Arial"/>
              <a:buNone/>
            </a:pPr>
            <a:r>
              <a:t/>
            </a:r>
            <a:endParaRPr sz="3000">
              <a:latin typeface="Microsoft JhengHei"/>
              <a:ea typeface="Microsoft JhengHei"/>
              <a:cs typeface="Microsoft JhengHei"/>
              <a:sym typeface="Microsoft JhengHei"/>
            </a:endParaRPr>
          </a:p>
        </p:txBody>
      </p:sp>
      <p:sp>
        <p:nvSpPr>
          <p:cNvPr id="286" name="Google Shape;286;g5bcac16114_1_153"/>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287" name="Google Shape;287;g5bcac16114_1_153"/>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Regression model by indicator variables</a:t>
            </a:r>
            <a:endParaRPr sz="2400"/>
          </a:p>
        </p:txBody>
      </p:sp>
      <p:pic>
        <p:nvPicPr>
          <p:cNvPr id="288" name="Google Shape;288;g5bcac16114_1_153"/>
          <p:cNvPicPr preferRelativeResize="0"/>
          <p:nvPr/>
        </p:nvPicPr>
        <p:blipFill>
          <a:blip r:embed="rId3">
            <a:alphaModFix/>
          </a:blip>
          <a:stretch>
            <a:fillRect/>
          </a:stretch>
        </p:blipFill>
        <p:spPr>
          <a:xfrm>
            <a:off x="1477400" y="1560600"/>
            <a:ext cx="9237204" cy="285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
          <p:cNvPicPr preferRelativeResize="0"/>
          <p:nvPr/>
        </p:nvPicPr>
        <p:blipFill rotWithShape="1">
          <a:blip r:embed="rId3">
            <a:alphaModFix/>
          </a:blip>
          <a:srcRect b="0" l="0" r="0" t="0"/>
          <a:stretch/>
        </p:blipFill>
        <p:spPr>
          <a:xfrm>
            <a:off x="3989195" y="4808106"/>
            <a:ext cx="8346746" cy="152891"/>
          </a:xfrm>
          <a:prstGeom prst="rect">
            <a:avLst/>
          </a:prstGeom>
          <a:noFill/>
          <a:ln>
            <a:noFill/>
          </a:ln>
        </p:spPr>
      </p:pic>
      <p:sp>
        <p:nvSpPr>
          <p:cNvPr id="100" name="Google Shape;100;p2"/>
          <p:cNvSpPr/>
          <p:nvPr/>
        </p:nvSpPr>
        <p:spPr>
          <a:xfrm>
            <a:off x="3864915" y="2061560"/>
            <a:ext cx="8327100" cy="2806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2"/>
          <p:cNvSpPr/>
          <p:nvPr/>
        </p:nvSpPr>
        <p:spPr>
          <a:xfrm>
            <a:off x="-3548049" y="-673356"/>
            <a:ext cx="8276700" cy="8276700"/>
          </a:xfrm>
          <a:prstGeom prst="ellipse">
            <a:avLst/>
          </a:prstGeom>
          <a:gradFill>
            <a:gsLst>
              <a:gs pos="0">
                <a:srgbClr val="005DA2"/>
              </a:gs>
              <a:gs pos="100000">
                <a:srgbClr val="00B0F0"/>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2" name="Google Shape;102;p2"/>
          <p:cNvPicPr preferRelativeResize="0"/>
          <p:nvPr/>
        </p:nvPicPr>
        <p:blipFill rotWithShape="1">
          <a:blip r:embed="rId4">
            <a:alphaModFix/>
          </a:blip>
          <a:srcRect b="0" l="0" r="0" t="0"/>
          <a:stretch/>
        </p:blipFill>
        <p:spPr>
          <a:xfrm>
            <a:off x="461097" y="1883361"/>
            <a:ext cx="3779828" cy="3167670"/>
          </a:xfrm>
          <a:prstGeom prst="rect">
            <a:avLst/>
          </a:prstGeom>
          <a:noFill/>
          <a:ln>
            <a:noFill/>
          </a:ln>
        </p:spPr>
      </p:pic>
      <p:sp>
        <p:nvSpPr>
          <p:cNvPr id="103" name="Google Shape;103;p2"/>
          <p:cNvSpPr txBox="1"/>
          <p:nvPr/>
        </p:nvSpPr>
        <p:spPr>
          <a:xfrm>
            <a:off x="4187548" y="721157"/>
            <a:ext cx="156966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5400">
                <a:solidFill>
                  <a:schemeClr val="lt1"/>
                </a:solidFill>
                <a:latin typeface="Microsoft Yahei"/>
                <a:ea typeface="Microsoft Yahei"/>
                <a:cs typeface="Microsoft Yahei"/>
                <a:sym typeface="Microsoft Yahei"/>
              </a:rPr>
              <a:t>動機</a:t>
            </a:r>
            <a:endParaRPr/>
          </a:p>
        </p:txBody>
      </p:sp>
      <p:sp>
        <p:nvSpPr>
          <p:cNvPr id="104" name="Google Shape;104;p2"/>
          <p:cNvSpPr/>
          <p:nvPr/>
        </p:nvSpPr>
        <p:spPr>
          <a:xfrm>
            <a:off x="4728550" y="2432113"/>
            <a:ext cx="7373400" cy="2208900"/>
          </a:xfrm>
          <a:prstGeom prst="rect">
            <a:avLst/>
          </a:prstGeom>
          <a:noFill/>
          <a:ln>
            <a:noFill/>
          </a:ln>
        </p:spPr>
        <p:txBody>
          <a:bodyPr anchorCtr="0" anchor="t" bIns="45700" lIns="91425" spcFirstLastPara="1" rIns="91425" wrap="square" tIns="45700">
            <a:spAutoFit/>
          </a:bodyPr>
          <a:lstStyle/>
          <a:p>
            <a:pPr indent="0" lvl="0" marL="0" marR="0" rtl="0" algn="ctr">
              <a:lnSpc>
                <a:spcPct val="164705"/>
              </a:lnSpc>
              <a:spcBef>
                <a:spcPts val="0"/>
              </a:spcBef>
              <a:spcAft>
                <a:spcPts val="0"/>
              </a:spcAft>
              <a:buNone/>
            </a:pPr>
            <a:r>
              <a:rPr lang="zh-CN" sz="2200">
                <a:latin typeface="Microsoft Yahei"/>
                <a:ea typeface="Microsoft Yahei"/>
                <a:cs typeface="Microsoft Yahei"/>
                <a:sym typeface="Microsoft Yahei"/>
              </a:rPr>
              <a:t>在推出促進觀光的政策後</a:t>
            </a:r>
            <a:endParaRPr sz="2200">
              <a:latin typeface="Microsoft Yahei"/>
              <a:ea typeface="Microsoft Yahei"/>
              <a:cs typeface="Microsoft Yahei"/>
              <a:sym typeface="Microsoft Yahei"/>
            </a:endParaRPr>
          </a:p>
          <a:p>
            <a:pPr indent="0" lvl="0" marL="0" marR="0" rtl="0" algn="ctr">
              <a:lnSpc>
                <a:spcPct val="164705"/>
              </a:lnSpc>
              <a:spcBef>
                <a:spcPts val="0"/>
              </a:spcBef>
              <a:spcAft>
                <a:spcPts val="0"/>
              </a:spcAft>
              <a:buNone/>
            </a:pPr>
            <a:r>
              <a:rPr lang="zh-CN" sz="2200">
                <a:latin typeface="Microsoft Yahei"/>
                <a:ea typeface="Microsoft Yahei"/>
                <a:cs typeface="Microsoft Yahei"/>
                <a:sym typeface="Microsoft Yahei"/>
              </a:rPr>
              <a:t>觀光局表示來台人數在2008-2017年間增幅高達 1.8 倍</a:t>
            </a:r>
            <a:endParaRPr sz="2200">
              <a:latin typeface="Microsoft Yahei"/>
              <a:ea typeface="Microsoft Yahei"/>
              <a:cs typeface="Microsoft Yahei"/>
              <a:sym typeface="Microsoft Yahei"/>
            </a:endParaRPr>
          </a:p>
          <a:p>
            <a:pPr indent="0" lvl="0" marL="0" marR="0" rtl="0" algn="l">
              <a:lnSpc>
                <a:spcPct val="164705"/>
              </a:lnSpc>
              <a:spcBef>
                <a:spcPts val="0"/>
              </a:spcBef>
              <a:spcAft>
                <a:spcPts val="0"/>
              </a:spcAft>
              <a:buNone/>
            </a:pPr>
            <a:r>
              <a:t/>
            </a:r>
            <a:endParaRPr sz="2200">
              <a:latin typeface="Microsoft Yahei"/>
              <a:ea typeface="Microsoft Yahei"/>
              <a:cs typeface="Microsoft Yahei"/>
              <a:sym typeface="Microsoft Yahei"/>
            </a:endParaRPr>
          </a:p>
          <a:p>
            <a:pPr indent="0" lvl="0" marL="0" marR="0" rtl="0" algn="ctr">
              <a:lnSpc>
                <a:spcPct val="164705"/>
              </a:lnSpc>
              <a:spcBef>
                <a:spcPts val="0"/>
              </a:spcBef>
              <a:spcAft>
                <a:spcPts val="0"/>
              </a:spcAft>
              <a:buNone/>
            </a:pPr>
            <a:r>
              <a:t/>
            </a:r>
            <a:endParaRPr sz="2200">
              <a:latin typeface="Microsoft Yahei"/>
              <a:ea typeface="Microsoft Yahei"/>
              <a:cs typeface="Microsoft Yahei"/>
              <a:sym typeface="Microsoft Yahei"/>
            </a:endParaRPr>
          </a:p>
          <a:p>
            <a:pPr indent="0" lvl="0" marL="0" marR="0" rtl="0" algn="ctr">
              <a:lnSpc>
                <a:spcPct val="164705"/>
              </a:lnSpc>
              <a:spcBef>
                <a:spcPts val="0"/>
              </a:spcBef>
              <a:spcAft>
                <a:spcPts val="0"/>
              </a:spcAft>
              <a:buNone/>
            </a:pPr>
            <a:r>
              <a:t/>
            </a:r>
            <a:endParaRPr sz="2200">
              <a:latin typeface="Microsoft Yahei"/>
              <a:ea typeface="Microsoft Yahei"/>
              <a:cs typeface="Microsoft Yahei"/>
              <a:sym typeface="Microsoft Yahei"/>
            </a:endParaRPr>
          </a:p>
          <a:p>
            <a:pPr indent="0" lvl="0" marL="0" marR="0" rtl="0" algn="ctr">
              <a:lnSpc>
                <a:spcPct val="164705"/>
              </a:lnSpc>
              <a:spcBef>
                <a:spcPts val="0"/>
              </a:spcBef>
              <a:spcAft>
                <a:spcPts val="0"/>
              </a:spcAft>
              <a:buNone/>
            </a:pPr>
            <a:r>
              <a:rPr lang="zh-CN" sz="2200">
                <a:latin typeface="Microsoft Yahei"/>
                <a:ea typeface="Microsoft Yahei"/>
                <a:cs typeface="Microsoft Yahei"/>
                <a:sym typeface="Microsoft Yahei"/>
              </a:rPr>
              <a:t>➔以時間序列建立模型，以不同的時間序列方式預測來年的觀光人數</a:t>
            </a:r>
            <a:endParaRPr b="0" i="0" sz="2200" u="none" cap="none" strike="noStrike">
              <a:latin typeface="Microsoft Yahei"/>
              <a:ea typeface="Microsoft Yahei"/>
              <a:cs typeface="Microsoft Yahei"/>
              <a:sym typeface="Microsoft Yahei"/>
            </a:endParaRPr>
          </a:p>
        </p:txBody>
      </p:sp>
      <p:sp>
        <p:nvSpPr>
          <p:cNvPr id="105" name="Google Shape;105;p2"/>
          <p:cNvSpPr txBox="1"/>
          <p:nvPr/>
        </p:nvSpPr>
        <p:spPr>
          <a:xfrm rot="-301626">
            <a:off x="6593432" y="3551037"/>
            <a:ext cx="4101477" cy="761020"/>
          </a:xfrm>
          <a:prstGeom prst="rect">
            <a:avLst/>
          </a:prstGeom>
          <a:noFill/>
          <a:ln>
            <a:noFill/>
          </a:ln>
        </p:spPr>
        <p:txBody>
          <a:bodyPr anchorCtr="0" anchor="t" bIns="91425" lIns="91425" spcFirstLastPara="1" rIns="91425" wrap="square" tIns="91425">
            <a:noAutofit/>
          </a:bodyPr>
          <a:lstStyle/>
          <a:p>
            <a:pPr indent="0" lvl="0" marL="0" rtl="0" algn="ctr">
              <a:lnSpc>
                <a:spcPct val="164705"/>
              </a:lnSpc>
              <a:spcBef>
                <a:spcPts val="0"/>
              </a:spcBef>
              <a:spcAft>
                <a:spcPts val="0"/>
              </a:spcAft>
              <a:buNone/>
            </a:pPr>
            <a:r>
              <a:rPr b="1" lang="zh-CN" sz="5500">
                <a:solidFill>
                  <a:srgbClr val="0B5394"/>
                </a:solidFill>
                <a:latin typeface="Microsoft Yahei"/>
                <a:ea typeface="Microsoft Yahei"/>
                <a:cs typeface="Microsoft Yahei"/>
                <a:sym typeface="Microsoft Yahei"/>
              </a:rPr>
              <a:t>實際數據？</a:t>
            </a:r>
            <a:endParaRPr sz="5500">
              <a:solidFill>
                <a:srgbClr val="0B5394"/>
              </a:solidFill>
            </a:endParaRPr>
          </a:p>
        </p:txBody>
      </p:sp>
    </p:spTree>
  </p:cSld>
  <p:clrMapOvr>
    <a:masterClrMapping/>
  </p:clrMapOvr>
  <p:transition advClick="0" advTm="200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ppt_w</p:attrName>
                                        </p:attrNameLst>
                                      </p:cBhvr>
                                      <p:tavLst>
                                        <p:tav fmla="" tm="0">
                                          <p:val>
                                            <p:strVal val="0"/>
                                          </p:val>
                                        </p:tav>
                                        <p:tav fmla="" tm="100000">
                                          <p:val>
                                            <p:strVal val="#ppt_w"/>
                                          </p:val>
                                        </p:tav>
                                      </p:tavLst>
                                    </p:anim>
                                    <p:anim calcmode="lin" valueType="num">
                                      <p:cBhvr additive="base">
                                        <p:cTn dur="500"/>
                                        <p:tgtEl>
                                          <p:spTgt spid="10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g5bcac16114_1_165"/>
          <p:cNvSpPr txBox="1"/>
          <p:nvPr/>
        </p:nvSpPr>
        <p:spPr>
          <a:xfrm>
            <a:off x="304650" y="4565125"/>
            <a:ext cx="114417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lang="zh-CN" sz="2500">
                <a:solidFill>
                  <a:schemeClr val="dk1"/>
                </a:solidFill>
                <a:latin typeface="Microsoft JhengHei"/>
                <a:ea typeface="Microsoft JhengHei"/>
                <a:cs typeface="Microsoft JhengHei"/>
                <a:sym typeface="Microsoft JhengHei"/>
              </a:rPr>
              <a:t>Since p-value &lt; 2.2e-16 &lt; 0.05, there is sufficient evidence to reject the null hypothesis. At least one of the betai is not equal to zero. Thus, at least one independent variable is related to y. This regression model is valid.</a:t>
            </a:r>
            <a:endParaRPr sz="2500">
              <a:solidFill>
                <a:schemeClr val="dk1"/>
              </a:solidFill>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295" name="Google Shape;295;g5bcac16114_1_165"/>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296" name="Google Shape;296;g5bcac16114_1_165"/>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Regression model by indicator variables</a:t>
            </a:r>
            <a:endParaRPr sz="2400"/>
          </a:p>
        </p:txBody>
      </p:sp>
      <p:pic>
        <p:nvPicPr>
          <p:cNvPr id="297" name="Google Shape;297;g5bcac16114_1_165"/>
          <p:cNvPicPr preferRelativeResize="0"/>
          <p:nvPr/>
        </p:nvPicPr>
        <p:blipFill>
          <a:blip r:embed="rId3">
            <a:alphaModFix/>
          </a:blip>
          <a:stretch>
            <a:fillRect/>
          </a:stretch>
        </p:blipFill>
        <p:spPr>
          <a:xfrm>
            <a:off x="1477400" y="1560600"/>
            <a:ext cx="9237204" cy="2852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g5bcac16114_1_187"/>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304" name="Google Shape;304;g5bcac16114_1_187"/>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Regression model by indicator variables</a:t>
            </a:r>
            <a:endParaRPr sz="2400"/>
          </a:p>
        </p:txBody>
      </p:sp>
      <p:sp>
        <p:nvSpPr>
          <p:cNvPr id="305" name="Google Shape;305;g5bcac16114_1_187"/>
          <p:cNvSpPr txBox="1"/>
          <p:nvPr/>
        </p:nvSpPr>
        <p:spPr>
          <a:xfrm>
            <a:off x="304650" y="4565125"/>
            <a:ext cx="11808900" cy="30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zh-CN" sz="3000">
                <a:latin typeface="Microsoft JhengHei"/>
                <a:ea typeface="Microsoft JhengHei"/>
                <a:cs typeface="Microsoft JhengHei"/>
                <a:sym typeface="Microsoft JhengHei"/>
              </a:rPr>
              <a:t>4. </a:t>
            </a:r>
            <a:r>
              <a:rPr lang="zh-CN" sz="3000">
                <a:latin typeface="Microsoft JhengHei"/>
                <a:ea typeface="Microsoft JhengHei"/>
                <a:cs typeface="Microsoft JhengHei"/>
                <a:sym typeface="Microsoft JhengHei"/>
              </a:rPr>
              <a:t>Testing of the Coefficients (t test)：</a:t>
            </a:r>
            <a:endParaRPr sz="3000">
              <a:latin typeface="Microsoft JhengHei"/>
              <a:ea typeface="Microsoft JhengHei"/>
              <a:cs typeface="Microsoft JhengHei"/>
              <a:sym typeface="Microsoft JhengHei"/>
            </a:endParaRPr>
          </a:p>
          <a:p>
            <a:pPr indent="457200" lvl="0" marL="457200" marR="0" rtl="0" algn="l">
              <a:lnSpc>
                <a:spcPct val="100000"/>
              </a:lnSpc>
              <a:spcBef>
                <a:spcPts val="800"/>
              </a:spcBef>
              <a:spcAft>
                <a:spcPts val="0"/>
              </a:spcAft>
              <a:buNone/>
            </a:pPr>
            <a:r>
              <a:rPr lang="zh-CN" sz="3000">
                <a:latin typeface="Microsoft JhengHei"/>
                <a:ea typeface="Microsoft JhengHei"/>
                <a:cs typeface="Microsoft JhengHei"/>
                <a:sym typeface="Microsoft JhengHei"/>
              </a:rPr>
              <a:t>H0 : betai = 0 </a:t>
            </a:r>
            <a:endParaRPr sz="3000">
              <a:latin typeface="Microsoft JhengHei"/>
              <a:ea typeface="Microsoft JhengHei"/>
              <a:cs typeface="Microsoft JhengHei"/>
              <a:sym typeface="Microsoft JhengHei"/>
            </a:endParaRPr>
          </a:p>
          <a:p>
            <a:pPr indent="457200" lvl="0" marL="457200" marR="0" rtl="0" algn="l">
              <a:lnSpc>
                <a:spcPct val="100000"/>
              </a:lnSpc>
              <a:spcBef>
                <a:spcPts val="800"/>
              </a:spcBef>
              <a:spcAft>
                <a:spcPts val="800"/>
              </a:spcAft>
              <a:buNone/>
            </a:pPr>
            <a:r>
              <a:rPr lang="zh-CN" sz="3000">
                <a:latin typeface="Microsoft JhengHei"/>
                <a:ea typeface="Microsoft JhengHei"/>
                <a:cs typeface="Microsoft JhengHei"/>
                <a:sym typeface="Microsoft JhengHei"/>
              </a:rPr>
              <a:t>H1 : betai != 0 </a:t>
            </a:r>
            <a:endParaRPr sz="3000">
              <a:latin typeface="Microsoft JhengHei"/>
              <a:ea typeface="Microsoft JhengHei"/>
              <a:cs typeface="Microsoft JhengHei"/>
              <a:sym typeface="Microsoft JhengHei"/>
            </a:endParaRPr>
          </a:p>
        </p:txBody>
      </p:sp>
      <p:pic>
        <p:nvPicPr>
          <p:cNvPr id="306" name="Google Shape;306;g5bcac16114_1_187"/>
          <p:cNvPicPr preferRelativeResize="0"/>
          <p:nvPr/>
        </p:nvPicPr>
        <p:blipFill>
          <a:blip r:embed="rId3">
            <a:alphaModFix/>
          </a:blip>
          <a:stretch>
            <a:fillRect/>
          </a:stretch>
        </p:blipFill>
        <p:spPr>
          <a:xfrm>
            <a:off x="3526988" y="1257450"/>
            <a:ext cx="5739562" cy="3402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5bcac16114_1_195"/>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313" name="Google Shape;313;g5bcac16114_1_195"/>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Regression model by indicator variables</a:t>
            </a:r>
            <a:endParaRPr sz="2400"/>
          </a:p>
        </p:txBody>
      </p:sp>
      <p:sp>
        <p:nvSpPr>
          <p:cNvPr id="314" name="Google Shape;314;g5bcac16114_1_195"/>
          <p:cNvSpPr txBox="1"/>
          <p:nvPr/>
        </p:nvSpPr>
        <p:spPr>
          <a:xfrm>
            <a:off x="304650" y="4565125"/>
            <a:ext cx="114417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zh-CN" sz="2500">
                <a:solidFill>
                  <a:schemeClr val="dk1"/>
                </a:solidFill>
                <a:latin typeface="Microsoft JhengHei"/>
                <a:ea typeface="Microsoft JhengHei"/>
                <a:cs typeface="Microsoft JhengHei"/>
                <a:sym typeface="Microsoft JhengHei"/>
              </a:rPr>
              <a:t>Since all the p_value except for that of Q8 and Q11 are &lt; 0.05, there is overwhelming evidence to infer that t and all the Qi except for Q8 and Q11 affects the # of visitors.</a:t>
            </a:r>
            <a:endParaRPr sz="2500">
              <a:solidFill>
                <a:schemeClr val="dk1"/>
              </a:solidFill>
              <a:latin typeface="Microsoft JhengHei"/>
              <a:ea typeface="Microsoft JhengHei"/>
              <a:cs typeface="Microsoft JhengHei"/>
              <a:sym typeface="Microsoft JhengHei"/>
            </a:endParaRPr>
          </a:p>
          <a:p>
            <a:pPr indent="0" lvl="0" marL="914400" rtl="0" algn="l">
              <a:spcBef>
                <a:spcPts val="800"/>
              </a:spcBef>
              <a:spcAft>
                <a:spcPts val="0"/>
              </a:spcAft>
              <a:buNone/>
            </a:pPr>
            <a:r>
              <a:t/>
            </a:r>
            <a:endParaRPr sz="2500">
              <a:solidFill>
                <a:schemeClr val="dk1"/>
              </a:solidFill>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pic>
        <p:nvPicPr>
          <p:cNvPr id="315" name="Google Shape;315;g5bcac16114_1_195"/>
          <p:cNvPicPr preferRelativeResize="0"/>
          <p:nvPr/>
        </p:nvPicPr>
        <p:blipFill>
          <a:blip r:embed="rId3">
            <a:alphaModFix/>
          </a:blip>
          <a:stretch>
            <a:fillRect/>
          </a:stretch>
        </p:blipFill>
        <p:spPr>
          <a:xfrm>
            <a:off x="3526988" y="1257450"/>
            <a:ext cx="5739562" cy="34025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g5bcac16114_1_210"/>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322" name="Google Shape;322;g5bcac16114_1_210"/>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Regression model by indicator variables</a:t>
            </a:r>
            <a:endParaRPr sz="2400"/>
          </a:p>
        </p:txBody>
      </p:sp>
      <p:sp>
        <p:nvSpPr>
          <p:cNvPr id="323" name="Google Shape;323;g5bcac16114_1_210"/>
          <p:cNvSpPr txBox="1"/>
          <p:nvPr/>
        </p:nvSpPr>
        <p:spPr>
          <a:xfrm>
            <a:off x="516375" y="5265000"/>
            <a:ext cx="114417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zh-CN" sz="2500">
                <a:solidFill>
                  <a:schemeClr val="dk1"/>
                </a:solidFill>
                <a:latin typeface="Microsoft JhengHei"/>
                <a:ea typeface="Microsoft JhengHei"/>
                <a:cs typeface="Microsoft JhengHei"/>
                <a:sym typeface="Microsoft JhengHei"/>
              </a:rPr>
              <a:t>因此在後續的分析中，我們可以採用 </a:t>
            </a:r>
            <a:r>
              <a:rPr b="1" lang="zh-CN" sz="2500">
                <a:solidFill>
                  <a:srgbClr val="FFC000"/>
                </a:solidFill>
                <a:latin typeface="Microsoft JhengHei"/>
                <a:ea typeface="Microsoft JhengHei"/>
                <a:cs typeface="Microsoft JhengHei"/>
                <a:sym typeface="Microsoft JhengHei"/>
              </a:rPr>
              <a:t>Regression model by indicator variables</a:t>
            </a:r>
            <a:r>
              <a:rPr lang="zh-CN" sz="2500">
                <a:solidFill>
                  <a:schemeClr val="dk1"/>
                </a:solidFill>
                <a:latin typeface="Microsoft JhengHei"/>
                <a:ea typeface="Microsoft JhengHei"/>
                <a:cs typeface="Microsoft JhengHei"/>
                <a:sym typeface="Microsoft JhengHei"/>
              </a:rPr>
              <a:t> 對日本來台人數作分析。</a:t>
            </a:r>
            <a:endParaRPr sz="2500">
              <a:solidFill>
                <a:schemeClr val="dk1"/>
              </a:solidFill>
              <a:latin typeface="Microsoft JhengHei"/>
              <a:ea typeface="Microsoft JhengHei"/>
              <a:cs typeface="Microsoft JhengHei"/>
              <a:sym typeface="Microsoft JhengHei"/>
            </a:endParaRPr>
          </a:p>
          <a:p>
            <a:pPr indent="0" lvl="0" marL="914400" rtl="0" algn="l">
              <a:spcBef>
                <a:spcPts val="800"/>
              </a:spcBef>
              <a:spcAft>
                <a:spcPts val="0"/>
              </a:spcAft>
              <a:buNone/>
            </a:pPr>
            <a:r>
              <a:t/>
            </a:r>
            <a:endParaRPr sz="2500">
              <a:solidFill>
                <a:schemeClr val="dk1"/>
              </a:solidFill>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324" name="Google Shape;324;g5bcac16114_1_210"/>
          <p:cNvSpPr txBox="1"/>
          <p:nvPr/>
        </p:nvSpPr>
        <p:spPr>
          <a:xfrm>
            <a:off x="2268500" y="1836600"/>
            <a:ext cx="7643100" cy="30000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Microsoft JhengHei"/>
              <a:buAutoNum type="arabicPeriod"/>
            </a:pPr>
            <a:r>
              <a:rPr b="1" lang="zh-CN" sz="3000">
                <a:latin typeface="Microsoft JhengHei"/>
                <a:ea typeface="Microsoft JhengHei"/>
                <a:cs typeface="Microsoft JhengHei"/>
                <a:sym typeface="Microsoft JhengHei"/>
              </a:rPr>
              <a:t>The Standard Error of Estimate</a:t>
            </a:r>
            <a:endParaRPr b="1" sz="3000">
              <a:latin typeface="Microsoft JhengHei"/>
              <a:ea typeface="Microsoft JhengHei"/>
              <a:cs typeface="Microsoft JhengHei"/>
              <a:sym typeface="Microsoft JhengHei"/>
            </a:endParaRPr>
          </a:p>
          <a:p>
            <a:pPr indent="-419100" lvl="0" marL="457200" rtl="0" algn="l">
              <a:lnSpc>
                <a:spcPct val="150000"/>
              </a:lnSpc>
              <a:spcBef>
                <a:spcPts val="0"/>
              </a:spcBef>
              <a:spcAft>
                <a:spcPts val="0"/>
              </a:spcAft>
              <a:buSzPts val="3000"/>
              <a:buFont typeface="Microsoft JhengHei"/>
              <a:buAutoNum type="arabicPeriod"/>
            </a:pPr>
            <a:r>
              <a:rPr b="1" lang="zh-CN" sz="3000">
                <a:latin typeface="Microsoft JhengHei"/>
                <a:ea typeface="Microsoft JhengHei"/>
                <a:cs typeface="Microsoft JhengHei"/>
                <a:sym typeface="Microsoft JhengHei"/>
              </a:rPr>
              <a:t>The Coefficient of Determination</a:t>
            </a:r>
            <a:endParaRPr b="1" sz="3000">
              <a:latin typeface="Microsoft JhengHei"/>
              <a:ea typeface="Microsoft JhengHei"/>
              <a:cs typeface="Microsoft JhengHei"/>
              <a:sym typeface="Microsoft JhengHei"/>
            </a:endParaRPr>
          </a:p>
          <a:p>
            <a:pPr indent="-419100" lvl="0" marL="457200" rtl="0" algn="l">
              <a:lnSpc>
                <a:spcPct val="150000"/>
              </a:lnSpc>
              <a:spcBef>
                <a:spcPts val="0"/>
              </a:spcBef>
              <a:spcAft>
                <a:spcPts val="0"/>
              </a:spcAft>
              <a:buSzPts val="3000"/>
              <a:buFont typeface="Microsoft JhengHei"/>
              <a:buAutoNum type="arabicPeriod"/>
            </a:pPr>
            <a:r>
              <a:rPr b="1" lang="zh-CN" sz="3000">
                <a:latin typeface="Microsoft JhengHei"/>
                <a:ea typeface="Microsoft JhengHei"/>
                <a:cs typeface="Microsoft JhengHei"/>
                <a:sym typeface="Microsoft JhengHei"/>
              </a:rPr>
              <a:t>The F-test of ANOVA</a:t>
            </a:r>
            <a:endParaRPr b="1" sz="3000">
              <a:latin typeface="Microsoft JhengHei"/>
              <a:ea typeface="Microsoft JhengHei"/>
              <a:cs typeface="Microsoft JhengHei"/>
              <a:sym typeface="Microsoft JhengHei"/>
            </a:endParaRPr>
          </a:p>
          <a:p>
            <a:pPr indent="-419100" lvl="0" marL="457200" rtl="0" algn="l">
              <a:lnSpc>
                <a:spcPct val="150000"/>
              </a:lnSpc>
              <a:spcBef>
                <a:spcPts val="0"/>
              </a:spcBef>
              <a:spcAft>
                <a:spcPts val="0"/>
              </a:spcAft>
              <a:buSzPts val="3000"/>
              <a:buFont typeface="Microsoft JhengHei"/>
              <a:buAutoNum type="arabicPeriod"/>
            </a:pPr>
            <a:r>
              <a:rPr b="1" lang="zh-CN" sz="3000">
                <a:latin typeface="Microsoft JhengHei"/>
                <a:ea typeface="Microsoft JhengHei"/>
                <a:cs typeface="Microsoft JhengHei"/>
                <a:sym typeface="Microsoft JhengHei"/>
              </a:rPr>
              <a:t>Testing of the Coefficients (t test)</a:t>
            </a:r>
            <a:endParaRPr b="1" sz="3000">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t/>
            </a:r>
            <a:endParaRPr b="1" sz="3000">
              <a:latin typeface="Microsoft JhengHei"/>
              <a:ea typeface="Microsoft JhengHei"/>
              <a:cs typeface="Microsoft JhengHei"/>
              <a:sym typeface="Microsoft JhengHe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g5bcac16114_1_224"/>
          <p:cNvSpPr txBox="1"/>
          <p:nvPr/>
        </p:nvSpPr>
        <p:spPr>
          <a:xfrm>
            <a:off x="2241983" y="4562263"/>
            <a:ext cx="7431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7200">
                <a:solidFill>
                  <a:srgbClr val="2B84B2"/>
                </a:solidFill>
                <a:latin typeface="Geo"/>
                <a:ea typeface="Geo"/>
                <a:cs typeface="Geo"/>
                <a:sym typeface="Geo"/>
              </a:rPr>
              <a:t>Hong Kong</a:t>
            </a:r>
            <a:endParaRPr sz="7200"/>
          </a:p>
        </p:txBody>
      </p:sp>
      <p:sp>
        <p:nvSpPr>
          <p:cNvPr id="331" name="Google Shape;331;g5bcac16114_1_224"/>
          <p:cNvSpPr txBox="1"/>
          <p:nvPr/>
        </p:nvSpPr>
        <p:spPr>
          <a:xfrm>
            <a:off x="5007926" y="2935906"/>
            <a:ext cx="1749300" cy="186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zh-CN" sz="11500">
                <a:solidFill>
                  <a:srgbClr val="2B84B2"/>
                </a:solidFill>
                <a:latin typeface="Geo"/>
                <a:ea typeface="Geo"/>
                <a:cs typeface="Geo"/>
                <a:sym typeface="Geo"/>
              </a:rPr>
              <a:t>02</a:t>
            </a:r>
            <a:endParaRPr i="1" sz="11500">
              <a:solidFill>
                <a:srgbClr val="2B84B2"/>
              </a:solidFill>
              <a:latin typeface="Geo"/>
              <a:ea typeface="Geo"/>
              <a:cs typeface="Geo"/>
              <a:sym typeface="Geo"/>
            </a:endParaRPr>
          </a:p>
        </p:txBody>
      </p:sp>
      <p:pic>
        <p:nvPicPr>
          <p:cNvPr id="332" name="Google Shape;332;g5bcac16114_1_224"/>
          <p:cNvPicPr preferRelativeResize="0"/>
          <p:nvPr/>
        </p:nvPicPr>
        <p:blipFill rotWithShape="1">
          <a:blip r:embed="rId3">
            <a:alphaModFix/>
          </a:blip>
          <a:srcRect b="0" l="0" r="0" t="0"/>
          <a:stretch/>
        </p:blipFill>
        <p:spPr>
          <a:xfrm>
            <a:off x="6475145" y="3259091"/>
            <a:ext cx="1739900" cy="132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750"/>
                                        <p:tgtEl>
                                          <p:spTgt spid="331"/>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g5bcac16114_1_231"/>
          <p:cNvSpPr txBox="1"/>
          <p:nvPr>
            <p:ph type="title"/>
          </p:nvPr>
        </p:nvSpPr>
        <p:spPr>
          <a:xfrm>
            <a:off x="304800" y="263525"/>
            <a:ext cx="10515600" cy="60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Black"/>
              <a:buNone/>
            </a:pPr>
            <a:r>
              <a:rPr b="0" lang="zh-CN" sz="4800">
                <a:solidFill>
                  <a:srgbClr val="FFFFFF"/>
                </a:solidFill>
                <a:latin typeface="Microsoft Yahei"/>
                <a:ea typeface="Microsoft Yahei"/>
                <a:cs typeface="Microsoft Yahei"/>
                <a:sym typeface="Microsoft Yahei"/>
              </a:rPr>
              <a:t>Residual analysis:</a:t>
            </a:r>
            <a:endParaRPr/>
          </a:p>
        </p:txBody>
      </p:sp>
      <p:sp>
        <p:nvSpPr>
          <p:cNvPr id="339" name="Google Shape;339;g5bcac16114_1_231"/>
          <p:cNvSpPr txBox="1"/>
          <p:nvPr/>
        </p:nvSpPr>
        <p:spPr>
          <a:xfrm>
            <a:off x="3289725" y="1369050"/>
            <a:ext cx="10267200" cy="6566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1.Normality test：</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H0 : Errors are normally distributed.</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H1 : Errors are not normally distributed.</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None/>
            </a:pPr>
            <a:r>
              <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2.Homoscedasticity &amp; Heteroscedasticity</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H0: The variance of e is the same for all values of x.</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H1: The variance of e is not the same for all values of x.</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None/>
            </a:pPr>
            <a:r>
              <a:t/>
            </a:r>
            <a:endParaRPr sz="25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3.Dependence of the Error Variable</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H0 : Randomness exists.</a:t>
            </a:r>
            <a:endParaRPr sz="2500">
              <a:solidFill>
                <a:srgbClr val="595959"/>
              </a:solidFill>
              <a:latin typeface="Microsoft Yahei"/>
              <a:ea typeface="Microsoft Yahei"/>
              <a:cs typeface="Microsoft Yahei"/>
              <a:sym typeface="Microsoft Yahei"/>
            </a:endParaRPr>
          </a:p>
          <a:p>
            <a:pPr indent="457200" lvl="0" marL="0" marR="0" rtl="0" algn="l">
              <a:lnSpc>
                <a:spcPct val="120000"/>
              </a:lnSpc>
              <a:spcBef>
                <a:spcPts val="0"/>
              </a:spcBef>
              <a:spcAft>
                <a:spcPts val="0"/>
              </a:spcAft>
              <a:buNone/>
            </a:pPr>
            <a:r>
              <a:rPr lang="zh-CN" sz="2500">
                <a:solidFill>
                  <a:srgbClr val="595959"/>
                </a:solidFill>
                <a:latin typeface="Microsoft Yahei"/>
                <a:ea typeface="Microsoft Yahei"/>
                <a:cs typeface="Microsoft Yahei"/>
                <a:sym typeface="Microsoft Yahei"/>
              </a:rPr>
              <a:t>H1 : Randomness does not exist.</a:t>
            </a:r>
            <a:endParaRPr sz="2500"/>
          </a:p>
        </p:txBody>
      </p:sp>
      <p:pic>
        <p:nvPicPr>
          <p:cNvPr id="340" name="Google Shape;340;g5bcac16114_1_231"/>
          <p:cNvPicPr preferRelativeResize="0"/>
          <p:nvPr/>
        </p:nvPicPr>
        <p:blipFill>
          <a:blip r:embed="rId3">
            <a:alphaModFix/>
          </a:blip>
          <a:stretch>
            <a:fillRect/>
          </a:stretch>
        </p:blipFill>
        <p:spPr>
          <a:xfrm>
            <a:off x="152400" y="1015925"/>
            <a:ext cx="2984924" cy="1958744"/>
          </a:xfrm>
          <a:prstGeom prst="rect">
            <a:avLst/>
          </a:prstGeom>
          <a:noFill/>
          <a:ln>
            <a:noFill/>
          </a:ln>
        </p:spPr>
      </p:pic>
      <p:pic>
        <p:nvPicPr>
          <p:cNvPr id="341" name="Google Shape;341;g5bcac16114_1_231"/>
          <p:cNvPicPr preferRelativeResize="0"/>
          <p:nvPr/>
        </p:nvPicPr>
        <p:blipFill>
          <a:blip r:embed="rId4">
            <a:alphaModFix/>
          </a:blip>
          <a:stretch>
            <a:fillRect/>
          </a:stretch>
        </p:blipFill>
        <p:spPr>
          <a:xfrm>
            <a:off x="152400" y="2982444"/>
            <a:ext cx="2984926" cy="1963386"/>
          </a:xfrm>
          <a:prstGeom prst="rect">
            <a:avLst/>
          </a:prstGeom>
          <a:noFill/>
          <a:ln>
            <a:noFill/>
          </a:ln>
        </p:spPr>
      </p:pic>
      <p:pic>
        <p:nvPicPr>
          <p:cNvPr id="342" name="Google Shape;342;g5bcac16114_1_231"/>
          <p:cNvPicPr preferRelativeResize="0"/>
          <p:nvPr/>
        </p:nvPicPr>
        <p:blipFill>
          <a:blip r:embed="rId5">
            <a:alphaModFix/>
          </a:blip>
          <a:stretch>
            <a:fillRect/>
          </a:stretch>
        </p:blipFill>
        <p:spPr>
          <a:xfrm>
            <a:off x="152392" y="4877404"/>
            <a:ext cx="2984925" cy="19121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g5bcac16114_1_237"/>
          <p:cNvSpPr txBox="1"/>
          <p:nvPr/>
        </p:nvSpPr>
        <p:spPr>
          <a:xfrm>
            <a:off x="474400" y="4792650"/>
            <a:ext cx="11416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solidFill>
                  <a:srgbClr val="005DA2"/>
                </a:solidFill>
                <a:latin typeface="Microsoft JhengHei"/>
                <a:ea typeface="Microsoft JhengHei"/>
                <a:cs typeface="Microsoft JhengHei"/>
                <a:sym typeface="Microsoft JhengHei"/>
              </a:rPr>
              <a:t>我們可以看到在殘差分析中，SLR和Dummy的建模過程中，使用run test檢定誤差項的獨立性(Dependence of the Error Variable)時，其結果為拒絕假設檢定(p-value &lt; 0.05)，即偏向對立假設(alternative hypothesis)：樣本不是隨機選擇的。因此，我們並不使用這兩個方法去預測香港來台人次。</a:t>
            </a:r>
            <a:endParaRPr b="1" sz="2000">
              <a:solidFill>
                <a:srgbClr val="005DA2"/>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p:txBody>
      </p:sp>
      <p:pic>
        <p:nvPicPr>
          <p:cNvPr id="349" name="Google Shape;349;g5bcac16114_1_237"/>
          <p:cNvPicPr preferRelativeResize="0"/>
          <p:nvPr/>
        </p:nvPicPr>
        <p:blipFill>
          <a:blip r:embed="rId3">
            <a:alphaModFix/>
          </a:blip>
          <a:stretch>
            <a:fillRect/>
          </a:stretch>
        </p:blipFill>
        <p:spPr>
          <a:xfrm>
            <a:off x="152400" y="519300"/>
            <a:ext cx="11887200" cy="38897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g5bcac16114_1_242"/>
          <p:cNvSpPr txBox="1"/>
          <p:nvPr/>
        </p:nvSpPr>
        <p:spPr>
          <a:xfrm>
            <a:off x="304650" y="4565125"/>
            <a:ext cx="11582700" cy="3000000"/>
          </a:xfrm>
          <a:prstGeom prst="rect">
            <a:avLst/>
          </a:prstGeom>
          <a:noFill/>
          <a:ln>
            <a:noFill/>
          </a:ln>
        </p:spPr>
        <p:txBody>
          <a:bodyPr anchorCtr="0" anchor="t" bIns="91425" lIns="91425" spcFirstLastPara="1" rIns="91425" wrap="square" tIns="91425">
            <a:noAutofit/>
          </a:bodyPr>
          <a:lstStyle/>
          <a:p>
            <a:pPr indent="-419100" lvl="0" marL="914400" rtl="0" algn="l">
              <a:spcBef>
                <a:spcPts val="0"/>
              </a:spcBef>
              <a:spcAft>
                <a:spcPts val="0"/>
              </a:spcAft>
              <a:buSzPts val="3000"/>
              <a:buFont typeface="Microsoft JhengHei"/>
              <a:buAutoNum type="arabicPeriod"/>
            </a:pPr>
            <a:r>
              <a:rPr lang="zh-CN" sz="3000">
                <a:latin typeface="Microsoft JhengHei"/>
                <a:ea typeface="Microsoft JhengHei"/>
                <a:cs typeface="Microsoft JhengHei"/>
                <a:sym typeface="Microsoft JhengHei"/>
              </a:rPr>
              <a:t>The Standard Error of Estimate ：</a:t>
            </a:r>
            <a:endParaRPr sz="3000">
              <a:latin typeface="Microsoft JhengHei"/>
              <a:ea typeface="Microsoft JhengHei"/>
              <a:cs typeface="Microsoft JhengHei"/>
              <a:sym typeface="Microsoft JhengHei"/>
            </a:endParaRPr>
          </a:p>
          <a:p>
            <a:pPr indent="0" lvl="0" marL="914400" rtl="0" algn="l">
              <a:spcBef>
                <a:spcPts val="800"/>
              </a:spcBef>
              <a:spcAft>
                <a:spcPts val="0"/>
              </a:spcAft>
              <a:buNone/>
            </a:pPr>
            <a:r>
              <a:rPr lang="zh-CN" sz="3000">
                <a:latin typeface="Microsoft JhengHei"/>
                <a:ea typeface="Microsoft JhengHei"/>
                <a:cs typeface="Microsoft JhengHei"/>
                <a:sym typeface="Microsoft JhengHei"/>
              </a:rPr>
              <a:t>The standard error of estimate (11240) is small compared to mean_y (102116). We can conclude that the model fit the data.</a:t>
            </a:r>
            <a:endParaRPr sz="3000">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356" name="Google Shape;356;g5bcac16114_1_242"/>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357" name="Google Shape;357;g5bcac16114_1_242"/>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a:t>
            </a:r>
            <a:r>
              <a:rPr b="1" lang="zh-CN" sz="2400">
                <a:solidFill>
                  <a:srgbClr val="005DA2"/>
                </a:solidFill>
                <a:latin typeface="Microsoft JhengHei"/>
                <a:ea typeface="Microsoft JhengHei"/>
                <a:cs typeface="Microsoft JhengHei"/>
                <a:sym typeface="Microsoft JhengHei"/>
              </a:rPr>
              <a:t> Smoothing by Centered Moving Average</a:t>
            </a:r>
            <a:endParaRPr sz="2400"/>
          </a:p>
        </p:txBody>
      </p:sp>
      <p:pic>
        <p:nvPicPr>
          <p:cNvPr id="358" name="Google Shape;358;g5bcac16114_1_242"/>
          <p:cNvPicPr preferRelativeResize="0"/>
          <p:nvPr/>
        </p:nvPicPr>
        <p:blipFill>
          <a:blip r:embed="rId3">
            <a:alphaModFix/>
          </a:blip>
          <a:stretch>
            <a:fillRect/>
          </a:stretch>
        </p:blipFill>
        <p:spPr>
          <a:xfrm>
            <a:off x="715500" y="1954850"/>
            <a:ext cx="10949051" cy="184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g5bcac16114_1_249"/>
          <p:cNvSpPr txBox="1"/>
          <p:nvPr/>
        </p:nvSpPr>
        <p:spPr>
          <a:xfrm>
            <a:off x="304650" y="4565125"/>
            <a:ext cx="115827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zh-CN" sz="3000">
                <a:latin typeface="Microsoft JhengHei"/>
                <a:ea typeface="Microsoft JhengHei"/>
                <a:cs typeface="Microsoft JhengHei"/>
                <a:sym typeface="Microsoft JhengHei"/>
              </a:rPr>
              <a:t>2. The Coefficient of Determination：</a:t>
            </a:r>
            <a:endParaRPr sz="3000">
              <a:latin typeface="Microsoft JhengHei"/>
              <a:ea typeface="Microsoft JhengHei"/>
              <a:cs typeface="Microsoft JhengHei"/>
              <a:sym typeface="Microsoft JhengHei"/>
            </a:endParaRPr>
          </a:p>
          <a:p>
            <a:pPr indent="0" lvl="0" marL="914400" marR="0" rtl="0" algn="l">
              <a:lnSpc>
                <a:spcPct val="100000"/>
              </a:lnSpc>
              <a:spcBef>
                <a:spcPts val="800"/>
              </a:spcBef>
              <a:spcAft>
                <a:spcPts val="0"/>
              </a:spcAft>
              <a:buNone/>
            </a:pPr>
            <a:r>
              <a:rPr lang="zh-CN" sz="3000">
                <a:latin typeface="Microsoft JhengHei"/>
                <a:ea typeface="Microsoft JhengHei"/>
                <a:cs typeface="Microsoft JhengHei"/>
                <a:sym typeface="Microsoft JhengHei"/>
              </a:rPr>
              <a:t>r2 = 81.66% of the variation in the fund value is explained by the variation in Des_x. The rest (18.34%) remains unexplained by this model.</a:t>
            </a:r>
            <a:endParaRPr sz="3000">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365" name="Google Shape;365;g5bcac16114_1_249"/>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366" name="Google Shape;366;g5bcac16114_1_249"/>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a:t>
            </a:r>
            <a:r>
              <a:rPr b="1" lang="zh-CN" sz="2400">
                <a:solidFill>
                  <a:srgbClr val="005DA2"/>
                </a:solidFill>
                <a:latin typeface="Microsoft JhengHei"/>
                <a:ea typeface="Microsoft JhengHei"/>
                <a:cs typeface="Microsoft JhengHei"/>
                <a:sym typeface="Microsoft JhengHei"/>
              </a:rPr>
              <a:t>Smoothing by Centered Moving Average</a:t>
            </a:r>
            <a:endParaRPr sz="2400"/>
          </a:p>
        </p:txBody>
      </p:sp>
      <p:pic>
        <p:nvPicPr>
          <p:cNvPr id="367" name="Google Shape;367;g5bcac16114_1_249"/>
          <p:cNvPicPr preferRelativeResize="0"/>
          <p:nvPr/>
        </p:nvPicPr>
        <p:blipFill>
          <a:blip r:embed="rId3">
            <a:alphaModFix/>
          </a:blip>
          <a:stretch>
            <a:fillRect/>
          </a:stretch>
        </p:blipFill>
        <p:spPr>
          <a:xfrm>
            <a:off x="715500" y="1954850"/>
            <a:ext cx="10949051" cy="184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g5bcac16114_1_256"/>
          <p:cNvSpPr txBox="1"/>
          <p:nvPr/>
        </p:nvSpPr>
        <p:spPr>
          <a:xfrm>
            <a:off x="304650" y="4565125"/>
            <a:ext cx="11808900" cy="2018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zh-CN" sz="3000">
                <a:latin typeface="Microsoft JhengHei"/>
                <a:ea typeface="Microsoft JhengHei"/>
                <a:cs typeface="Microsoft JhengHei"/>
                <a:sym typeface="Microsoft JhengHei"/>
              </a:rPr>
              <a:t>3.Testing of the Coefficients (t test)：</a:t>
            </a:r>
            <a:endParaRPr sz="3000">
              <a:latin typeface="Microsoft JhengHei"/>
              <a:ea typeface="Microsoft JhengHei"/>
              <a:cs typeface="Microsoft JhengHei"/>
              <a:sym typeface="Microsoft JhengHei"/>
            </a:endParaRPr>
          </a:p>
          <a:p>
            <a:pPr indent="457200" lvl="0" marL="457200" rtl="0" algn="l">
              <a:spcBef>
                <a:spcPts val="800"/>
              </a:spcBef>
              <a:spcAft>
                <a:spcPts val="0"/>
              </a:spcAft>
              <a:buNone/>
            </a:pPr>
            <a:r>
              <a:rPr lang="zh-CN" sz="3000">
                <a:latin typeface="Microsoft JhengHei"/>
                <a:ea typeface="Microsoft JhengHei"/>
                <a:cs typeface="Microsoft JhengHei"/>
                <a:sym typeface="Microsoft JhengHei"/>
              </a:rPr>
              <a:t>H0: beta1 = 0, </a:t>
            </a:r>
            <a:endParaRPr sz="3000">
              <a:latin typeface="Microsoft JhengHei"/>
              <a:ea typeface="Microsoft JhengHei"/>
              <a:cs typeface="Microsoft JhengHei"/>
              <a:sym typeface="Microsoft JhengHei"/>
            </a:endParaRPr>
          </a:p>
          <a:p>
            <a:pPr indent="457200" lvl="0" marL="457200" rtl="0" algn="l">
              <a:spcBef>
                <a:spcPts val="800"/>
              </a:spcBef>
              <a:spcAft>
                <a:spcPts val="0"/>
              </a:spcAft>
              <a:buClr>
                <a:schemeClr val="dk1"/>
              </a:buClr>
              <a:buSzPts val="1100"/>
              <a:buFont typeface="Arial"/>
              <a:buNone/>
            </a:pPr>
            <a:r>
              <a:rPr lang="zh-CN" sz="3000">
                <a:latin typeface="Microsoft JhengHei"/>
                <a:ea typeface="Microsoft JhengHei"/>
                <a:cs typeface="Microsoft JhengHei"/>
                <a:sym typeface="Microsoft JhengHei"/>
              </a:rPr>
              <a:t>H1: beta1 != 0</a:t>
            </a:r>
            <a:endParaRPr sz="3000">
              <a:latin typeface="Microsoft JhengHei"/>
              <a:ea typeface="Microsoft JhengHei"/>
              <a:cs typeface="Microsoft JhengHei"/>
              <a:sym typeface="Microsoft JhengHei"/>
            </a:endParaRPr>
          </a:p>
          <a:p>
            <a:pPr indent="457200" lvl="0" marL="0" rtl="0" algn="l">
              <a:spcBef>
                <a:spcPts val="800"/>
              </a:spcBef>
              <a:spcAft>
                <a:spcPts val="0"/>
              </a:spcAft>
              <a:buClr>
                <a:schemeClr val="dk1"/>
              </a:buClr>
              <a:buSzPts val="1100"/>
              <a:buFont typeface="Arial"/>
              <a:buNone/>
            </a:pPr>
            <a:r>
              <a:t/>
            </a:r>
            <a:endParaRPr sz="3000">
              <a:latin typeface="Microsoft JhengHei"/>
              <a:ea typeface="Microsoft JhengHei"/>
              <a:cs typeface="Microsoft JhengHei"/>
              <a:sym typeface="Microsoft JhengHei"/>
            </a:endParaRPr>
          </a:p>
          <a:p>
            <a:pPr indent="457200" lvl="0" marL="0" rtl="0" algn="l">
              <a:spcBef>
                <a:spcPts val="800"/>
              </a:spcBef>
              <a:spcAft>
                <a:spcPts val="0"/>
              </a:spcAft>
              <a:buNone/>
            </a:pPr>
            <a:r>
              <a:t/>
            </a:r>
            <a:endParaRPr sz="3000">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374" name="Google Shape;374;g5bcac16114_1_256"/>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375" name="Google Shape;375;g5bcac16114_1_256"/>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2400">
                <a:solidFill>
                  <a:srgbClr val="005DA2"/>
                </a:solidFill>
                <a:latin typeface="Microsoft JhengHei"/>
                <a:ea typeface="Microsoft JhengHei"/>
                <a:cs typeface="Microsoft JhengHei"/>
                <a:sym typeface="Microsoft JhengHei"/>
              </a:rPr>
              <a:t>使用 Smoothing by Centered Moving Average</a:t>
            </a:r>
            <a:endParaRPr sz="2400">
              <a:solidFill>
                <a:schemeClr val="dk1"/>
              </a:solidFill>
            </a:endParaRPr>
          </a:p>
          <a:p>
            <a:pPr indent="0" lvl="0" marL="0" rtl="0" algn="l">
              <a:spcBef>
                <a:spcPts val="0"/>
              </a:spcBef>
              <a:spcAft>
                <a:spcPts val="0"/>
              </a:spcAft>
              <a:buNone/>
            </a:pPr>
            <a:r>
              <a:t/>
            </a:r>
            <a:endParaRPr b="1" sz="2400">
              <a:solidFill>
                <a:srgbClr val="005DA2"/>
              </a:solidFill>
              <a:latin typeface="Microsoft JhengHei"/>
              <a:ea typeface="Microsoft JhengHei"/>
              <a:cs typeface="Microsoft JhengHei"/>
              <a:sym typeface="Microsoft JhengHei"/>
            </a:endParaRPr>
          </a:p>
        </p:txBody>
      </p:sp>
      <p:pic>
        <p:nvPicPr>
          <p:cNvPr id="376" name="Google Shape;376;g5bcac16114_1_256"/>
          <p:cNvPicPr preferRelativeResize="0"/>
          <p:nvPr/>
        </p:nvPicPr>
        <p:blipFill>
          <a:blip r:embed="rId3">
            <a:alphaModFix/>
          </a:blip>
          <a:stretch>
            <a:fillRect/>
          </a:stretch>
        </p:blipFill>
        <p:spPr>
          <a:xfrm>
            <a:off x="1028888" y="1851100"/>
            <a:ext cx="10134225" cy="201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5"/>
          <p:cNvSpPr/>
          <p:nvPr/>
        </p:nvSpPr>
        <p:spPr>
          <a:xfrm>
            <a:off x="2640033" y="1543850"/>
            <a:ext cx="6896535" cy="284194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55">
              <a:solidFill>
                <a:schemeClr val="lt1"/>
              </a:solidFill>
              <a:latin typeface="Arial"/>
              <a:ea typeface="Arial"/>
              <a:cs typeface="Arial"/>
              <a:sym typeface="Arial"/>
            </a:endParaRPr>
          </a:p>
        </p:txBody>
      </p:sp>
      <p:grpSp>
        <p:nvGrpSpPr>
          <p:cNvPr id="112" name="Google Shape;112;p5"/>
          <p:cNvGrpSpPr/>
          <p:nvPr/>
        </p:nvGrpSpPr>
        <p:grpSpPr>
          <a:xfrm>
            <a:off x="-9850" y="1543849"/>
            <a:ext cx="2909911" cy="2841945"/>
            <a:chOff x="-7985" y="901147"/>
            <a:chExt cx="2182717" cy="2131459"/>
          </a:xfrm>
        </p:grpSpPr>
        <p:sp>
          <p:nvSpPr>
            <p:cNvPr id="113" name="Google Shape;113;p5"/>
            <p:cNvSpPr/>
            <p:nvPr/>
          </p:nvSpPr>
          <p:spPr>
            <a:xfrm>
              <a:off x="-7985" y="901147"/>
              <a:ext cx="2012646" cy="2131459"/>
            </a:xfrm>
            <a:prstGeom prst="rect">
              <a:avLst/>
            </a:prstGeom>
            <a:solidFill>
              <a:schemeClr val="accent2"/>
            </a:solidFill>
            <a:ln>
              <a:noFill/>
            </a:ln>
            <a:effectLst>
              <a:outerShdw blurRad="317500" sx="1000" rotWithShape="0"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55">
                <a:solidFill>
                  <a:schemeClr val="lt1"/>
                </a:solidFill>
                <a:latin typeface="Arial"/>
                <a:ea typeface="Arial"/>
                <a:cs typeface="Arial"/>
                <a:sym typeface="Arial"/>
              </a:endParaRPr>
            </a:p>
          </p:txBody>
        </p:sp>
        <p:sp>
          <p:nvSpPr>
            <p:cNvPr id="114" name="Google Shape;114;p5"/>
            <p:cNvSpPr/>
            <p:nvPr/>
          </p:nvSpPr>
          <p:spPr>
            <a:xfrm rot="5400000">
              <a:off x="1846781" y="1869353"/>
              <a:ext cx="460856" cy="195047"/>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55">
                <a:solidFill>
                  <a:schemeClr val="lt1"/>
                </a:solidFill>
                <a:latin typeface="Arial"/>
                <a:ea typeface="Arial"/>
                <a:cs typeface="Arial"/>
                <a:sym typeface="Arial"/>
              </a:endParaRPr>
            </a:p>
          </p:txBody>
        </p:sp>
      </p:grpSp>
      <p:sp>
        <p:nvSpPr>
          <p:cNvPr id="115" name="Google Shape;115;p5"/>
          <p:cNvSpPr txBox="1"/>
          <p:nvPr/>
        </p:nvSpPr>
        <p:spPr>
          <a:xfrm>
            <a:off x="1789567" y="5448992"/>
            <a:ext cx="10121100" cy="1034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zh-CN" sz="1800">
                <a:solidFill>
                  <a:srgbClr val="595959"/>
                </a:solidFill>
                <a:latin typeface="Microsoft Yahei"/>
                <a:ea typeface="Microsoft Yahei"/>
                <a:cs typeface="Microsoft Yahei"/>
                <a:sym typeface="Microsoft Yahei"/>
              </a:rPr>
              <a:t>主要都是亞洲國家，因此我們想特別針對主要的亞洲國家之來台人數進行時間序列分析。</a:t>
            </a:r>
            <a:endParaRPr sz="1800">
              <a:solidFill>
                <a:srgbClr val="595959"/>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None/>
            </a:pPr>
            <a:r>
              <a:t/>
            </a:r>
            <a:endParaRPr sz="1800">
              <a:solidFill>
                <a:srgbClr val="595959"/>
              </a:solidFill>
              <a:latin typeface="Microsoft Yahei"/>
              <a:ea typeface="Microsoft Yahei"/>
              <a:cs typeface="Microsoft Yahei"/>
              <a:sym typeface="Microsoft Yahei"/>
            </a:endParaRPr>
          </a:p>
        </p:txBody>
      </p:sp>
      <p:cxnSp>
        <p:nvCxnSpPr>
          <p:cNvPr id="116" name="Google Shape;116;p5"/>
          <p:cNvCxnSpPr/>
          <p:nvPr/>
        </p:nvCxnSpPr>
        <p:spPr>
          <a:xfrm>
            <a:off x="1043633" y="5118805"/>
            <a:ext cx="10104736" cy="0"/>
          </a:xfrm>
          <a:prstGeom prst="straightConnector1">
            <a:avLst/>
          </a:prstGeom>
          <a:noFill/>
          <a:ln cap="flat" cmpd="sng" w="19050">
            <a:solidFill>
              <a:srgbClr val="BFBFBF"/>
            </a:solidFill>
            <a:prstDash val="dot"/>
            <a:miter lim="800000"/>
            <a:headEnd len="sm" w="sm" type="none"/>
            <a:tailEnd len="sm" w="sm" type="none"/>
          </a:ln>
        </p:spPr>
      </p:cxnSp>
      <p:grpSp>
        <p:nvGrpSpPr>
          <p:cNvPr id="117" name="Google Shape;117;p5"/>
          <p:cNvGrpSpPr/>
          <p:nvPr/>
        </p:nvGrpSpPr>
        <p:grpSpPr>
          <a:xfrm>
            <a:off x="9247999" y="1543849"/>
            <a:ext cx="2943208" cy="2841945"/>
            <a:chOff x="-203032" y="901147"/>
            <a:chExt cx="2207693" cy="2131459"/>
          </a:xfrm>
        </p:grpSpPr>
        <p:sp>
          <p:nvSpPr>
            <p:cNvPr id="118" name="Google Shape;118;p5"/>
            <p:cNvSpPr/>
            <p:nvPr/>
          </p:nvSpPr>
          <p:spPr>
            <a:xfrm>
              <a:off x="-7985" y="901147"/>
              <a:ext cx="2012646" cy="2131459"/>
            </a:xfrm>
            <a:prstGeom prst="rect">
              <a:avLst/>
            </a:prstGeom>
            <a:solidFill>
              <a:schemeClr val="accent1"/>
            </a:solidFill>
            <a:ln>
              <a:noFill/>
            </a:ln>
            <a:effectLst>
              <a:outerShdw blurRad="317500" sx="1000" rotWithShape="0"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55">
                <a:solidFill>
                  <a:schemeClr val="lt1"/>
                </a:solidFill>
                <a:latin typeface="Arial"/>
                <a:ea typeface="Arial"/>
                <a:cs typeface="Arial"/>
                <a:sym typeface="Arial"/>
              </a:endParaRPr>
            </a:p>
          </p:txBody>
        </p:sp>
        <p:sp>
          <p:nvSpPr>
            <p:cNvPr id="119" name="Google Shape;119;p5"/>
            <p:cNvSpPr/>
            <p:nvPr/>
          </p:nvSpPr>
          <p:spPr>
            <a:xfrm rot="-5400000">
              <a:off x="-335937" y="1869354"/>
              <a:ext cx="460856" cy="195047"/>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555">
                <a:solidFill>
                  <a:schemeClr val="lt1"/>
                </a:solidFill>
                <a:latin typeface="Arial"/>
                <a:ea typeface="Arial"/>
                <a:cs typeface="Arial"/>
                <a:sym typeface="Arial"/>
              </a:endParaRPr>
            </a:p>
          </p:txBody>
        </p:sp>
      </p:grpSp>
      <p:sp>
        <p:nvSpPr>
          <p:cNvPr id="120" name="Google Shape;120;p5"/>
          <p:cNvSpPr/>
          <p:nvPr/>
        </p:nvSpPr>
        <p:spPr>
          <a:xfrm>
            <a:off x="3705430" y="3859954"/>
            <a:ext cx="1013191" cy="1013323"/>
          </a:xfrm>
          <a:prstGeom prst="roundRect">
            <a:avLst>
              <a:gd fmla="val 16667" name="adj"/>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734">
              <a:solidFill>
                <a:schemeClr val="lt1"/>
              </a:solidFill>
              <a:latin typeface="Arial"/>
              <a:ea typeface="Arial"/>
              <a:cs typeface="Arial"/>
              <a:sym typeface="Arial"/>
            </a:endParaRPr>
          </a:p>
        </p:txBody>
      </p:sp>
      <p:sp>
        <p:nvSpPr>
          <p:cNvPr id="121" name="Google Shape;121;p5"/>
          <p:cNvSpPr/>
          <p:nvPr/>
        </p:nvSpPr>
        <p:spPr>
          <a:xfrm>
            <a:off x="4968645" y="3859954"/>
            <a:ext cx="1013191" cy="1013323"/>
          </a:xfrm>
          <a:prstGeom prst="roundRect">
            <a:avLst>
              <a:gd fmla="val 16667" name="adj"/>
            </a:avLst>
          </a:prstGeom>
          <a:solidFill>
            <a:schemeClr val="accent2"/>
          </a:solidFill>
          <a:ln cap="flat" cmpd="sng" w="38100">
            <a:solidFill>
              <a:schemeClr val="lt1"/>
            </a:solidFill>
            <a:prstDash val="solid"/>
            <a:miter lim="800000"/>
            <a:headEnd len="sm" w="sm" type="none"/>
            <a:tailEnd len="sm" w="sm" type="none"/>
          </a:ln>
        </p:spPr>
        <p:txBody>
          <a:bodyPr anchorCtr="0" anchor="ctr" bIns="121900" lIns="91425" spcFirstLastPara="1" rIns="91425" wrap="square" tIns="45700">
            <a:noAutofit/>
          </a:bodyPr>
          <a:lstStyle/>
          <a:p>
            <a:pPr indent="0" lvl="0" marL="0" marR="0" rtl="0" algn="ctr">
              <a:spcBef>
                <a:spcPts val="0"/>
              </a:spcBef>
              <a:spcAft>
                <a:spcPts val="0"/>
              </a:spcAft>
              <a:buNone/>
            </a:pPr>
            <a:r>
              <a:t/>
            </a:r>
            <a:endParaRPr sz="3734">
              <a:solidFill>
                <a:schemeClr val="lt1"/>
              </a:solidFill>
              <a:latin typeface="Arial"/>
              <a:ea typeface="Arial"/>
              <a:cs typeface="Arial"/>
              <a:sym typeface="Arial"/>
            </a:endParaRPr>
          </a:p>
        </p:txBody>
      </p:sp>
      <p:sp>
        <p:nvSpPr>
          <p:cNvPr id="122" name="Google Shape;122;p5"/>
          <p:cNvSpPr/>
          <p:nvPr/>
        </p:nvSpPr>
        <p:spPr>
          <a:xfrm>
            <a:off x="6231859" y="3859954"/>
            <a:ext cx="1013191" cy="1013323"/>
          </a:xfrm>
          <a:prstGeom prst="roundRect">
            <a:avLst>
              <a:gd fmla="val 16667" name="adj"/>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734">
              <a:solidFill>
                <a:schemeClr val="lt1"/>
              </a:solidFill>
              <a:latin typeface="Arial"/>
              <a:ea typeface="Arial"/>
              <a:cs typeface="Arial"/>
              <a:sym typeface="Arial"/>
            </a:endParaRPr>
          </a:p>
        </p:txBody>
      </p:sp>
      <p:sp>
        <p:nvSpPr>
          <p:cNvPr id="123" name="Google Shape;123;p5"/>
          <p:cNvSpPr/>
          <p:nvPr/>
        </p:nvSpPr>
        <p:spPr>
          <a:xfrm>
            <a:off x="7495074" y="3859954"/>
            <a:ext cx="1013191" cy="1013323"/>
          </a:xfrm>
          <a:prstGeom prst="roundRect">
            <a:avLst>
              <a:gd fmla="val 16667" name="adj"/>
            </a:avLst>
          </a:prstGeom>
          <a:solidFill>
            <a:schemeClr val="accent2"/>
          </a:solidFill>
          <a:ln cap="flat" cmpd="sng" w="38100">
            <a:solidFill>
              <a:schemeClr val="lt1"/>
            </a:solidFill>
            <a:prstDash val="solid"/>
            <a:miter lim="800000"/>
            <a:headEnd len="sm" w="sm" type="none"/>
            <a:tailEnd len="sm" w="sm" type="none"/>
          </a:ln>
        </p:spPr>
        <p:txBody>
          <a:bodyPr anchorCtr="0" anchor="ctr" bIns="45700" lIns="60950" spcFirstLastPara="1" rIns="0" wrap="square" tIns="0">
            <a:noAutofit/>
          </a:bodyPr>
          <a:lstStyle/>
          <a:p>
            <a:pPr indent="0" lvl="0" marL="0" marR="0" rtl="0" algn="ctr">
              <a:spcBef>
                <a:spcPts val="0"/>
              </a:spcBef>
              <a:spcAft>
                <a:spcPts val="0"/>
              </a:spcAft>
              <a:buNone/>
            </a:pPr>
            <a:r>
              <a:t/>
            </a:r>
            <a:endParaRPr sz="3200">
              <a:solidFill>
                <a:schemeClr val="lt1"/>
              </a:solidFill>
              <a:latin typeface="Arial"/>
              <a:ea typeface="Arial"/>
              <a:cs typeface="Arial"/>
              <a:sym typeface="Arial"/>
            </a:endParaRPr>
          </a:p>
        </p:txBody>
      </p:sp>
      <p:sp>
        <p:nvSpPr>
          <p:cNvPr id="124" name="Google Shape;124;p5"/>
          <p:cNvSpPr txBox="1"/>
          <p:nvPr/>
        </p:nvSpPr>
        <p:spPr>
          <a:xfrm>
            <a:off x="3850700" y="3921084"/>
            <a:ext cx="985800" cy="6771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dk1"/>
              </a:buClr>
              <a:buSzPts val="1100"/>
              <a:buFont typeface="Arial"/>
              <a:buNone/>
            </a:pPr>
            <a:r>
              <a:rPr lang="zh-CN" sz="2200">
                <a:solidFill>
                  <a:schemeClr val="lt1"/>
                </a:solidFill>
                <a:latin typeface="Microsoft Yahei"/>
                <a:ea typeface="Microsoft Yahei"/>
                <a:cs typeface="Microsoft Yahei"/>
                <a:sym typeface="Microsoft Yahei"/>
              </a:rPr>
              <a:t>中國大陸</a:t>
            </a:r>
            <a:endParaRPr/>
          </a:p>
        </p:txBody>
      </p:sp>
      <p:sp>
        <p:nvSpPr>
          <p:cNvPr id="125" name="Google Shape;125;p5"/>
          <p:cNvSpPr txBox="1"/>
          <p:nvPr/>
        </p:nvSpPr>
        <p:spPr>
          <a:xfrm>
            <a:off x="5112914" y="4149681"/>
            <a:ext cx="876900" cy="738600"/>
          </a:xfrm>
          <a:prstGeom prst="rect">
            <a:avLst/>
          </a:prstGeom>
          <a:noFill/>
          <a:ln>
            <a:noFill/>
          </a:ln>
        </p:spPr>
        <p:txBody>
          <a:bodyPr anchorCtr="0" anchor="t" bIns="45700" lIns="91425" spcFirstLastPara="1" rIns="91425" wrap="square" tIns="45700">
            <a:spAutoFit/>
          </a:bodyPr>
          <a:lstStyle/>
          <a:p>
            <a:pPr indent="0" lvl="0" marL="0" rtl="0" algn="l">
              <a:lnSpc>
                <a:spcPct val="164705"/>
              </a:lnSpc>
              <a:spcBef>
                <a:spcPts val="0"/>
              </a:spcBef>
              <a:spcAft>
                <a:spcPts val="0"/>
              </a:spcAft>
              <a:buClr>
                <a:schemeClr val="dk1"/>
              </a:buClr>
              <a:buSzPts val="1100"/>
              <a:buFont typeface="Arial"/>
              <a:buNone/>
            </a:pPr>
            <a:r>
              <a:rPr lang="zh-CN" sz="2200">
                <a:solidFill>
                  <a:schemeClr val="lt1"/>
                </a:solidFill>
                <a:latin typeface="Microsoft Yahei"/>
                <a:ea typeface="Microsoft Yahei"/>
                <a:cs typeface="Microsoft Yahei"/>
                <a:sym typeface="Microsoft Yahei"/>
              </a:rPr>
              <a:t>日本</a:t>
            </a:r>
            <a:endParaRPr/>
          </a:p>
        </p:txBody>
      </p:sp>
      <p:sp>
        <p:nvSpPr>
          <p:cNvPr id="126" name="Google Shape;126;p5"/>
          <p:cNvSpPr txBox="1"/>
          <p:nvPr/>
        </p:nvSpPr>
        <p:spPr>
          <a:xfrm>
            <a:off x="6210173" y="3959553"/>
            <a:ext cx="1056600" cy="6618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1100"/>
              <a:buFont typeface="Arial"/>
              <a:buNone/>
            </a:pPr>
            <a:r>
              <a:rPr lang="zh-CN" sz="2200">
                <a:solidFill>
                  <a:schemeClr val="lt1"/>
                </a:solidFill>
                <a:latin typeface="Microsoft Yahei"/>
                <a:ea typeface="Microsoft Yahei"/>
                <a:cs typeface="Microsoft Yahei"/>
                <a:sym typeface="Microsoft Yahei"/>
              </a:rPr>
              <a:t>新南向國家</a:t>
            </a:r>
            <a:endParaRPr/>
          </a:p>
        </p:txBody>
      </p:sp>
      <p:sp>
        <p:nvSpPr>
          <p:cNvPr id="127" name="Google Shape;127;p5"/>
          <p:cNvSpPr txBox="1"/>
          <p:nvPr/>
        </p:nvSpPr>
        <p:spPr>
          <a:xfrm>
            <a:off x="7647471" y="3891050"/>
            <a:ext cx="10131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zh-CN" sz="2200">
                <a:solidFill>
                  <a:schemeClr val="lt1"/>
                </a:solidFill>
                <a:latin typeface="Microsoft Yahei"/>
                <a:ea typeface="Microsoft Yahei"/>
                <a:cs typeface="Microsoft Yahei"/>
                <a:sym typeface="Microsoft Yahei"/>
              </a:rPr>
              <a:t>歐美</a:t>
            </a:r>
            <a:br>
              <a:rPr lang="zh-CN" sz="2200">
                <a:solidFill>
                  <a:schemeClr val="lt1"/>
                </a:solidFill>
                <a:latin typeface="Microsoft Yahei"/>
                <a:ea typeface="Microsoft Yahei"/>
                <a:cs typeface="Microsoft Yahei"/>
                <a:sym typeface="Microsoft Yahei"/>
              </a:rPr>
            </a:br>
            <a:r>
              <a:rPr lang="zh-CN" sz="2200">
                <a:solidFill>
                  <a:schemeClr val="lt1"/>
                </a:solidFill>
                <a:latin typeface="Microsoft Yahei"/>
                <a:ea typeface="Microsoft Yahei"/>
                <a:cs typeface="Microsoft Yahei"/>
                <a:sym typeface="Microsoft Yahei"/>
              </a:rPr>
              <a:t>港澳</a:t>
            </a:r>
            <a:endParaRPr sz="1800"/>
          </a:p>
        </p:txBody>
      </p:sp>
      <p:sp>
        <p:nvSpPr>
          <p:cNvPr id="128" name="Google Shape;128;p5"/>
          <p:cNvSpPr/>
          <p:nvPr/>
        </p:nvSpPr>
        <p:spPr>
          <a:xfrm>
            <a:off x="995433" y="1987441"/>
            <a:ext cx="672613" cy="670143"/>
          </a:xfrm>
          <a:custGeom>
            <a:rect b="b" l="l" r="r" t="t"/>
            <a:pathLst>
              <a:path extrusionOk="0" h="111" w="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5"/>
          <p:cNvSpPr/>
          <p:nvPr/>
        </p:nvSpPr>
        <p:spPr>
          <a:xfrm>
            <a:off x="10468936" y="2055455"/>
            <a:ext cx="733233" cy="534110"/>
          </a:xfrm>
          <a:custGeom>
            <a:rect b="b" l="l" r="r" t="t"/>
            <a:pathLst>
              <a:path extrusionOk="0" h="210" w="288">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30" name="Google Shape;130;p5"/>
          <p:cNvPicPr preferRelativeResize="0"/>
          <p:nvPr/>
        </p:nvPicPr>
        <p:blipFill>
          <a:blip r:embed="rId4">
            <a:alphaModFix/>
          </a:blip>
          <a:stretch>
            <a:fillRect/>
          </a:stretch>
        </p:blipFill>
        <p:spPr>
          <a:xfrm>
            <a:off x="3926475" y="508175"/>
            <a:ext cx="4637750" cy="6679275"/>
          </a:xfrm>
          <a:prstGeom prst="rect">
            <a:avLst/>
          </a:prstGeom>
          <a:noFill/>
          <a:ln>
            <a:noFill/>
          </a:ln>
        </p:spPr>
      </p:pic>
    </p:spTree>
  </p:cSld>
  <p:clrMapOvr>
    <a:masterClrMapping/>
  </p:clrMapOvr>
  <p:transition advClick="0" advTm="200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400"/>
                                        <p:tgtEl>
                                          <p:spTgt spid="112"/>
                                        </p:tgtEl>
                                        <p:attrNameLst>
                                          <p:attrName>ppt_x</p:attrName>
                                        </p:attrNameLst>
                                      </p:cBhvr>
                                      <p:tavLst>
                                        <p:tav fmla="" tm="0">
                                          <p:val>
                                            <p:strVal val="#ppt_x-1"/>
                                          </p:val>
                                        </p:tav>
                                        <p:tav fmla="" tm="100000">
                                          <p:val>
                                            <p:strVal val="#ppt_x"/>
                                          </p:val>
                                        </p:tav>
                                      </p:tavLst>
                                    </p:anim>
                                  </p:childTnLst>
                                </p:cTn>
                              </p:par>
                            </p:childTnLst>
                          </p:cTn>
                        </p:par>
                        <p:par>
                          <p:cTn fill="hold">
                            <p:stCondLst>
                              <p:cond delay="400"/>
                            </p:stCondLst>
                            <p:childTnLst>
                              <p:par>
                                <p:cTn fill="hold" nodeType="after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400"/>
                                        <p:tgtEl>
                                          <p:spTgt spid="111"/>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2" presetSubtype="2">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400"/>
                                        <p:tgtEl>
                                          <p:spTgt spid="117"/>
                                        </p:tgtEl>
                                        <p:attrNameLst>
                                          <p:attrName>ppt_x</p:attrName>
                                        </p:attrNameLst>
                                      </p:cBhvr>
                                      <p:tavLst>
                                        <p:tav fmla="" tm="0">
                                          <p:val>
                                            <p:strVal val="#ppt_x+1"/>
                                          </p:val>
                                        </p:tav>
                                        <p:tav fmla="" tm="100000">
                                          <p:val>
                                            <p:strVal val="#ppt_x"/>
                                          </p:val>
                                        </p:tav>
                                      </p:tavLst>
                                    </p:anim>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75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750"/>
                                        <p:tgtEl>
                                          <p:spTgt spid="129"/>
                                        </p:tgtEl>
                                      </p:cBhvr>
                                    </p:animEffect>
                                  </p:childTnLst>
                                </p:cTn>
                              </p:par>
                            </p:childTnLst>
                          </p:cTn>
                        </p:par>
                        <p:par>
                          <p:cTn fill="hold">
                            <p:stCondLst>
                              <p:cond delay="195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par>
                          <p:cTn fill="hold">
                            <p:stCondLst>
                              <p:cond delay="245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2950"/>
                            </p:stCondLst>
                            <p:childTnLst>
                              <p:par>
                                <p:cTn fill="hold" nodeType="after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850"/>
                                        <p:tgtEl>
                                          <p:spTgt spid="1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850"/>
                                  </p:stCondLst>
                                  <p:childTnLst>
                                    <p:set>
                                      <p:cBhvr>
                                        <p:cTn dur="1" fill="hold">
                                          <p:stCondLst>
                                            <p:cond delay="0"/>
                                          </p:stCondLst>
                                        </p:cTn>
                                        <p:tgtEl>
                                          <p:spTgt spid="124"/>
                                        </p:tgtEl>
                                        <p:attrNameLst>
                                          <p:attrName>style.visibility</p:attrName>
                                        </p:attrNameLst>
                                      </p:cBhvr>
                                      <p:to>
                                        <p:strVal val="visible"/>
                                      </p:to>
                                    </p:set>
                                    <p:animEffect filter="fade" transition="in">
                                      <p:cBhvr>
                                        <p:cTn dur="250"/>
                                        <p:tgtEl>
                                          <p:spTgt spid="124"/>
                                        </p:tgtEl>
                                      </p:cBhvr>
                                    </p:animEffect>
                                  </p:childTnLst>
                                </p:cTn>
                              </p:par>
                            </p:childTnLst>
                          </p:cTn>
                        </p:par>
                        <p:par>
                          <p:cTn fill="hold">
                            <p:stCondLst>
                              <p:cond delay="3800"/>
                            </p:stCondLst>
                            <p:childTnLst>
                              <p:par>
                                <p:cTn fill="hold" nodeType="afterEffect" presetClass="entr" presetID="2" presetSubtype="2">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750"/>
                                        <p:tgtEl>
                                          <p:spTgt spid="1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125"/>
                                        </p:tgtEl>
                                        <p:attrNameLst>
                                          <p:attrName>style.visibility</p:attrName>
                                        </p:attrNameLst>
                                      </p:cBhvr>
                                      <p:to>
                                        <p:strVal val="visible"/>
                                      </p:to>
                                    </p:set>
                                    <p:animEffect filter="fade" transition="in">
                                      <p:cBhvr>
                                        <p:cTn dur="250"/>
                                        <p:tgtEl>
                                          <p:spTgt spid="125"/>
                                        </p:tgtEl>
                                      </p:cBhvr>
                                    </p:animEffect>
                                  </p:childTnLst>
                                </p:cTn>
                              </p:par>
                            </p:childTnLst>
                          </p:cTn>
                        </p:par>
                        <p:par>
                          <p:cTn fill="hold">
                            <p:stCondLst>
                              <p:cond delay="4550"/>
                            </p:stCondLst>
                            <p:childTnLst>
                              <p:par>
                                <p:cTn fill="hold" nodeType="afterEffect" presetClass="entr" presetID="2" presetSubtype="2">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650"/>
                                        <p:tgtEl>
                                          <p:spTgt spid="1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650"/>
                                  </p:stCondLst>
                                  <p:childTnLst>
                                    <p:set>
                                      <p:cBhvr>
                                        <p:cTn dur="1" fill="hold">
                                          <p:stCondLst>
                                            <p:cond delay="0"/>
                                          </p:stCondLst>
                                        </p:cTn>
                                        <p:tgtEl>
                                          <p:spTgt spid="126"/>
                                        </p:tgtEl>
                                        <p:attrNameLst>
                                          <p:attrName>style.visibility</p:attrName>
                                        </p:attrNameLst>
                                      </p:cBhvr>
                                      <p:to>
                                        <p:strVal val="visible"/>
                                      </p:to>
                                    </p:set>
                                    <p:animEffect filter="fade" transition="in">
                                      <p:cBhvr>
                                        <p:cTn dur="250"/>
                                        <p:tgtEl>
                                          <p:spTgt spid="126"/>
                                        </p:tgtEl>
                                      </p:cBhvr>
                                    </p:animEffect>
                                  </p:childTnLst>
                                </p:cTn>
                              </p:par>
                            </p:childTnLst>
                          </p:cTn>
                        </p:par>
                        <p:par>
                          <p:cTn fill="hold">
                            <p:stCondLst>
                              <p:cond delay="5200"/>
                            </p:stCondLst>
                            <p:childTnLst>
                              <p:par>
                                <p:cTn fill="hold" nodeType="afterEffect" presetClass="entr" presetID="2" presetSubtype="2">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27"/>
                                        </p:tgtEl>
                                        <p:attrNameLst>
                                          <p:attrName>style.visibility</p:attrName>
                                        </p:attrNameLst>
                                      </p:cBhvr>
                                      <p:to>
                                        <p:strVal val="visible"/>
                                      </p:to>
                                    </p:set>
                                    <p:animEffect filter="fade" transition="in">
                                      <p:cBhvr>
                                        <p:cTn dur="25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g5bcc75721c_1_125"/>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Assess the fitted model：</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383" name="Google Shape;383;g5bcc75721c_1_125"/>
          <p:cNvSpPr txBox="1"/>
          <p:nvPr/>
        </p:nvSpPr>
        <p:spPr>
          <a:xfrm>
            <a:off x="715500" y="771000"/>
            <a:ext cx="7086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使用 </a:t>
            </a:r>
            <a:r>
              <a:rPr b="1" lang="zh-CN" sz="2400">
                <a:solidFill>
                  <a:srgbClr val="005DA2"/>
                </a:solidFill>
                <a:latin typeface="Microsoft JhengHei"/>
                <a:ea typeface="Microsoft JhengHei"/>
                <a:cs typeface="Microsoft JhengHei"/>
                <a:sym typeface="Microsoft JhengHei"/>
              </a:rPr>
              <a:t>Smoothing by Centered Moving Average</a:t>
            </a:r>
            <a:endParaRPr sz="2400"/>
          </a:p>
        </p:txBody>
      </p:sp>
      <p:sp>
        <p:nvSpPr>
          <p:cNvPr id="384" name="Google Shape;384;g5bcc75721c_1_125"/>
          <p:cNvSpPr txBox="1"/>
          <p:nvPr/>
        </p:nvSpPr>
        <p:spPr>
          <a:xfrm>
            <a:off x="516375" y="5265000"/>
            <a:ext cx="114417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zh-CN" sz="2500">
                <a:solidFill>
                  <a:schemeClr val="dk1"/>
                </a:solidFill>
                <a:latin typeface="Microsoft JhengHei"/>
                <a:ea typeface="Microsoft JhengHei"/>
                <a:cs typeface="Microsoft JhengHei"/>
                <a:sym typeface="Microsoft JhengHei"/>
              </a:rPr>
              <a:t>因此在後續的分析中，我們可以採用 </a:t>
            </a:r>
            <a:r>
              <a:rPr b="1" lang="zh-CN" sz="2500">
                <a:solidFill>
                  <a:srgbClr val="FFC000"/>
                </a:solidFill>
                <a:latin typeface="Microsoft JhengHei"/>
                <a:ea typeface="Microsoft JhengHei"/>
                <a:cs typeface="Microsoft JhengHei"/>
                <a:sym typeface="Microsoft JhengHei"/>
              </a:rPr>
              <a:t>Smoothing by Centered Moving Average </a:t>
            </a:r>
            <a:r>
              <a:rPr lang="zh-CN" sz="2500">
                <a:solidFill>
                  <a:schemeClr val="dk1"/>
                </a:solidFill>
                <a:latin typeface="Microsoft JhengHei"/>
                <a:ea typeface="Microsoft JhengHei"/>
                <a:cs typeface="Microsoft JhengHei"/>
                <a:sym typeface="Microsoft JhengHei"/>
              </a:rPr>
              <a:t>對</a:t>
            </a:r>
            <a:r>
              <a:rPr lang="zh-CN" sz="2500">
                <a:solidFill>
                  <a:schemeClr val="dk1"/>
                </a:solidFill>
                <a:latin typeface="Microsoft JhengHei"/>
                <a:ea typeface="Microsoft JhengHei"/>
                <a:cs typeface="Microsoft JhengHei"/>
                <a:sym typeface="Microsoft JhengHei"/>
              </a:rPr>
              <a:t>香港</a:t>
            </a:r>
            <a:r>
              <a:rPr lang="zh-CN" sz="2500">
                <a:solidFill>
                  <a:schemeClr val="dk1"/>
                </a:solidFill>
                <a:latin typeface="Microsoft JhengHei"/>
                <a:ea typeface="Microsoft JhengHei"/>
                <a:cs typeface="Microsoft JhengHei"/>
                <a:sym typeface="Microsoft JhengHei"/>
              </a:rPr>
              <a:t>來台人數作分析。</a:t>
            </a:r>
            <a:endParaRPr sz="2500">
              <a:solidFill>
                <a:schemeClr val="dk1"/>
              </a:solidFill>
              <a:latin typeface="Microsoft JhengHei"/>
              <a:ea typeface="Microsoft JhengHei"/>
              <a:cs typeface="Microsoft JhengHei"/>
              <a:sym typeface="Microsoft JhengHei"/>
            </a:endParaRPr>
          </a:p>
          <a:p>
            <a:pPr indent="0" lvl="0" marL="914400" rtl="0" algn="l">
              <a:spcBef>
                <a:spcPts val="800"/>
              </a:spcBef>
              <a:spcAft>
                <a:spcPts val="0"/>
              </a:spcAft>
              <a:buNone/>
            </a:pPr>
            <a:r>
              <a:t/>
            </a:r>
            <a:endParaRPr sz="2500">
              <a:solidFill>
                <a:schemeClr val="dk1"/>
              </a:solidFill>
              <a:latin typeface="Microsoft JhengHei"/>
              <a:ea typeface="Microsoft JhengHei"/>
              <a:cs typeface="Microsoft JhengHei"/>
              <a:sym typeface="Microsoft JhengHei"/>
            </a:endParaRPr>
          </a:p>
          <a:p>
            <a:pPr indent="0" lvl="0" marL="914400" rtl="0" algn="l">
              <a:spcBef>
                <a:spcPts val="800"/>
              </a:spcBef>
              <a:spcAft>
                <a:spcPts val="800"/>
              </a:spcAft>
              <a:buNone/>
            </a:pPr>
            <a:r>
              <a:t/>
            </a:r>
            <a:endParaRPr sz="3000">
              <a:latin typeface="Microsoft JhengHei"/>
              <a:ea typeface="Microsoft JhengHei"/>
              <a:cs typeface="Microsoft JhengHei"/>
              <a:sym typeface="Microsoft JhengHei"/>
            </a:endParaRPr>
          </a:p>
        </p:txBody>
      </p:sp>
      <p:sp>
        <p:nvSpPr>
          <p:cNvPr id="385" name="Google Shape;385;g5bcc75721c_1_125"/>
          <p:cNvSpPr txBox="1"/>
          <p:nvPr/>
        </p:nvSpPr>
        <p:spPr>
          <a:xfrm>
            <a:off x="2268500" y="1836600"/>
            <a:ext cx="7643100" cy="30000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Microsoft JhengHei"/>
              <a:buAutoNum type="arabicPeriod"/>
            </a:pPr>
            <a:r>
              <a:rPr b="1" lang="zh-CN" sz="3000">
                <a:latin typeface="Microsoft JhengHei"/>
                <a:ea typeface="Microsoft JhengHei"/>
                <a:cs typeface="Microsoft JhengHei"/>
                <a:sym typeface="Microsoft JhengHei"/>
              </a:rPr>
              <a:t>The Standard Error of Estimate</a:t>
            </a:r>
            <a:endParaRPr b="1" sz="3000">
              <a:latin typeface="Microsoft JhengHei"/>
              <a:ea typeface="Microsoft JhengHei"/>
              <a:cs typeface="Microsoft JhengHei"/>
              <a:sym typeface="Microsoft JhengHei"/>
            </a:endParaRPr>
          </a:p>
          <a:p>
            <a:pPr indent="-419100" lvl="0" marL="457200" rtl="0" algn="l">
              <a:lnSpc>
                <a:spcPct val="150000"/>
              </a:lnSpc>
              <a:spcBef>
                <a:spcPts val="0"/>
              </a:spcBef>
              <a:spcAft>
                <a:spcPts val="0"/>
              </a:spcAft>
              <a:buSzPts val="3000"/>
              <a:buFont typeface="Microsoft JhengHei"/>
              <a:buAutoNum type="arabicPeriod"/>
            </a:pPr>
            <a:r>
              <a:rPr b="1" lang="zh-CN" sz="3000">
                <a:latin typeface="Microsoft JhengHei"/>
                <a:ea typeface="Microsoft JhengHei"/>
                <a:cs typeface="Microsoft JhengHei"/>
                <a:sym typeface="Microsoft JhengHei"/>
              </a:rPr>
              <a:t>The Coefficient of Determination</a:t>
            </a:r>
            <a:endParaRPr b="1" sz="3000">
              <a:latin typeface="Microsoft JhengHei"/>
              <a:ea typeface="Microsoft JhengHei"/>
              <a:cs typeface="Microsoft JhengHei"/>
              <a:sym typeface="Microsoft JhengHei"/>
            </a:endParaRPr>
          </a:p>
          <a:p>
            <a:pPr indent="-419100" lvl="0" marL="457200" rtl="0" algn="l">
              <a:lnSpc>
                <a:spcPct val="150000"/>
              </a:lnSpc>
              <a:spcBef>
                <a:spcPts val="0"/>
              </a:spcBef>
              <a:spcAft>
                <a:spcPts val="0"/>
              </a:spcAft>
              <a:buSzPts val="3000"/>
              <a:buFont typeface="Microsoft JhengHei"/>
              <a:buAutoNum type="arabicPeriod"/>
            </a:pPr>
            <a:r>
              <a:rPr b="1" lang="zh-CN" sz="3000">
                <a:latin typeface="Microsoft JhengHei"/>
                <a:ea typeface="Microsoft JhengHei"/>
                <a:cs typeface="Microsoft JhengHei"/>
                <a:sym typeface="Microsoft JhengHei"/>
              </a:rPr>
              <a:t>Testing of the Coefficients (t test)</a:t>
            </a:r>
            <a:endParaRPr b="1" sz="3000">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t/>
            </a:r>
            <a:endParaRPr b="1" sz="3000">
              <a:latin typeface="Microsoft JhengHei"/>
              <a:ea typeface="Microsoft JhengHei"/>
              <a:cs typeface="Microsoft JhengHei"/>
              <a:sym typeface="Microsoft JhengHe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g5bcac16114_1_301"/>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各國可以使用的建模方法</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graphicFrame>
        <p:nvGraphicFramePr>
          <p:cNvPr id="392" name="Google Shape;392;g5bcac16114_1_301"/>
          <p:cNvGraphicFramePr/>
          <p:nvPr/>
        </p:nvGraphicFramePr>
        <p:xfrm>
          <a:off x="592550" y="1379800"/>
          <a:ext cx="3000000" cy="3000000"/>
        </p:xfrm>
        <a:graphic>
          <a:graphicData uri="http://schemas.openxmlformats.org/drawingml/2006/table">
            <a:tbl>
              <a:tblPr>
                <a:noFill/>
                <a:tableStyleId>{D3FC2CA1-7F8A-4972-8AB1-5AEE0F1FF40E}</a:tableStyleId>
              </a:tblPr>
              <a:tblGrid>
                <a:gridCol w="1350800"/>
                <a:gridCol w="1564100"/>
                <a:gridCol w="1251300"/>
                <a:gridCol w="1592550"/>
              </a:tblGrid>
              <a:tr h="1015775">
                <a:tc>
                  <a:txBody>
                    <a:bodyPr>
                      <a:noAutofit/>
                    </a:bodyPr>
                    <a:lstStyle/>
                    <a:p>
                      <a:pPr indent="0" lvl="0" marL="269999" rtl="0" algn="ctr">
                        <a:lnSpc>
                          <a:spcPct val="115000"/>
                        </a:lnSpc>
                        <a:spcBef>
                          <a:spcPts val="0"/>
                        </a:spcBef>
                        <a:spcAft>
                          <a:spcPts val="0"/>
                        </a:spcAft>
                        <a:buNone/>
                      </a:pPr>
                      <a:r>
                        <a:rPr b="1" lang="zh-CN" sz="1600">
                          <a:latin typeface="Microsoft JhengHei"/>
                          <a:ea typeface="Microsoft JhengHei"/>
                          <a:cs typeface="Microsoft JhengHei"/>
                          <a:sym typeface="Microsoft JhengHei"/>
                        </a:rPr>
                        <a:t> </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CMV</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SLR</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Dummy</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658900">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Japan</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ctr">
                        <a:lnSpc>
                          <a:spcPct val="115000"/>
                        </a:lnSpc>
                        <a:spcBef>
                          <a:spcPts val="0"/>
                        </a:spcBef>
                        <a:spcAft>
                          <a:spcPts val="0"/>
                        </a:spcAft>
                        <a:buNone/>
                      </a:pPr>
                      <a:r>
                        <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r>
              <a:tr h="645175">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HK</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V</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5175">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Macao</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1"/>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1"/>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1"/>
                    </a:solidFill>
                  </a:tcPr>
                </a:tc>
              </a:tr>
              <a:tr h="645175">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Malaysia</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r>
              <a:tr h="658900">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Singapore</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58900">
                <a:tc>
                  <a:txBody>
                    <a:bodyPr>
                      <a:noAutofit/>
                    </a:bodyPr>
                    <a:lstStyle/>
                    <a:p>
                      <a:pPr indent="0" lvl="0" marL="0" rtl="0" algn="ctr">
                        <a:lnSpc>
                          <a:spcPct val="115000"/>
                        </a:lnSpc>
                        <a:spcBef>
                          <a:spcPts val="0"/>
                        </a:spcBef>
                        <a:spcAft>
                          <a:spcPts val="0"/>
                        </a:spcAft>
                        <a:buNone/>
                      </a:pPr>
                      <a:r>
                        <a:rPr b="1" lang="zh-CN" sz="1600">
                          <a:latin typeface="Microsoft JhengHei"/>
                          <a:ea typeface="Microsoft JhengHei"/>
                          <a:cs typeface="Microsoft JhengHei"/>
                          <a:sym typeface="Microsoft JhengHei"/>
                        </a:rPr>
                        <a:t>India</a:t>
                      </a:r>
                      <a:endParaRPr b="1" sz="1600">
                        <a:latin typeface="Microsoft JhengHei"/>
                        <a:ea typeface="Microsoft JhengHei"/>
                        <a:cs typeface="Microsoft JhengHei"/>
                        <a:sym typeface="Microsoft JhengHe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zh-CN" sz="1600">
                          <a:solidFill>
                            <a:schemeClr val="dk1"/>
                          </a:solidFill>
                          <a:latin typeface="Microsoft JhengHei"/>
                          <a:ea typeface="Microsoft JhengHei"/>
                          <a:cs typeface="Microsoft JhengHei"/>
                          <a:sym typeface="Microsoft JhengHei"/>
                        </a:rPr>
                        <a:t>V</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ctr">
                        <a:spcBef>
                          <a:spcPts val="0"/>
                        </a:spcBef>
                        <a:spcAft>
                          <a:spcPts val="0"/>
                        </a:spcAft>
                        <a:buNone/>
                      </a:pPr>
                      <a:r>
                        <a:t/>
                      </a:r>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r>
            </a:tbl>
          </a:graphicData>
        </a:graphic>
      </p:graphicFrame>
      <p:pic>
        <p:nvPicPr>
          <p:cNvPr id="393" name="Google Shape;393;g5bcac16114_1_301"/>
          <p:cNvPicPr preferRelativeResize="0"/>
          <p:nvPr/>
        </p:nvPicPr>
        <p:blipFill>
          <a:blip r:embed="rId3">
            <a:alphaModFix/>
          </a:blip>
          <a:stretch>
            <a:fillRect/>
          </a:stretch>
        </p:blipFill>
        <p:spPr>
          <a:xfrm>
            <a:off x="7236225" y="2518901"/>
            <a:ext cx="3962550" cy="1223950"/>
          </a:xfrm>
          <a:prstGeom prst="rect">
            <a:avLst/>
          </a:prstGeom>
          <a:noFill/>
          <a:ln>
            <a:noFill/>
          </a:ln>
        </p:spPr>
      </p:pic>
      <p:pic>
        <p:nvPicPr>
          <p:cNvPr id="394" name="Google Shape;394;g5bcac16114_1_301"/>
          <p:cNvPicPr preferRelativeResize="0"/>
          <p:nvPr/>
        </p:nvPicPr>
        <p:blipFill>
          <a:blip r:embed="rId4">
            <a:alphaModFix/>
          </a:blip>
          <a:stretch>
            <a:fillRect/>
          </a:stretch>
        </p:blipFill>
        <p:spPr>
          <a:xfrm>
            <a:off x="6517700" y="4743150"/>
            <a:ext cx="5636450" cy="1266600"/>
          </a:xfrm>
          <a:prstGeom prst="rect">
            <a:avLst/>
          </a:prstGeom>
          <a:noFill/>
          <a:ln>
            <a:noFill/>
          </a:ln>
        </p:spPr>
      </p:pic>
      <p:sp>
        <p:nvSpPr>
          <p:cNvPr id="395" name="Google Shape;395;g5bcac16114_1_301"/>
          <p:cNvSpPr txBox="1"/>
          <p:nvPr/>
        </p:nvSpPr>
        <p:spPr>
          <a:xfrm>
            <a:off x="8519900" y="2016950"/>
            <a:ext cx="12618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Macao</a:t>
            </a:r>
            <a:endParaRPr sz="2400"/>
          </a:p>
        </p:txBody>
      </p:sp>
      <p:sp>
        <p:nvSpPr>
          <p:cNvPr id="396" name="Google Shape;396;g5bcac16114_1_301"/>
          <p:cNvSpPr/>
          <p:nvPr/>
        </p:nvSpPr>
        <p:spPr>
          <a:xfrm>
            <a:off x="2430350" y="3742850"/>
            <a:ext cx="582600" cy="56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5bcac16114_1_301"/>
          <p:cNvSpPr txBox="1"/>
          <p:nvPr/>
        </p:nvSpPr>
        <p:spPr>
          <a:xfrm>
            <a:off x="8519900" y="4233200"/>
            <a:ext cx="17052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5DA2"/>
                </a:solidFill>
                <a:latin typeface="Microsoft JhengHei"/>
                <a:ea typeface="Microsoft JhengHei"/>
                <a:cs typeface="Microsoft JhengHei"/>
                <a:sym typeface="Microsoft JhengHei"/>
              </a:rPr>
              <a:t>Malaysia</a:t>
            </a:r>
            <a:endParaRPr sz="2400"/>
          </a:p>
        </p:txBody>
      </p:sp>
      <p:sp>
        <p:nvSpPr>
          <p:cNvPr id="398" name="Google Shape;398;g5bcac16114_1_301"/>
          <p:cNvSpPr/>
          <p:nvPr/>
        </p:nvSpPr>
        <p:spPr>
          <a:xfrm>
            <a:off x="3842525" y="4383425"/>
            <a:ext cx="582600" cy="56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g5bcc75721c_0_277"/>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405" name="Google Shape;405;g5bcc75721c_0_277"/>
          <p:cNvPicPr preferRelativeResize="0"/>
          <p:nvPr/>
        </p:nvPicPr>
        <p:blipFill>
          <a:blip r:embed="rId3">
            <a:alphaModFix/>
          </a:blip>
          <a:stretch>
            <a:fillRect/>
          </a:stretch>
        </p:blipFill>
        <p:spPr>
          <a:xfrm>
            <a:off x="1091975" y="1049375"/>
            <a:ext cx="10008050" cy="5602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g5bcc75721c_0_326"/>
          <p:cNvSpPr txBox="1"/>
          <p:nvPr/>
        </p:nvSpPr>
        <p:spPr>
          <a:xfrm>
            <a:off x="863475" y="1412975"/>
            <a:ext cx="10624500" cy="52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1C4587"/>
                </a:solidFill>
                <a:latin typeface="Microsoft JhengHei"/>
                <a:ea typeface="Microsoft JhengHei"/>
                <a:cs typeface="Microsoft JhengHei"/>
                <a:sym typeface="Microsoft JhengHei"/>
              </a:rPr>
              <a:t>Visitors = 92983.23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+ 735.67 * t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- 27066.76 * Q1</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- 24762.07 * Q2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+ 17594.53 * Q3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- 32854.05 * Q4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- 23681.02 * Q5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- 31858.69 * Q6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- 33875.27 * Q7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- 5481.86 * Q8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- 10914.89 * Q9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-10479.84 * Q10 </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+ 1678.4 * Q11</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t/>
            </a:r>
            <a:endParaRPr/>
          </a:p>
        </p:txBody>
      </p:sp>
      <p:sp>
        <p:nvSpPr>
          <p:cNvPr id="412" name="Google Shape;412;g5bcc75721c_0_326"/>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413" name="Google Shape;413;g5bcc75721c_0_326"/>
          <p:cNvSpPr txBox="1"/>
          <p:nvPr/>
        </p:nvSpPr>
        <p:spPr>
          <a:xfrm flipH="1" rot="10800000">
            <a:off x="2134600" y="2621825"/>
            <a:ext cx="6873600" cy="1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5bcc75721c_0_326"/>
          <p:cNvSpPr txBox="1"/>
          <p:nvPr/>
        </p:nvSpPr>
        <p:spPr>
          <a:xfrm>
            <a:off x="5125725" y="1086525"/>
            <a:ext cx="6705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rPr lang="zh-CN" sz="2400">
                <a:solidFill>
                  <a:srgbClr val="1C4587"/>
                </a:solidFill>
                <a:latin typeface="Microsoft JhengHei"/>
                <a:ea typeface="Microsoft JhengHei"/>
                <a:cs typeface="Microsoft JhengHei"/>
                <a:sym typeface="Microsoft JhengHei"/>
              </a:rPr>
              <a:t>根據趨勢線我們可以看到的是，和同年十二月相比，除了三月和十一月的係數為正外，其他月份的平均來台人次均較十二月低，而隨著未來一年預測(108年五月~109年四月):</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rPr lang="zh-CN" sz="2400">
                <a:solidFill>
                  <a:srgbClr val="1C4587"/>
                </a:solidFill>
                <a:latin typeface="Microsoft JhengHei"/>
                <a:ea typeface="Microsoft JhengHei"/>
                <a:cs typeface="Microsoft JhengHei"/>
                <a:sym typeface="Microsoft JhengHei"/>
              </a:rPr>
              <a:t>By Dummy, we forecast that the number of visitors from Japan for the next 12 months are 155143.78, 158832.10, 220215.00, 147621.57, 163669.24, 149796.74, 146693.08, 194293.32, 180323.86, 210573.68, 202387.93, 201723.35 respectively.</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g5bcc75721c_0_286"/>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421" name="Google Shape;421;g5bcc75721c_0_286"/>
          <p:cNvPicPr preferRelativeResize="0"/>
          <p:nvPr/>
        </p:nvPicPr>
        <p:blipFill>
          <a:blip r:embed="rId3">
            <a:alphaModFix/>
          </a:blip>
          <a:stretch>
            <a:fillRect/>
          </a:stretch>
        </p:blipFill>
        <p:spPr>
          <a:xfrm>
            <a:off x="1267863" y="915125"/>
            <a:ext cx="9656275" cy="5821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g5bcc75721c_0_342"/>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428" name="Google Shape;428;g5bcc75721c_0_342"/>
          <p:cNvSpPr txBox="1"/>
          <p:nvPr/>
        </p:nvSpPr>
        <p:spPr>
          <a:xfrm>
            <a:off x="391500" y="1614300"/>
            <a:ext cx="11409000" cy="539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zh-CN" sz="2400">
                <a:solidFill>
                  <a:srgbClr val="1C4587"/>
                </a:solidFill>
                <a:latin typeface="Microsoft JhengHei"/>
                <a:ea typeface="Microsoft JhengHei"/>
                <a:cs typeface="Microsoft JhengHei"/>
                <a:sym typeface="Microsoft JhengHei"/>
              </a:rPr>
              <a:t>Visitors = 61801.34  + 753.55 * t</a:t>
            </a:r>
            <a:endParaRPr sz="2400">
              <a:solidFill>
                <a:srgbClr val="1C4587"/>
              </a:solidFill>
              <a:latin typeface="Microsoft JhengHei"/>
              <a:ea typeface="Microsoft JhengHei"/>
              <a:cs typeface="Microsoft JhengHei"/>
              <a:sym typeface="Microsoft JhengHei"/>
            </a:endParaRPr>
          </a:p>
          <a:p>
            <a:pPr indent="0" lvl="0" marL="457200" rtl="0" algn="l">
              <a:spcBef>
                <a:spcPts val="800"/>
              </a:spcBef>
              <a:spcAft>
                <a:spcPts val="0"/>
              </a:spcAft>
              <a:buClr>
                <a:schemeClr val="dk1"/>
              </a:buClr>
              <a:buSzPts val="1100"/>
              <a:buFont typeface="Arial"/>
              <a:buNone/>
            </a:pPr>
            <a:r>
              <a:t/>
            </a:r>
            <a:endParaRPr sz="2400">
              <a:solidFill>
                <a:srgbClr val="1C4587"/>
              </a:solidFill>
              <a:latin typeface="Microsoft JhengHei"/>
              <a:ea typeface="Microsoft JhengHei"/>
              <a:cs typeface="Microsoft JhengHei"/>
              <a:sym typeface="Microsoft JhengHei"/>
            </a:endParaRPr>
          </a:p>
          <a:p>
            <a:pPr indent="0" lvl="0" marL="457200" rtl="0" algn="l">
              <a:spcBef>
                <a:spcPts val="800"/>
              </a:spcBef>
              <a:spcAft>
                <a:spcPts val="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未來一年預測(108年五月~109年四月):</a:t>
            </a:r>
            <a:endParaRPr sz="2400">
              <a:solidFill>
                <a:srgbClr val="1C4587"/>
              </a:solidFill>
              <a:latin typeface="Microsoft JhengHei"/>
              <a:ea typeface="Microsoft JhengHei"/>
              <a:cs typeface="Microsoft JhengHei"/>
              <a:sym typeface="Microsoft JhengHei"/>
            </a:endParaRPr>
          </a:p>
          <a:p>
            <a:pPr indent="0" lvl="0" marL="457200" rtl="0" algn="l">
              <a:spcBef>
                <a:spcPts val="800"/>
              </a:spcBef>
              <a:spcAft>
                <a:spcPts val="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根據趨勢線我們可以看到的是，來台人次時間序列的線性趨勢，趨勢方程式的斜 率為753.55，表示過去幾年中，來台人次的平均成長約每月754人次。</a:t>
            </a:r>
            <a:endParaRPr sz="2400">
              <a:solidFill>
                <a:srgbClr val="1C4587"/>
              </a:solidFill>
              <a:latin typeface="Microsoft JhengHei"/>
              <a:ea typeface="Microsoft JhengHei"/>
              <a:cs typeface="Microsoft JhengHei"/>
              <a:sym typeface="Microsoft JhengHei"/>
            </a:endParaRPr>
          </a:p>
          <a:p>
            <a:pPr indent="457200" lvl="0" marL="0" rtl="0" algn="l">
              <a:spcBef>
                <a:spcPts val="800"/>
              </a:spcBef>
              <a:spcAft>
                <a:spcPts val="0"/>
              </a:spcAft>
              <a:buClr>
                <a:schemeClr val="dk1"/>
              </a:buClr>
              <a:buSzPts val="1100"/>
              <a:buFont typeface="Arial"/>
              <a:buNone/>
            </a:pPr>
            <a:r>
              <a:t/>
            </a:r>
            <a:endParaRPr sz="2400">
              <a:solidFill>
                <a:srgbClr val="1C4587"/>
              </a:solidFill>
              <a:latin typeface="Microsoft JhengHei"/>
              <a:ea typeface="Microsoft JhengHei"/>
              <a:cs typeface="Microsoft JhengHei"/>
              <a:sym typeface="Microsoft JhengHei"/>
            </a:endParaRPr>
          </a:p>
          <a:p>
            <a:pPr indent="0" lvl="0" marL="457200" rtl="0" algn="l">
              <a:spcBef>
                <a:spcPts val="800"/>
              </a:spcBef>
              <a:spcAft>
                <a:spcPts val="80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By CMV, we forecast that the number of visitors from Hong Kong for the next 12 months will be 103529.51, 112451.53, 150877.93, 162155.38, 139664.27, 164917.41, 162528.71, 177895.17, 128127.75, 146923.38, 135307.21, and 178065.39 respectively.</a:t>
            </a:r>
            <a:endParaRPr sz="2400">
              <a:solidFill>
                <a:srgbClr val="1C458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g5bcc75721c_0_292"/>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435" name="Google Shape;435;g5bcc75721c_0_292"/>
          <p:cNvPicPr preferRelativeResize="0"/>
          <p:nvPr/>
        </p:nvPicPr>
        <p:blipFill>
          <a:blip r:embed="rId3">
            <a:alphaModFix/>
          </a:blip>
          <a:stretch>
            <a:fillRect/>
          </a:stretch>
        </p:blipFill>
        <p:spPr>
          <a:xfrm>
            <a:off x="1189400" y="981050"/>
            <a:ext cx="9813200" cy="5708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g5bcc75721c_0_348"/>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442" name="Google Shape;442;g5bcc75721c_0_348"/>
          <p:cNvSpPr txBox="1"/>
          <p:nvPr/>
        </p:nvSpPr>
        <p:spPr>
          <a:xfrm>
            <a:off x="628050" y="1567250"/>
            <a:ext cx="10797000" cy="5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Visitors = 3168.808 + 104.746 * t</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根據趨勢線我們可以看到的是，來台人次時間序列的線性趨勢，趨勢方程式的斜率為104.746，表示過去幾年中，來台人次的平均成長約每月105人次。</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2400">
                <a:solidFill>
                  <a:srgbClr val="1C4587"/>
                </a:solidFill>
                <a:latin typeface="Microsoft JhengHei"/>
                <a:ea typeface="Microsoft JhengHei"/>
                <a:cs typeface="Microsoft JhengHei"/>
                <a:sym typeface="Microsoft JhengHei"/>
              </a:rPr>
              <a:t>未來一年預測(108年五月~109年四月):</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rPr lang="zh-CN" sz="2400">
                <a:solidFill>
                  <a:srgbClr val="1C4587"/>
                </a:solidFill>
              </a:rPr>
              <a:t>By CMV, we forecast that the number of visitors from Macao for the next 12 months will be 7800.82, 15848.05, 11201.14, 12363.07, 11068.55, 18862.17, 17387.61, 26277.88, 16236.04, 10926.63, 10940.54, 22297.09 respectively.</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g5bcc75721c_0_298"/>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449" name="Google Shape;449;g5bcc75721c_0_298"/>
          <p:cNvPicPr preferRelativeResize="0"/>
          <p:nvPr/>
        </p:nvPicPr>
        <p:blipFill>
          <a:blip r:embed="rId3">
            <a:alphaModFix/>
          </a:blip>
          <a:stretch>
            <a:fillRect/>
          </a:stretch>
        </p:blipFill>
        <p:spPr>
          <a:xfrm>
            <a:off x="1377725" y="918300"/>
            <a:ext cx="9436550" cy="5715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g5bcc75721c_0_354"/>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456" name="Google Shape;456;g5bcc75721c_0_354"/>
          <p:cNvSpPr txBox="1"/>
          <p:nvPr/>
        </p:nvSpPr>
        <p:spPr>
          <a:xfrm>
            <a:off x="587550" y="1959550"/>
            <a:ext cx="11424900" cy="53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400">
                <a:solidFill>
                  <a:srgbClr val="1C4587"/>
                </a:solidFill>
                <a:latin typeface="Microsoft JhengHei"/>
                <a:ea typeface="Microsoft JhengHei"/>
                <a:cs typeface="Microsoft JhengHei"/>
                <a:sym typeface="Microsoft JhengHei"/>
              </a:rPr>
              <a:t>Visitors = 19166.11+ 240.10 * t</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未來一年預測(108年五月~109年四月):</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t/>
            </a:r>
            <a:endParaRPr sz="2400">
              <a:solidFill>
                <a:srgbClr val="1C4587"/>
              </a:solidFill>
            </a:endParaRPr>
          </a:p>
          <a:p>
            <a:pPr indent="0" lvl="0" marL="0" rtl="0" algn="l">
              <a:lnSpc>
                <a:spcPct val="115000"/>
              </a:lnSpc>
              <a:spcBef>
                <a:spcPts val="0"/>
              </a:spcBef>
              <a:spcAft>
                <a:spcPts val="0"/>
              </a:spcAft>
              <a:buClr>
                <a:schemeClr val="dk1"/>
              </a:buClr>
              <a:buSzPts val="1100"/>
              <a:buFont typeface="Arial"/>
              <a:buNone/>
            </a:pPr>
            <a:r>
              <a:rPr lang="zh-CN" sz="2400">
                <a:solidFill>
                  <a:srgbClr val="1C4587"/>
                </a:solidFill>
              </a:rPr>
              <a:t>By SLR, we forecast that the number of visitors from Malaysia for the next 12 months will be 31189.49, 47780.60, 61563.53, 50174.54, 44918.51, 41675.48, 29818.83, 35430.62, 46955.87, 51187.61, 70204.90, 82041.74 respectively.</a:t>
            </a:r>
            <a:endParaRPr sz="2400">
              <a:solidFill>
                <a:srgbClr val="1C4587"/>
              </a:solidFill>
            </a:endParaRPr>
          </a:p>
          <a:p>
            <a:pPr indent="0" lvl="0" marL="0" rtl="0" algn="l">
              <a:spcBef>
                <a:spcPts val="0"/>
              </a:spcBef>
              <a:spcAft>
                <a:spcPts val="0"/>
              </a:spcAft>
              <a:buClr>
                <a:schemeClr val="dk1"/>
              </a:buClr>
              <a:buSzPts val="1100"/>
              <a:buFont typeface="Arial"/>
              <a:buNone/>
            </a:pPr>
            <a:r>
              <a:t/>
            </a:r>
            <a:endParaRPr sz="2400">
              <a:solidFill>
                <a:srgbClr val="1C4587"/>
              </a:solidFill>
            </a:endParaRPr>
          </a:p>
          <a:p>
            <a:pPr indent="0" lvl="0" marL="0" rtl="0" algn="l">
              <a:spcBef>
                <a:spcPts val="0"/>
              </a:spcBef>
              <a:spcAft>
                <a:spcPts val="0"/>
              </a:spcAft>
              <a:buClr>
                <a:schemeClr val="dk1"/>
              </a:buClr>
              <a:buSzPts val="1100"/>
              <a:buFont typeface="Arial"/>
              <a:buNone/>
            </a:pPr>
            <a:r>
              <a:t/>
            </a:r>
            <a:endParaRPr sz="2400">
              <a:solidFill>
                <a:srgbClr val="1C4587"/>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5bcac16114_1_55"/>
          <p:cNvSpPr/>
          <p:nvPr/>
        </p:nvSpPr>
        <p:spPr>
          <a:xfrm>
            <a:off x="5028723" y="3201199"/>
            <a:ext cx="2134500" cy="1103400"/>
          </a:xfrm>
          <a:prstGeom prst="rect">
            <a:avLst/>
          </a:prstGeom>
          <a:noFill/>
          <a:ln>
            <a:noFill/>
          </a:ln>
        </p:spPr>
        <p:txBody>
          <a:bodyPr anchorCtr="0" anchor="t" bIns="34275" lIns="68550" spcFirstLastPara="1" rIns="68550" wrap="square" tIns="34275">
            <a:noAutofit/>
          </a:bodyPr>
          <a:lstStyle/>
          <a:p>
            <a:pPr indent="0" lvl="0" marL="0" marR="0" rtl="0" algn="ctr">
              <a:lnSpc>
                <a:spcPct val="120000"/>
              </a:lnSpc>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pic>
        <p:nvPicPr>
          <p:cNvPr id="137" name="Google Shape;137;g5bcac16114_1_55"/>
          <p:cNvPicPr preferRelativeResize="0"/>
          <p:nvPr/>
        </p:nvPicPr>
        <p:blipFill>
          <a:blip r:embed="rId3">
            <a:alphaModFix/>
          </a:blip>
          <a:stretch>
            <a:fillRect/>
          </a:stretch>
        </p:blipFill>
        <p:spPr>
          <a:xfrm>
            <a:off x="2598224" y="910100"/>
            <a:ext cx="7230924" cy="3850400"/>
          </a:xfrm>
          <a:prstGeom prst="rect">
            <a:avLst/>
          </a:prstGeom>
          <a:noFill/>
          <a:ln>
            <a:noFill/>
          </a:ln>
        </p:spPr>
      </p:pic>
      <p:sp>
        <p:nvSpPr>
          <p:cNvPr id="138" name="Google Shape;138;g5bcac16114_1_55"/>
          <p:cNvSpPr/>
          <p:nvPr/>
        </p:nvSpPr>
        <p:spPr>
          <a:xfrm>
            <a:off x="269875" y="5195300"/>
            <a:ext cx="11768400" cy="844800"/>
          </a:xfrm>
          <a:prstGeom prst="rect">
            <a:avLst/>
          </a:prstGeom>
          <a:noFill/>
          <a:ln>
            <a:noFill/>
          </a:ln>
        </p:spPr>
        <p:txBody>
          <a:bodyPr anchorCtr="0" anchor="t" bIns="34275" lIns="68550" spcFirstLastPara="1" rIns="68550" wrap="square" tIns="34275">
            <a:noAutofit/>
          </a:bodyPr>
          <a:lstStyle/>
          <a:p>
            <a:pPr indent="0" lvl="0" marL="0" rtl="0" algn="ctr">
              <a:lnSpc>
                <a:spcPct val="115000"/>
              </a:lnSpc>
              <a:spcBef>
                <a:spcPts val="0"/>
              </a:spcBef>
              <a:spcAft>
                <a:spcPts val="0"/>
              </a:spcAft>
              <a:buNone/>
            </a:pPr>
            <a:r>
              <a:rPr b="1" lang="zh-CN" sz="2000">
                <a:solidFill>
                  <a:srgbClr val="005DA2"/>
                </a:solidFill>
                <a:latin typeface="Microsoft JhengHei"/>
                <a:ea typeface="Microsoft JhengHei"/>
                <a:cs typeface="Microsoft JhengHei"/>
                <a:sym typeface="Microsoft JhengHei"/>
              </a:rPr>
              <a:t>除了中國大陸之外，其餘國家地區都呈現上升趨勢 </a:t>
            </a:r>
            <a:endParaRPr b="1" sz="2000">
              <a:solidFill>
                <a:srgbClr val="005DA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rPr b="1" lang="zh-CN" sz="2000">
                <a:solidFill>
                  <a:srgbClr val="005DA2"/>
                </a:solidFill>
                <a:latin typeface="Microsoft JhengHei"/>
                <a:ea typeface="Microsoft JhengHei"/>
                <a:cs typeface="Microsoft JhengHei"/>
                <a:sym typeface="Microsoft JhengHei"/>
              </a:rPr>
              <a:t>中國容易受到政治或其他因素之影響，也較難預測</a:t>
            </a:r>
            <a:br>
              <a:rPr b="1" lang="zh-CN" sz="2000">
                <a:solidFill>
                  <a:srgbClr val="005DA2"/>
                </a:solidFill>
                <a:latin typeface="Microsoft JhengHei"/>
                <a:ea typeface="Microsoft JhengHei"/>
                <a:cs typeface="Microsoft JhengHei"/>
                <a:sym typeface="Microsoft JhengHei"/>
              </a:rPr>
            </a:br>
            <a:endParaRPr b="1" sz="2000">
              <a:solidFill>
                <a:srgbClr val="005DA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rPr b="1" lang="zh-CN" sz="2000">
                <a:solidFill>
                  <a:srgbClr val="005DA2"/>
                </a:solidFill>
                <a:latin typeface="Microsoft JhengHei"/>
                <a:ea typeface="Microsoft JhengHei"/>
                <a:cs typeface="Microsoft JhengHei"/>
                <a:sym typeface="Microsoft JhengHei"/>
              </a:rPr>
              <a:t>日本、馬來西亞、新加坡、香港、澳門和印度這六個國家地區來進行未來一年的來台人數預測</a:t>
            </a:r>
            <a:endParaRPr b="1" sz="2000">
              <a:solidFill>
                <a:srgbClr val="005DA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g5bcc75721c_0_304"/>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463" name="Google Shape;463;g5bcc75721c_0_304"/>
          <p:cNvPicPr preferRelativeResize="0"/>
          <p:nvPr/>
        </p:nvPicPr>
        <p:blipFill>
          <a:blip r:embed="rId3">
            <a:alphaModFix/>
          </a:blip>
          <a:stretch>
            <a:fillRect/>
          </a:stretch>
        </p:blipFill>
        <p:spPr>
          <a:xfrm>
            <a:off x="779925" y="1025350"/>
            <a:ext cx="10757699" cy="5593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g5bcc75721c_0_360"/>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470" name="Google Shape;470;g5bcc75721c_0_360"/>
          <p:cNvSpPr txBox="1"/>
          <p:nvPr/>
        </p:nvSpPr>
        <p:spPr>
          <a:xfrm>
            <a:off x="643800" y="1073275"/>
            <a:ext cx="11173800" cy="52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800">
                <a:solidFill>
                  <a:srgbClr val="1C4587"/>
                </a:solidFill>
                <a:latin typeface="Microsoft JhengHei"/>
                <a:ea typeface="Microsoft JhengHei"/>
                <a:cs typeface="Microsoft JhengHei"/>
                <a:sym typeface="Microsoft JhengHei"/>
              </a:rPr>
              <a:t>Visitors     = 58115.747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+ 122.406 * t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a:t>
            </a:r>
            <a:r>
              <a:rPr lang="zh-CN" sz="1800">
                <a:solidFill>
                  <a:srgbClr val="1C4587"/>
                </a:solidFill>
                <a:latin typeface="Microsoft JhengHei"/>
                <a:ea typeface="Microsoft JhengHei"/>
                <a:cs typeface="Microsoft JhengHei"/>
                <a:sym typeface="Microsoft JhengHei"/>
              </a:rPr>
              <a:t> -</a:t>
            </a:r>
            <a:r>
              <a:rPr lang="zh-CN" sz="1800">
                <a:solidFill>
                  <a:srgbClr val="1C4587"/>
                </a:solidFill>
                <a:latin typeface="Microsoft JhengHei"/>
                <a:ea typeface="Microsoft JhengHei"/>
                <a:cs typeface="Microsoft JhengHei"/>
                <a:sym typeface="Microsoft JhengHei"/>
              </a:rPr>
              <a:t> 40575.281* Q1</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- 43667.936 * Q2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- 26455.467* Q3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- 31986.998 * Q4</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- 33913.41* Q5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-31027.066* Q6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- 43006.597* Q7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- 43834.252* Q8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- 39339.158 * Q9</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rPr lang="zh-CN" sz="1800">
                <a:solidFill>
                  <a:srgbClr val="1C4587"/>
                </a:solidFill>
                <a:latin typeface="Microsoft JhengHei"/>
                <a:ea typeface="Microsoft JhengHei"/>
                <a:cs typeface="Microsoft JhengHei"/>
                <a:sym typeface="Microsoft JhengHei"/>
              </a:rPr>
              <a:t>                - 31266.689* Q10 </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rPr lang="zh-CN" sz="1800">
                <a:solidFill>
                  <a:srgbClr val="1C4587"/>
                </a:solidFill>
                <a:latin typeface="Microsoft JhengHei"/>
                <a:ea typeface="Microsoft JhengHei"/>
                <a:cs typeface="Microsoft JhengHei"/>
                <a:sym typeface="Microsoft JhengHei"/>
              </a:rPr>
              <a:t>                - 16795.969* Q11</a:t>
            </a:r>
            <a:endParaRPr sz="18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t/>
            </a:r>
            <a:endParaRPr/>
          </a:p>
        </p:txBody>
      </p:sp>
      <p:sp>
        <p:nvSpPr>
          <p:cNvPr id="471" name="Google Shape;471;g5bcc75721c_0_360"/>
          <p:cNvSpPr txBox="1"/>
          <p:nvPr/>
        </p:nvSpPr>
        <p:spPr>
          <a:xfrm>
            <a:off x="5179150" y="1184775"/>
            <a:ext cx="6104700" cy="17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未來一年預測(108年五月~109年四月):</a:t>
            </a:r>
            <a:endParaRPr b="1"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1800"/>
              </a:spcBef>
              <a:spcAft>
                <a:spcPts val="0"/>
              </a:spcAft>
              <a:buClr>
                <a:schemeClr val="dk1"/>
              </a:buClr>
              <a:buSzPts val="1100"/>
              <a:buFont typeface="Arial"/>
              <a:buNone/>
            </a:pPr>
            <a:r>
              <a:rPr lang="zh-CN" sz="2400">
                <a:solidFill>
                  <a:srgbClr val="1C4587"/>
                </a:solidFill>
              </a:rPr>
              <a:t>By Regression model by indicator variables, we forecast that the number of visitors from Singapore for the next 12 months will be 30760.28, 27790.03, 45124.90, 39715.78 ,37911.77, 40920.52, 29063.40, 28358.15, 32975.65, 41170.52, 55763.65, and 72682.02. respectively.</a:t>
            </a:r>
            <a:endParaRPr sz="2400">
              <a:solidFill>
                <a:srgbClr val="1C4587"/>
              </a:solidFill>
              <a:latin typeface="Microsoft JhengHei"/>
              <a:ea typeface="Microsoft JhengHei"/>
              <a:cs typeface="Microsoft JhengHei"/>
              <a:sym typeface="Microsoft JhengHei"/>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g5bcc75721c_0_310"/>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478" name="Google Shape;478;g5bcc75721c_0_310"/>
          <p:cNvPicPr preferRelativeResize="0"/>
          <p:nvPr/>
        </p:nvPicPr>
        <p:blipFill>
          <a:blip r:embed="rId3">
            <a:alphaModFix/>
          </a:blip>
          <a:stretch>
            <a:fillRect/>
          </a:stretch>
        </p:blipFill>
        <p:spPr>
          <a:xfrm>
            <a:off x="1046900" y="965375"/>
            <a:ext cx="10098199" cy="5686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g5bcc75721c_0_366"/>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建模預測</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485" name="Google Shape;485;g5bcc75721c_0_366"/>
          <p:cNvSpPr txBox="1"/>
          <p:nvPr/>
        </p:nvSpPr>
        <p:spPr>
          <a:xfrm>
            <a:off x="501300" y="1975300"/>
            <a:ext cx="11189400" cy="55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400">
                <a:solidFill>
                  <a:srgbClr val="1C4587"/>
                </a:solidFill>
                <a:latin typeface="Microsoft JhengHei"/>
                <a:ea typeface="Microsoft JhengHei"/>
                <a:cs typeface="Microsoft JhengHei"/>
                <a:sym typeface="Microsoft JhengHei"/>
              </a:rPr>
              <a:t>Visitors =1744.0242  +  16.9885  * t</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未來一年預測(108年五月~109年四月):</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t/>
            </a:r>
            <a:endParaRPr sz="2400">
              <a:solidFill>
                <a:srgbClr val="1C4587"/>
              </a:solidFill>
            </a:endParaRPr>
          </a:p>
          <a:p>
            <a:pPr indent="0" lvl="0" marL="0" rtl="0" algn="l">
              <a:lnSpc>
                <a:spcPct val="115000"/>
              </a:lnSpc>
              <a:spcBef>
                <a:spcPts val="800"/>
              </a:spcBef>
              <a:spcAft>
                <a:spcPts val="0"/>
              </a:spcAft>
              <a:buClr>
                <a:schemeClr val="dk1"/>
              </a:buClr>
              <a:buSzPts val="1100"/>
              <a:buFont typeface="Arial"/>
              <a:buNone/>
            </a:pPr>
            <a:r>
              <a:rPr lang="zh-CN" sz="2400">
                <a:solidFill>
                  <a:srgbClr val="1C4587"/>
                </a:solidFill>
              </a:rPr>
              <a:t>By SLR, we forecast that the # of visitors from India for the next 12 months will be 2662.367, 3115.873, 3876.104, 3490.296, 3750.878, 3822.444, 3298.713, 3607.836, 3847.571, 3477.944, 3667.776, 3008.126 respectively.</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Clr>
                <a:schemeClr val="dk1"/>
              </a:buClr>
              <a:buSzPts val="1100"/>
              <a:buFont typeface="Arial"/>
              <a:buNone/>
            </a:pPr>
            <a:r>
              <a:t/>
            </a:r>
            <a:endParaRPr sz="2400">
              <a:solidFill>
                <a:srgbClr val="1C4587"/>
              </a:solidFill>
              <a:latin typeface="Microsoft JhengHei"/>
              <a:ea typeface="Microsoft JhengHei"/>
              <a:cs typeface="Microsoft JhengHei"/>
              <a:sym typeface="Microsoft JhengHei"/>
            </a:endParaRPr>
          </a:p>
          <a:p>
            <a:pPr indent="0" lvl="0" marL="0" rtl="0" algn="l">
              <a:spcBef>
                <a:spcPts val="8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g5bcc75721c_1_30"/>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492" name="Google Shape;492;g5bcc75721c_1_30"/>
          <p:cNvPicPr preferRelativeResize="0"/>
          <p:nvPr/>
        </p:nvPicPr>
        <p:blipFill>
          <a:blip r:embed="rId3">
            <a:alphaModFix/>
          </a:blip>
          <a:stretch>
            <a:fillRect/>
          </a:stretch>
        </p:blipFill>
        <p:spPr>
          <a:xfrm>
            <a:off x="191775" y="1007900"/>
            <a:ext cx="6275562" cy="5850100"/>
          </a:xfrm>
          <a:prstGeom prst="rect">
            <a:avLst/>
          </a:prstGeom>
          <a:noFill/>
          <a:ln>
            <a:noFill/>
          </a:ln>
        </p:spPr>
      </p:pic>
      <p:sp>
        <p:nvSpPr>
          <p:cNvPr id="493" name="Google Shape;493;g5bcc75721c_1_30"/>
          <p:cNvSpPr txBox="1"/>
          <p:nvPr/>
        </p:nvSpPr>
        <p:spPr>
          <a:xfrm>
            <a:off x="6749800" y="1740100"/>
            <a:ext cx="5332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zh-CN" sz="2000">
                <a:solidFill>
                  <a:srgbClr val="1C4587"/>
                </a:solidFill>
                <a:latin typeface="Microsoft JhengHei"/>
                <a:ea typeface="Microsoft JhengHei"/>
                <a:cs typeface="Microsoft JhengHei"/>
                <a:sym typeface="Microsoft JhengHei"/>
              </a:rPr>
              <a:t>在 </a:t>
            </a:r>
            <a:r>
              <a:rPr b="1" lang="zh-CN" sz="2000">
                <a:solidFill>
                  <a:srgbClr val="F6B26B"/>
                </a:solidFill>
                <a:latin typeface="Microsoft JhengHei"/>
                <a:ea typeface="Microsoft JhengHei"/>
                <a:cs typeface="Microsoft JhengHei"/>
                <a:sym typeface="Microsoft JhengHei"/>
              </a:rPr>
              <a:t>The multiple model</a:t>
            </a:r>
            <a:r>
              <a:rPr lang="zh-CN" sz="2000">
                <a:solidFill>
                  <a:srgbClr val="1C4587"/>
                </a:solidFill>
                <a:latin typeface="Microsoft JhengHei"/>
                <a:ea typeface="Microsoft JhengHei"/>
                <a:cs typeface="Microsoft JhengHei"/>
                <a:sym typeface="Microsoft JhengHei"/>
              </a:rPr>
              <a:t> 的 Smoothing by Centered Moving Average 及 smoothing by linear regression model 中，我們使用季節指數反應其季節規律的變動性，其公式為：Seasonal index =	</a:t>
            </a:r>
            <a:endParaRPr sz="2000">
              <a:solidFill>
                <a:srgbClr val="1C4587"/>
              </a:solidFill>
              <a:latin typeface="Microsoft JhengHei"/>
              <a:ea typeface="Microsoft JhengHei"/>
              <a:cs typeface="Microsoft JhengHei"/>
              <a:sym typeface="Microsoft JhengHei"/>
            </a:endParaRPr>
          </a:p>
          <a:p>
            <a:pPr indent="457200" lvl="0" marL="0" rtl="0" algn="l">
              <a:lnSpc>
                <a:spcPct val="115000"/>
              </a:lnSpc>
              <a:spcBef>
                <a:spcPts val="1800"/>
              </a:spcBef>
              <a:spcAft>
                <a:spcPts val="0"/>
              </a:spcAft>
              <a:buNone/>
            </a:pPr>
            <a:r>
              <a:rPr lang="zh-CN" sz="2000">
                <a:solidFill>
                  <a:srgbClr val="1C4587"/>
                </a:solidFill>
                <a:latin typeface="Microsoft JhengHei"/>
                <a:ea typeface="Microsoft JhengHei"/>
                <a:cs typeface="Microsoft JhengHei"/>
                <a:sym typeface="Microsoft JhengHei"/>
              </a:rPr>
              <a:t>(Seasonal averaged ratio) (number of seasons) /Sum of averaged ratios</a:t>
            </a:r>
            <a:endParaRPr sz="2000">
              <a:solidFill>
                <a:srgbClr val="1C4587"/>
              </a:solidFill>
              <a:latin typeface="Microsoft JhengHei"/>
              <a:ea typeface="Microsoft JhengHei"/>
              <a:cs typeface="Microsoft JhengHei"/>
              <a:sym typeface="Microsoft JhengHei"/>
            </a:endParaRPr>
          </a:p>
          <a:p>
            <a:pPr indent="0" lvl="0" marL="0" rtl="0" algn="l">
              <a:lnSpc>
                <a:spcPct val="115000"/>
              </a:lnSpc>
              <a:spcBef>
                <a:spcPts val="1800"/>
              </a:spcBef>
              <a:spcAft>
                <a:spcPts val="0"/>
              </a:spcAft>
              <a:buNone/>
            </a:pPr>
            <a:r>
              <a:rPr lang="zh-CN" sz="2000">
                <a:solidFill>
                  <a:srgbClr val="1C4587"/>
                </a:solidFill>
                <a:latin typeface="Microsoft JhengHei"/>
                <a:ea typeface="Microsoft JhengHei"/>
                <a:cs typeface="Microsoft JhengHei"/>
                <a:sym typeface="Microsoft JhengHei"/>
              </a:rPr>
              <a:t>季節指標代表意義：某個季節的時間序列值與整體季節性平均值之間的比率。</a:t>
            </a:r>
            <a:endParaRPr sz="2000">
              <a:solidFill>
                <a:schemeClr val="dk1"/>
              </a:solidFill>
              <a:latin typeface="Microsoft JhengHei"/>
              <a:ea typeface="Microsoft JhengHei"/>
              <a:cs typeface="Microsoft JhengHei"/>
              <a:sym typeface="Microsoft JhengHei"/>
            </a:endParaRPr>
          </a:p>
          <a:p>
            <a:pPr indent="0" lvl="0" marL="0" rtl="0" algn="l">
              <a:lnSpc>
                <a:spcPct val="115000"/>
              </a:lnSpc>
              <a:spcBef>
                <a:spcPts val="1800"/>
              </a:spcBef>
              <a:spcAft>
                <a:spcPts val="600"/>
              </a:spcAft>
              <a:buNone/>
            </a:pPr>
            <a:r>
              <a:t/>
            </a:r>
            <a:endParaRPr sz="2000">
              <a:solidFill>
                <a:srgbClr val="1C4587"/>
              </a:solidFill>
              <a:latin typeface="Microsoft JhengHei"/>
              <a:ea typeface="Microsoft JhengHei"/>
              <a:cs typeface="Microsoft JhengHei"/>
              <a:sym typeface="Microsoft JhengHe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g5bcc75721c_0_384"/>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500" name="Google Shape;500;g5bcc75721c_0_384"/>
          <p:cNvPicPr preferRelativeResize="0"/>
          <p:nvPr/>
        </p:nvPicPr>
        <p:blipFill>
          <a:blip r:embed="rId3">
            <a:alphaModFix/>
          </a:blip>
          <a:stretch>
            <a:fillRect/>
          </a:stretch>
        </p:blipFill>
        <p:spPr>
          <a:xfrm>
            <a:off x="191775" y="1007900"/>
            <a:ext cx="6275562" cy="5850100"/>
          </a:xfrm>
          <a:prstGeom prst="rect">
            <a:avLst/>
          </a:prstGeom>
          <a:noFill/>
          <a:ln>
            <a:noFill/>
          </a:ln>
        </p:spPr>
      </p:pic>
      <p:sp>
        <p:nvSpPr>
          <p:cNvPr id="501" name="Google Shape;501;g5bcc75721c_0_384"/>
          <p:cNvSpPr txBox="1"/>
          <p:nvPr/>
        </p:nvSpPr>
        <p:spPr>
          <a:xfrm>
            <a:off x="6734050" y="1338525"/>
            <a:ext cx="53328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b="1" lang="zh-CN" sz="2300">
                <a:solidFill>
                  <a:srgbClr val="1C4587"/>
                </a:solidFill>
                <a:latin typeface="Microsoft JhengHei"/>
                <a:ea typeface="Microsoft JhengHei"/>
                <a:cs typeface="Microsoft JhengHei"/>
                <a:sym typeface="Microsoft JhengHei"/>
              </a:rPr>
              <a:t>發現：</a:t>
            </a:r>
            <a:endParaRPr b="1" sz="2300">
              <a:solidFill>
                <a:srgbClr val="1C4587"/>
              </a:solidFill>
              <a:latin typeface="Microsoft JhengHei"/>
              <a:ea typeface="Microsoft JhengHei"/>
              <a:cs typeface="Microsoft JhengHei"/>
              <a:sym typeface="Microsoft JhengHei"/>
            </a:endParaRPr>
          </a:p>
          <a:p>
            <a:pPr indent="0" lvl="0" marL="0" rtl="0" algn="l">
              <a:lnSpc>
                <a:spcPct val="150000"/>
              </a:lnSpc>
              <a:spcBef>
                <a:spcPts val="1800"/>
              </a:spcBef>
              <a:spcAft>
                <a:spcPts val="0"/>
              </a:spcAft>
              <a:buNone/>
            </a:pPr>
            <a:r>
              <a:rPr lang="zh-CN" sz="2300">
                <a:solidFill>
                  <a:srgbClr val="1C4587"/>
                </a:solidFill>
                <a:latin typeface="Microsoft JhengHei"/>
                <a:ea typeface="Microsoft JhengHei"/>
                <a:cs typeface="Microsoft JhengHei"/>
                <a:sym typeface="Microsoft JhengHei"/>
              </a:rPr>
              <a:t>每年1、2月普遍是來台旅遊的淡季。</a:t>
            </a:r>
            <a:endParaRPr sz="2300">
              <a:solidFill>
                <a:srgbClr val="1C4587"/>
              </a:solidFill>
              <a:latin typeface="Microsoft JhengHei"/>
              <a:ea typeface="Microsoft JhengHei"/>
              <a:cs typeface="Microsoft JhengHei"/>
              <a:sym typeface="Microsoft JhengHei"/>
            </a:endParaRPr>
          </a:p>
          <a:p>
            <a:pPr indent="0" lvl="0" marL="0" rtl="0" algn="l">
              <a:lnSpc>
                <a:spcPct val="150000"/>
              </a:lnSpc>
              <a:spcBef>
                <a:spcPts val="1800"/>
              </a:spcBef>
              <a:spcAft>
                <a:spcPts val="0"/>
              </a:spcAft>
              <a:buNone/>
            </a:pPr>
            <a:r>
              <a:rPr b="1" lang="zh-CN" sz="2300">
                <a:solidFill>
                  <a:srgbClr val="1C4587"/>
                </a:solidFill>
                <a:latin typeface="Microsoft JhengHei"/>
                <a:ea typeface="Microsoft JhengHei"/>
                <a:cs typeface="Microsoft JhengHei"/>
                <a:sym typeface="Microsoft JhengHei"/>
              </a:rPr>
              <a:t>推測原因：</a:t>
            </a:r>
            <a:endParaRPr b="1" sz="2300">
              <a:solidFill>
                <a:srgbClr val="1C4587"/>
              </a:solidFill>
              <a:latin typeface="Microsoft JhengHei"/>
              <a:ea typeface="Microsoft JhengHei"/>
              <a:cs typeface="Microsoft JhengHei"/>
              <a:sym typeface="Microsoft JhengHei"/>
            </a:endParaRPr>
          </a:p>
          <a:p>
            <a:pPr indent="0" lvl="0" marL="0" rtl="0" algn="l">
              <a:lnSpc>
                <a:spcPct val="150000"/>
              </a:lnSpc>
              <a:spcBef>
                <a:spcPts val="1800"/>
              </a:spcBef>
              <a:spcAft>
                <a:spcPts val="600"/>
              </a:spcAft>
              <a:buNone/>
            </a:pPr>
            <a:r>
              <a:rPr lang="zh-CN" sz="2300">
                <a:solidFill>
                  <a:srgbClr val="1C4587"/>
                </a:solidFill>
                <a:latin typeface="Microsoft JhengHei"/>
                <a:ea typeface="Microsoft JhengHei"/>
                <a:cs typeface="Microsoft JhengHei"/>
                <a:sym typeface="Microsoft JhengHei"/>
              </a:rPr>
              <a:t>寒假、春節假期是</a:t>
            </a:r>
            <a:r>
              <a:rPr b="1" lang="zh-CN" sz="2300">
                <a:solidFill>
                  <a:srgbClr val="F6B26B"/>
                </a:solidFill>
                <a:latin typeface="Microsoft JhengHei"/>
                <a:ea typeface="Microsoft JhengHei"/>
                <a:cs typeface="Microsoft JhengHei"/>
                <a:sym typeface="Microsoft JhengHei"/>
              </a:rPr>
              <a:t>國人出國高峰期</a:t>
            </a:r>
            <a:r>
              <a:rPr lang="zh-CN" sz="2300">
                <a:solidFill>
                  <a:srgbClr val="1C4587"/>
                </a:solidFill>
                <a:latin typeface="Microsoft JhengHei"/>
                <a:ea typeface="Microsoft JhengHei"/>
                <a:cs typeface="Microsoft JhengHei"/>
                <a:sym typeface="Microsoft JhengHei"/>
              </a:rPr>
              <a:t>，在機位有限情況下，因而排擠到他國來台的機位，導致來台人次下滑。而歷年來1、2月來台旅客人次會受到春節連假有所變動，有「人次挪移」的觀光現象。</a:t>
            </a:r>
            <a:endParaRPr sz="23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g5bcc75721c_1_39"/>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508" name="Google Shape;508;g5bcc75721c_1_39"/>
          <p:cNvPicPr preferRelativeResize="0"/>
          <p:nvPr/>
        </p:nvPicPr>
        <p:blipFill>
          <a:blip r:embed="rId3">
            <a:alphaModFix/>
          </a:blip>
          <a:stretch>
            <a:fillRect/>
          </a:stretch>
        </p:blipFill>
        <p:spPr>
          <a:xfrm>
            <a:off x="191775" y="1007900"/>
            <a:ext cx="6275562" cy="5850100"/>
          </a:xfrm>
          <a:prstGeom prst="rect">
            <a:avLst/>
          </a:prstGeom>
          <a:noFill/>
          <a:ln>
            <a:noFill/>
          </a:ln>
        </p:spPr>
      </p:pic>
      <p:sp>
        <p:nvSpPr>
          <p:cNvPr id="509" name="Google Shape;509;g5bcc75721c_1_39"/>
          <p:cNvSpPr txBox="1"/>
          <p:nvPr/>
        </p:nvSpPr>
        <p:spPr>
          <a:xfrm>
            <a:off x="6749800" y="1740100"/>
            <a:ext cx="53328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b="1" lang="zh-CN" sz="2000">
                <a:solidFill>
                  <a:srgbClr val="1C4587"/>
                </a:solidFill>
                <a:latin typeface="Microsoft JhengHei"/>
                <a:ea typeface="Microsoft JhengHei"/>
                <a:cs typeface="Microsoft JhengHei"/>
                <a:sym typeface="Microsoft JhengHei"/>
              </a:rPr>
              <a:t>香港、澳門</a:t>
            </a:r>
            <a:endParaRPr b="1" sz="2000">
              <a:solidFill>
                <a:srgbClr val="1C4587"/>
              </a:solidFill>
              <a:latin typeface="Microsoft JhengHei"/>
              <a:ea typeface="Microsoft JhengHei"/>
              <a:cs typeface="Microsoft JhengHei"/>
              <a:sym typeface="Microsoft JhengHei"/>
            </a:endParaRPr>
          </a:p>
          <a:p>
            <a:pPr indent="0" lvl="0" marL="0" rtl="0" algn="l">
              <a:lnSpc>
                <a:spcPct val="150000"/>
              </a:lnSpc>
              <a:spcBef>
                <a:spcPts val="600"/>
              </a:spcBef>
              <a:spcAft>
                <a:spcPts val="600"/>
              </a:spcAft>
              <a:buNone/>
            </a:pPr>
            <a:r>
              <a:rPr lang="zh-CN" sz="2000">
                <a:solidFill>
                  <a:srgbClr val="1C4587"/>
                </a:solidFill>
                <a:latin typeface="Microsoft JhengHei"/>
                <a:ea typeface="Microsoft JhengHei"/>
                <a:cs typeface="Microsoft JhengHei"/>
                <a:sym typeface="Microsoft JhengHei"/>
              </a:rPr>
              <a:t>香港和澳門有著較接近的季節規律，在來台的熱門月份出現在六到八月以及十二月，我們推測假期可以解釋兩個地區來台旅客人次的高峰：香港和澳門旅客常利用</a:t>
            </a:r>
            <a:r>
              <a:rPr lang="zh-CN" sz="2000">
                <a:solidFill>
                  <a:srgbClr val="FFC000"/>
                </a:solidFill>
                <a:latin typeface="Microsoft JhengHei"/>
                <a:ea typeface="Microsoft JhengHei"/>
                <a:cs typeface="Microsoft JhengHei"/>
                <a:sym typeface="Microsoft JhengHei"/>
              </a:rPr>
              <a:t> </a:t>
            </a:r>
            <a:r>
              <a:rPr b="1" lang="zh-CN" sz="2000">
                <a:solidFill>
                  <a:srgbClr val="F6B26B"/>
                </a:solidFill>
                <a:latin typeface="Microsoft JhengHei"/>
                <a:ea typeface="Microsoft JhengHei"/>
                <a:cs typeface="Microsoft JhengHei"/>
                <a:sym typeface="Microsoft JhengHei"/>
              </a:rPr>
              <a:t>四月的復活節四天假期、六月到八月的暑假與十二月的耶誕假期</a:t>
            </a:r>
            <a:r>
              <a:rPr lang="zh-CN" sz="2000">
                <a:solidFill>
                  <a:srgbClr val="1C4587"/>
                </a:solidFill>
                <a:latin typeface="Microsoft JhengHei"/>
                <a:ea typeface="Microsoft JhengHei"/>
                <a:cs typeface="Microsoft JhengHei"/>
                <a:sym typeface="Microsoft JhengHei"/>
              </a:rPr>
              <a:t>到台灣旅遊。但是相較於香港，澳門各月份間的季節性指數落差較大。</a:t>
            </a:r>
            <a:endParaRPr sz="2000">
              <a:solidFill>
                <a:srgbClr val="1C4587"/>
              </a:solidFill>
              <a:latin typeface="Microsoft JhengHei"/>
              <a:ea typeface="Microsoft JhengHei"/>
              <a:cs typeface="Microsoft JhengHei"/>
              <a:sym typeface="Microsoft JhengHe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g5bcc75721c_1_47"/>
          <p:cNvSpPr txBox="1"/>
          <p:nvPr/>
        </p:nvSpPr>
        <p:spPr>
          <a:xfrm>
            <a:off x="6757675" y="1929000"/>
            <a:ext cx="5332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800"/>
              </a:spcBef>
              <a:spcAft>
                <a:spcPts val="0"/>
              </a:spcAft>
              <a:buNone/>
            </a:pPr>
            <a:r>
              <a:rPr b="1" lang="zh-CN" sz="2000">
                <a:solidFill>
                  <a:srgbClr val="1C4587"/>
                </a:solidFill>
                <a:latin typeface="Microsoft JhengHei"/>
                <a:ea typeface="Microsoft JhengHei"/>
                <a:cs typeface="Microsoft JhengHei"/>
                <a:sym typeface="Microsoft JhengHei"/>
              </a:rPr>
              <a:t>馬來西亞</a:t>
            </a:r>
            <a:endParaRPr b="1" sz="2000">
              <a:solidFill>
                <a:srgbClr val="1C4587"/>
              </a:solidFill>
              <a:latin typeface="Microsoft JhengHei"/>
              <a:ea typeface="Microsoft JhengHei"/>
              <a:cs typeface="Microsoft JhengHei"/>
              <a:sym typeface="Microsoft JhengHei"/>
            </a:endParaRPr>
          </a:p>
          <a:p>
            <a:pPr indent="0" lvl="0" marL="0" marR="0" rtl="0" algn="l">
              <a:lnSpc>
                <a:spcPct val="150000"/>
              </a:lnSpc>
              <a:spcBef>
                <a:spcPts val="1800"/>
              </a:spcBef>
              <a:spcAft>
                <a:spcPts val="0"/>
              </a:spcAft>
              <a:buNone/>
            </a:pPr>
            <a:r>
              <a:rPr lang="zh-CN" sz="2000">
                <a:solidFill>
                  <a:srgbClr val="1C4587"/>
                </a:solidFill>
                <a:latin typeface="Microsoft JhengHei"/>
                <a:ea typeface="Microsoft JhengHei"/>
                <a:cs typeface="Microsoft JhengHei"/>
                <a:sym typeface="Microsoft JhengHei"/>
              </a:rPr>
              <a:t>馬來西亞各月份間的季節性指數落差較大，淡旺季明顯，其中11、12月季節性指數特別高，1、6、7、8月較低。我們推測影響因素主要為</a:t>
            </a:r>
            <a:r>
              <a:rPr b="1" lang="zh-CN" sz="2000">
                <a:solidFill>
                  <a:srgbClr val="F6B26B"/>
                </a:solidFill>
                <a:latin typeface="Microsoft JhengHei"/>
                <a:ea typeface="Microsoft JhengHei"/>
                <a:cs typeface="Microsoft JhengHei"/>
                <a:sym typeface="Microsoft JhengHei"/>
              </a:rPr>
              <a:t>氣候和假期</a:t>
            </a:r>
            <a:r>
              <a:rPr lang="zh-CN" sz="2000">
                <a:solidFill>
                  <a:srgbClr val="1C4587"/>
                </a:solidFill>
                <a:latin typeface="Microsoft JhengHei"/>
                <a:ea typeface="Microsoft JhengHei"/>
                <a:cs typeface="Microsoft JhengHei"/>
                <a:sym typeface="Microsoft JhengHei"/>
              </a:rPr>
              <a:t>。</a:t>
            </a:r>
            <a:endParaRPr sz="2000">
              <a:solidFill>
                <a:srgbClr val="1C4587"/>
              </a:solidFill>
              <a:latin typeface="Microsoft JhengHei"/>
              <a:ea typeface="Microsoft JhengHei"/>
              <a:cs typeface="Microsoft JhengHei"/>
              <a:sym typeface="Microsoft JhengHei"/>
            </a:endParaRPr>
          </a:p>
          <a:p>
            <a:pPr indent="0" lvl="0" marL="0" marR="0" rtl="0" algn="l">
              <a:lnSpc>
                <a:spcPct val="150000"/>
              </a:lnSpc>
              <a:spcBef>
                <a:spcPts val="1800"/>
              </a:spcBef>
              <a:spcAft>
                <a:spcPts val="600"/>
              </a:spcAft>
              <a:buNone/>
            </a:pPr>
            <a:r>
              <a:t/>
            </a:r>
            <a:endParaRPr b="1" sz="2000">
              <a:solidFill>
                <a:srgbClr val="1C4587"/>
              </a:solidFill>
              <a:latin typeface="Microsoft JhengHei"/>
              <a:ea typeface="Microsoft JhengHei"/>
              <a:cs typeface="Microsoft JhengHei"/>
              <a:sym typeface="Microsoft JhengHei"/>
            </a:endParaRPr>
          </a:p>
        </p:txBody>
      </p:sp>
      <p:sp>
        <p:nvSpPr>
          <p:cNvPr id="516" name="Google Shape;516;g5bcc75721c_1_47"/>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517" name="Google Shape;517;g5bcc75721c_1_47"/>
          <p:cNvPicPr preferRelativeResize="0"/>
          <p:nvPr/>
        </p:nvPicPr>
        <p:blipFill>
          <a:blip r:embed="rId3">
            <a:alphaModFix/>
          </a:blip>
          <a:stretch>
            <a:fillRect/>
          </a:stretch>
        </p:blipFill>
        <p:spPr>
          <a:xfrm>
            <a:off x="191775" y="1007900"/>
            <a:ext cx="6275562" cy="5850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g5bcc75721c_1_68"/>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524" name="Google Shape;524;g5bcc75721c_1_68"/>
          <p:cNvPicPr preferRelativeResize="0"/>
          <p:nvPr/>
        </p:nvPicPr>
        <p:blipFill>
          <a:blip r:embed="rId3">
            <a:alphaModFix/>
          </a:blip>
          <a:stretch>
            <a:fillRect/>
          </a:stretch>
        </p:blipFill>
        <p:spPr>
          <a:xfrm>
            <a:off x="191775" y="1007900"/>
            <a:ext cx="6275562" cy="5850100"/>
          </a:xfrm>
          <a:prstGeom prst="rect">
            <a:avLst/>
          </a:prstGeom>
          <a:noFill/>
          <a:ln>
            <a:noFill/>
          </a:ln>
        </p:spPr>
      </p:pic>
      <p:sp>
        <p:nvSpPr>
          <p:cNvPr id="525" name="Google Shape;525;g5bcc75721c_1_68"/>
          <p:cNvSpPr txBox="1"/>
          <p:nvPr/>
        </p:nvSpPr>
        <p:spPr>
          <a:xfrm>
            <a:off x="6741925" y="1496000"/>
            <a:ext cx="5332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800"/>
              </a:spcBef>
              <a:spcAft>
                <a:spcPts val="0"/>
              </a:spcAft>
              <a:buNone/>
            </a:pPr>
            <a:r>
              <a:rPr b="1" lang="zh-CN" sz="2000">
                <a:solidFill>
                  <a:srgbClr val="1C4587"/>
                </a:solidFill>
                <a:latin typeface="Microsoft JhengHei"/>
                <a:ea typeface="Microsoft JhengHei"/>
                <a:cs typeface="Microsoft JhengHei"/>
                <a:sym typeface="Microsoft JhengHei"/>
              </a:rPr>
              <a:t>馬來西亞</a:t>
            </a:r>
            <a:endParaRPr sz="2000">
              <a:solidFill>
                <a:srgbClr val="1C4587"/>
              </a:solidFill>
              <a:latin typeface="Microsoft JhengHei"/>
              <a:ea typeface="Microsoft JhengHei"/>
              <a:cs typeface="Microsoft JhengHei"/>
              <a:sym typeface="Microsoft JhengHei"/>
            </a:endParaRPr>
          </a:p>
          <a:p>
            <a:pPr indent="0" lvl="0" marL="0" marR="0" rtl="0" algn="l">
              <a:lnSpc>
                <a:spcPct val="150000"/>
              </a:lnSpc>
              <a:spcBef>
                <a:spcPts val="1800"/>
              </a:spcBef>
              <a:spcAft>
                <a:spcPts val="600"/>
              </a:spcAft>
              <a:buNone/>
            </a:pPr>
            <a:r>
              <a:rPr lang="zh-CN" sz="2000">
                <a:solidFill>
                  <a:srgbClr val="1C4587"/>
                </a:solidFill>
                <a:latin typeface="Microsoft JhengHei"/>
                <a:ea typeface="Microsoft JhengHei"/>
                <a:cs typeface="Microsoft JhengHei"/>
                <a:sym typeface="Microsoft JhengHei"/>
              </a:rPr>
              <a:t>氣候方面，馬來西亞屬於炎熱潮濕的赤道型氣候，受到季風性降雨影響，10月到次年2月是主要雨季，而3到5月則是最熱的時候。由於氣候影響，</a:t>
            </a:r>
            <a:r>
              <a:rPr b="1" lang="zh-CN" sz="2000">
                <a:solidFill>
                  <a:srgbClr val="F6B26B"/>
                </a:solidFill>
                <a:latin typeface="Microsoft JhengHei"/>
                <a:ea typeface="Microsoft JhengHei"/>
                <a:cs typeface="Microsoft JhengHei"/>
                <a:sym typeface="Microsoft JhengHei"/>
              </a:rPr>
              <a:t>6、7、8月天氣相對乾燥</a:t>
            </a:r>
            <a:r>
              <a:rPr lang="zh-CN" sz="2000">
                <a:solidFill>
                  <a:srgbClr val="1C4587"/>
                </a:solidFill>
                <a:latin typeface="Microsoft JhengHei"/>
                <a:ea typeface="Microsoft JhengHei"/>
                <a:cs typeface="Microsoft JhengHei"/>
                <a:sym typeface="Microsoft JhengHei"/>
              </a:rPr>
              <a:t>而且不那麼炎熱，可以說是</a:t>
            </a:r>
            <a:r>
              <a:rPr b="1" lang="zh-CN" sz="2000">
                <a:solidFill>
                  <a:srgbClr val="F6B26B"/>
                </a:solidFill>
                <a:latin typeface="Microsoft JhengHei"/>
                <a:ea typeface="Microsoft JhengHei"/>
                <a:cs typeface="Microsoft JhengHei"/>
                <a:sym typeface="Microsoft JhengHei"/>
              </a:rPr>
              <a:t>馬來西亞國內旅遊的黃金時期</a:t>
            </a:r>
            <a:r>
              <a:rPr lang="zh-CN" sz="2000">
                <a:solidFill>
                  <a:srgbClr val="1C4587"/>
                </a:solidFill>
                <a:latin typeface="Microsoft JhengHei"/>
                <a:ea typeface="Microsoft JhengHei"/>
                <a:cs typeface="Microsoft JhengHei"/>
                <a:sym typeface="Microsoft JhengHei"/>
              </a:rPr>
              <a:t>，因此造成這三個月的</a:t>
            </a:r>
            <a:r>
              <a:rPr b="1" lang="zh-CN" sz="2000">
                <a:solidFill>
                  <a:srgbClr val="F6B26B"/>
                </a:solidFill>
                <a:latin typeface="Microsoft JhengHei"/>
                <a:ea typeface="Microsoft JhengHei"/>
                <a:cs typeface="Microsoft JhengHei"/>
                <a:sym typeface="Microsoft JhengHei"/>
              </a:rPr>
              <a:t>旅外人次減少</a:t>
            </a:r>
            <a:r>
              <a:rPr lang="zh-CN" sz="2000">
                <a:solidFill>
                  <a:srgbClr val="1C4587"/>
                </a:solidFill>
                <a:latin typeface="Microsoft JhengHei"/>
                <a:ea typeface="Microsoft JhengHei"/>
                <a:cs typeface="Microsoft JhengHei"/>
                <a:sym typeface="Microsoft JhengHei"/>
              </a:rPr>
              <a:t>，並且此現象反映在了6、7、8月明顯較低的季節性指標之上。</a:t>
            </a:r>
            <a:endParaRPr b="1" sz="2000">
              <a:solidFill>
                <a:srgbClr val="1C4587"/>
              </a:solidFill>
              <a:latin typeface="Microsoft JhengHei"/>
              <a:ea typeface="Microsoft JhengHei"/>
              <a:cs typeface="Microsoft JhengHei"/>
              <a:sym typeface="Microsoft JhengHe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g5bcc75721c_1_75"/>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532" name="Google Shape;532;g5bcc75721c_1_75"/>
          <p:cNvPicPr preferRelativeResize="0"/>
          <p:nvPr/>
        </p:nvPicPr>
        <p:blipFill>
          <a:blip r:embed="rId3">
            <a:alphaModFix/>
          </a:blip>
          <a:stretch>
            <a:fillRect/>
          </a:stretch>
        </p:blipFill>
        <p:spPr>
          <a:xfrm>
            <a:off x="191775" y="1007900"/>
            <a:ext cx="6275562" cy="5850100"/>
          </a:xfrm>
          <a:prstGeom prst="rect">
            <a:avLst/>
          </a:prstGeom>
          <a:noFill/>
          <a:ln>
            <a:noFill/>
          </a:ln>
        </p:spPr>
      </p:pic>
      <p:sp>
        <p:nvSpPr>
          <p:cNvPr id="533" name="Google Shape;533;g5bcc75721c_1_75"/>
          <p:cNvSpPr txBox="1"/>
          <p:nvPr/>
        </p:nvSpPr>
        <p:spPr>
          <a:xfrm>
            <a:off x="6734050" y="1535375"/>
            <a:ext cx="5332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800"/>
              </a:spcBef>
              <a:spcAft>
                <a:spcPts val="0"/>
              </a:spcAft>
              <a:buNone/>
            </a:pPr>
            <a:r>
              <a:rPr b="1" lang="zh-CN" sz="2000">
                <a:solidFill>
                  <a:srgbClr val="1C4587"/>
                </a:solidFill>
                <a:latin typeface="Microsoft JhengHei"/>
                <a:ea typeface="Microsoft JhengHei"/>
                <a:cs typeface="Microsoft JhengHei"/>
                <a:sym typeface="Microsoft JhengHei"/>
              </a:rPr>
              <a:t>馬來西亞</a:t>
            </a:r>
            <a:endParaRPr b="1" sz="2000">
              <a:solidFill>
                <a:srgbClr val="1C4587"/>
              </a:solidFill>
              <a:latin typeface="Microsoft JhengHei"/>
              <a:ea typeface="Microsoft JhengHei"/>
              <a:cs typeface="Microsoft JhengHei"/>
              <a:sym typeface="Microsoft JhengHei"/>
            </a:endParaRPr>
          </a:p>
          <a:p>
            <a:pPr indent="0" lvl="0" marL="0" marR="0" rtl="0" algn="l">
              <a:lnSpc>
                <a:spcPct val="150000"/>
              </a:lnSpc>
              <a:spcBef>
                <a:spcPts val="1800"/>
              </a:spcBef>
              <a:spcAft>
                <a:spcPts val="0"/>
              </a:spcAft>
              <a:buNone/>
            </a:pPr>
            <a:r>
              <a:rPr lang="zh-CN" sz="2000">
                <a:solidFill>
                  <a:srgbClr val="1C4587"/>
                </a:solidFill>
                <a:latin typeface="Microsoft JhengHei"/>
                <a:ea typeface="Microsoft JhengHei"/>
                <a:cs typeface="Microsoft JhengHei"/>
                <a:sym typeface="Microsoft JhengHei"/>
              </a:rPr>
              <a:t>而11、12月季節性指數特別高，我們推測主要受到</a:t>
            </a:r>
            <a:r>
              <a:rPr b="1" lang="zh-CN" sz="2000">
                <a:solidFill>
                  <a:srgbClr val="F6B26B"/>
                </a:solidFill>
                <a:latin typeface="Microsoft JhengHei"/>
                <a:ea typeface="Microsoft JhengHei"/>
                <a:cs typeface="Microsoft JhengHei"/>
                <a:sym typeface="Microsoft JhengHei"/>
              </a:rPr>
              <a:t>氣候與假期</a:t>
            </a:r>
            <a:r>
              <a:rPr lang="zh-CN" sz="2000">
                <a:solidFill>
                  <a:srgbClr val="1C4587"/>
                </a:solidFill>
                <a:latin typeface="Microsoft JhengHei"/>
                <a:ea typeface="Microsoft JhengHei"/>
                <a:cs typeface="Microsoft JhengHei"/>
                <a:sym typeface="Microsoft JhengHei"/>
              </a:rPr>
              <a:t>影響：11、12月馬來西亞正逢雨季，較少人會選擇留在國內旅遊，再加上馬來西亞學制為三個學期，12月中之後學校就開始放假，又恰逢耶誕假期，正是出國旅遊的好時機，所以可以看到12月的季節性指標特別的高。</a:t>
            </a:r>
            <a:endParaRPr sz="2000">
              <a:solidFill>
                <a:srgbClr val="1C4587"/>
              </a:solidFill>
              <a:latin typeface="Microsoft JhengHei"/>
              <a:ea typeface="Microsoft JhengHei"/>
              <a:cs typeface="Microsoft JhengHei"/>
              <a:sym typeface="Microsoft JhengHei"/>
            </a:endParaRPr>
          </a:p>
          <a:p>
            <a:pPr indent="0" lvl="0" marL="0" marR="0" rtl="0" algn="l">
              <a:lnSpc>
                <a:spcPct val="150000"/>
              </a:lnSpc>
              <a:spcBef>
                <a:spcPts val="1800"/>
              </a:spcBef>
              <a:spcAft>
                <a:spcPts val="600"/>
              </a:spcAft>
              <a:buNone/>
            </a:pPr>
            <a:r>
              <a:t/>
            </a:r>
            <a:endParaRPr b="1" sz="2000">
              <a:solidFill>
                <a:srgbClr val="1C4587"/>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pSp>
        <p:nvGrpSpPr>
          <p:cNvPr id="144" name="Google Shape;144;p3"/>
          <p:cNvGrpSpPr/>
          <p:nvPr/>
        </p:nvGrpSpPr>
        <p:grpSpPr>
          <a:xfrm>
            <a:off x="3504498" y="2979116"/>
            <a:ext cx="5367566" cy="492442"/>
            <a:chOff x="2167226" y="1730685"/>
            <a:chExt cx="4025674" cy="369332"/>
          </a:xfrm>
        </p:grpSpPr>
        <p:sp>
          <p:nvSpPr>
            <p:cNvPr id="145" name="Google Shape;145;p3"/>
            <p:cNvSpPr txBox="1"/>
            <p:nvPr/>
          </p:nvSpPr>
          <p:spPr>
            <a:xfrm>
              <a:off x="2595617" y="1730685"/>
              <a:ext cx="3597283" cy="3154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3000">
                  <a:solidFill>
                    <a:schemeClr val="accent1"/>
                  </a:solidFill>
                  <a:latin typeface="Microsoft Yahei"/>
                  <a:ea typeface="Microsoft Yahei"/>
                  <a:cs typeface="Microsoft Yahei"/>
                  <a:sym typeface="Microsoft Yahei"/>
                </a:rPr>
                <a:t>資料描述及敘述統計</a:t>
              </a:r>
              <a:endParaRPr sz="3000">
                <a:solidFill>
                  <a:schemeClr val="accent1"/>
                </a:solidFill>
                <a:latin typeface="Microsoft Yahei"/>
                <a:ea typeface="Microsoft Yahei"/>
                <a:cs typeface="Microsoft Yahei"/>
                <a:sym typeface="Microsoft Yahei"/>
              </a:endParaRPr>
            </a:p>
          </p:txBody>
        </p:sp>
        <p:sp>
          <p:nvSpPr>
            <p:cNvPr id="146" name="Google Shape;146;p3"/>
            <p:cNvSpPr/>
            <p:nvPr/>
          </p:nvSpPr>
          <p:spPr>
            <a:xfrm>
              <a:off x="2195969" y="1730685"/>
              <a:ext cx="369332" cy="369332"/>
            </a:xfrm>
            <a:prstGeom prst="ellipse">
              <a:avLst/>
            </a:prstGeom>
            <a:solidFill>
              <a:srgbClr val="2B84B2"/>
            </a:solidFill>
            <a:ln cap="flat" cmpd="sng" w="12700">
              <a:solidFill>
                <a:schemeClr val="lt1"/>
              </a:solidFill>
              <a:prstDash val="solid"/>
              <a:miter lim="800000"/>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7" name="Google Shape;147;p3"/>
            <p:cNvSpPr txBox="1"/>
            <p:nvPr/>
          </p:nvSpPr>
          <p:spPr>
            <a:xfrm>
              <a:off x="2167226" y="1750528"/>
              <a:ext cx="378950" cy="3154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135">
                  <a:solidFill>
                    <a:srgbClr val="FFFFFF"/>
                  </a:solidFill>
                  <a:latin typeface="Microsoft Yahei"/>
                  <a:ea typeface="Microsoft Yahei"/>
                  <a:cs typeface="Microsoft Yahei"/>
                  <a:sym typeface="Microsoft Yahei"/>
                </a:rPr>
                <a:t>01</a:t>
              </a:r>
              <a:endParaRPr sz="1465">
                <a:solidFill>
                  <a:srgbClr val="FFFFFF"/>
                </a:solidFill>
                <a:latin typeface="Microsoft Yahei"/>
                <a:ea typeface="Microsoft Yahei"/>
                <a:cs typeface="Microsoft Yahei"/>
                <a:sym typeface="Microsoft Yahei"/>
              </a:endParaRPr>
            </a:p>
          </p:txBody>
        </p:sp>
      </p:grpSp>
      <p:grpSp>
        <p:nvGrpSpPr>
          <p:cNvPr id="148" name="Google Shape;148;p3"/>
          <p:cNvGrpSpPr/>
          <p:nvPr/>
        </p:nvGrpSpPr>
        <p:grpSpPr>
          <a:xfrm>
            <a:off x="3504498" y="3908515"/>
            <a:ext cx="5367566" cy="492442"/>
            <a:chOff x="2167226" y="1730685"/>
            <a:chExt cx="4025674" cy="369332"/>
          </a:xfrm>
        </p:grpSpPr>
        <p:sp>
          <p:nvSpPr>
            <p:cNvPr id="149" name="Google Shape;149;p3"/>
            <p:cNvSpPr txBox="1"/>
            <p:nvPr/>
          </p:nvSpPr>
          <p:spPr>
            <a:xfrm>
              <a:off x="2595617" y="1730685"/>
              <a:ext cx="3597283" cy="3154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3000">
                  <a:solidFill>
                    <a:schemeClr val="accent1"/>
                  </a:solidFill>
                  <a:latin typeface="Microsoft Yahei"/>
                  <a:ea typeface="Microsoft Yahei"/>
                  <a:cs typeface="Microsoft Yahei"/>
                  <a:sym typeface="Microsoft Yahei"/>
                </a:rPr>
                <a:t>資料建模及預測</a:t>
              </a:r>
              <a:endParaRPr sz="3000">
                <a:solidFill>
                  <a:schemeClr val="accent1"/>
                </a:solidFill>
                <a:latin typeface="Microsoft Yahei"/>
                <a:ea typeface="Microsoft Yahei"/>
                <a:cs typeface="Microsoft Yahei"/>
                <a:sym typeface="Microsoft Yahei"/>
              </a:endParaRPr>
            </a:p>
          </p:txBody>
        </p:sp>
        <p:sp>
          <p:nvSpPr>
            <p:cNvPr id="150" name="Google Shape;150;p3"/>
            <p:cNvSpPr/>
            <p:nvPr/>
          </p:nvSpPr>
          <p:spPr>
            <a:xfrm>
              <a:off x="2195969" y="1730685"/>
              <a:ext cx="369332" cy="369332"/>
            </a:xfrm>
            <a:prstGeom prst="ellipse">
              <a:avLst/>
            </a:prstGeom>
            <a:solidFill>
              <a:srgbClr val="2B84B2"/>
            </a:solidFill>
            <a:ln cap="flat" cmpd="sng" w="12700">
              <a:solidFill>
                <a:schemeClr val="lt1"/>
              </a:solidFill>
              <a:prstDash val="solid"/>
              <a:miter lim="800000"/>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1" name="Google Shape;151;p3"/>
            <p:cNvSpPr txBox="1"/>
            <p:nvPr/>
          </p:nvSpPr>
          <p:spPr>
            <a:xfrm>
              <a:off x="2167226" y="1750528"/>
              <a:ext cx="378950" cy="3154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135">
                  <a:solidFill>
                    <a:srgbClr val="FFFFFF"/>
                  </a:solidFill>
                  <a:latin typeface="Microsoft Yahei"/>
                  <a:ea typeface="Microsoft Yahei"/>
                  <a:cs typeface="Microsoft Yahei"/>
                  <a:sym typeface="Microsoft Yahei"/>
                </a:rPr>
                <a:t>02</a:t>
              </a:r>
              <a:endParaRPr sz="1465">
                <a:solidFill>
                  <a:srgbClr val="FFFFFF"/>
                </a:solidFill>
                <a:latin typeface="Microsoft Yahei"/>
                <a:ea typeface="Microsoft Yahei"/>
                <a:cs typeface="Microsoft Yahei"/>
                <a:sym typeface="Microsoft Yahei"/>
              </a:endParaRPr>
            </a:p>
          </p:txBody>
        </p:sp>
      </p:grpSp>
      <p:grpSp>
        <p:nvGrpSpPr>
          <p:cNvPr id="152" name="Google Shape;152;p3"/>
          <p:cNvGrpSpPr/>
          <p:nvPr/>
        </p:nvGrpSpPr>
        <p:grpSpPr>
          <a:xfrm>
            <a:off x="3504498" y="4830039"/>
            <a:ext cx="530767" cy="492442"/>
            <a:chOff x="2167226" y="1730685"/>
            <a:chExt cx="398075" cy="369332"/>
          </a:xfrm>
        </p:grpSpPr>
        <p:sp>
          <p:nvSpPr>
            <p:cNvPr id="153" name="Google Shape;153;p3"/>
            <p:cNvSpPr/>
            <p:nvPr/>
          </p:nvSpPr>
          <p:spPr>
            <a:xfrm>
              <a:off x="2195969" y="1730685"/>
              <a:ext cx="369332" cy="369332"/>
            </a:xfrm>
            <a:prstGeom prst="ellipse">
              <a:avLst/>
            </a:prstGeom>
            <a:solidFill>
              <a:srgbClr val="2B84B2"/>
            </a:solidFill>
            <a:ln cap="flat" cmpd="sng" w="12700">
              <a:solidFill>
                <a:schemeClr val="lt1"/>
              </a:solidFill>
              <a:prstDash val="solid"/>
              <a:miter lim="800000"/>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4" name="Google Shape;154;p3"/>
            <p:cNvSpPr txBox="1"/>
            <p:nvPr/>
          </p:nvSpPr>
          <p:spPr>
            <a:xfrm>
              <a:off x="2167226" y="1750528"/>
              <a:ext cx="378950" cy="3154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135">
                  <a:solidFill>
                    <a:srgbClr val="FFFFFF"/>
                  </a:solidFill>
                  <a:latin typeface="Microsoft Yahei"/>
                  <a:ea typeface="Microsoft Yahei"/>
                  <a:cs typeface="Microsoft Yahei"/>
                  <a:sym typeface="Microsoft Yahei"/>
                </a:rPr>
                <a:t>03</a:t>
              </a:r>
              <a:endParaRPr sz="1465">
                <a:solidFill>
                  <a:srgbClr val="FFFFFF"/>
                </a:solidFill>
                <a:latin typeface="Microsoft Yahei"/>
                <a:ea typeface="Microsoft Yahei"/>
                <a:cs typeface="Microsoft Yahei"/>
                <a:sym typeface="Microsoft Yahei"/>
              </a:endParaRPr>
            </a:p>
          </p:txBody>
        </p:sp>
      </p:grpSp>
      <p:grpSp>
        <p:nvGrpSpPr>
          <p:cNvPr id="155" name="Google Shape;155;p3"/>
          <p:cNvGrpSpPr/>
          <p:nvPr/>
        </p:nvGrpSpPr>
        <p:grpSpPr>
          <a:xfrm>
            <a:off x="3504498" y="5738999"/>
            <a:ext cx="530767" cy="492442"/>
            <a:chOff x="2167226" y="1730685"/>
            <a:chExt cx="398075" cy="369332"/>
          </a:xfrm>
        </p:grpSpPr>
        <p:sp>
          <p:nvSpPr>
            <p:cNvPr id="156" name="Google Shape;156;p3"/>
            <p:cNvSpPr/>
            <p:nvPr/>
          </p:nvSpPr>
          <p:spPr>
            <a:xfrm>
              <a:off x="2195969" y="1730685"/>
              <a:ext cx="369332" cy="369332"/>
            </a:xfrm>
            <a:prstGeom prst="ellipse">
              <a:avLst/>
            </a:prstGeom>
            <a:solidFill>
              <a:srgbClr val="2B84B2"/>
            </a:solidFill>
            <a:ln cap="flat" cmpd="sng" w="12700">
              <a:solidFill>
                <a:schemeClr val="lt1"/>
              </a:solidFill>
              <a:prstDash val="solid"/>
              <a:miter lim="800000"/>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7" name="Google Shape;157;p3"/>
            <p:cNvSpPr txBox="1"/>
            <p:nvPr/>
          </p:nvSpPr>
          <p:spPr>
            <a:xfrm>
              <a:off x="2167226" y="1750528"/>
              <a:ext cx="378950" cy="3154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135">
                  <a:solidFill>
                    <a:srgbClr val="FFFFFF"/>
                  </a:solidFill>
                  <a:latin typeface="Microsoft Yahei"/>
                  <a:ea typeface="Microsoft Yahei"/>
                  <a:cs typeface="Microsoft Yahei"/>
                  <a:sym typeface="Microsoft Yahei"/>
                </a:rPr>
                <a:t>04</a:t>
              </a:r>
              <a:endParaRPr sz="1465">
                <a:solidFill>
                  <a:srgbClr val="FFFFFF"/>
                </a:solidFill>
                <a:latin typeface="Microsoft Yahei"/>
                <a:ea typeface="Microsoft Yahei"/>
                <a:cs typeface="Microsoft Yahei"/>
                <a:sym typeface="Microsoft Yahei"/>
              </a:endParaRPr>
            </a:p>
          </p:txBody>
        </p:sp>
      </p:grpSp>
      <p:sp>
        <p:nvSpPr>
          <p:cNvPr id="158" name="Google Shape;158;p3"/>
          <p:cNvSpPr txBox="1"/>
          <p:nvPr/>
        </p:nvSpPr>
        <p:spPr>
          <a:xfrm>
            <a:off x="266645" y="217602"/>
            <a:ext cx="4660472" cy="609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734"/>
              <a:buFont typeface="Arial"/>
              <a:buNone/>
            </a:pPr>
            <a:r>
              <a:rPr lang="zh-CN" sz="3734">
                <a:solidFill>
                  <a:schemeClr val="lt1"/>
                </a:solidFill>
                <a:latin typeface="Microsoft Yahei"/>
                <a:ea typeface="Microsoft Yahei"/>
                <a:cs typeface="Microsoft Yahei"/>
                <a:sym typeface="Microsoft Yahei"/>
              </a:rPr>
              <a:t>Agenda</a:t>
            </a:r>
            <a:endParaRPr sz="3734">
              <a:solidFill>
                <a:schemeClr val="lt1"/>
              </a:solidFill>
              <a:latin typeface="Microsoft Yahei"/>
              <a:ea typeface="Microsoft Yahei"/>
              <a:cs typeface="Microsoft Yahei"/>
              <a:sym typeface="Microsoft Yahei"/>
            </a:endParaRPr>
          </a:p>
        </p:txBody>
      </p:sp>
      <p:cxnSp>
        <p:nvCxnSpPr>
          <p:cNvPr id="159" name="Google Shape;159;p3"/>
          <p:cNvCxnSpPr/>
          <p:nvPr/>
        </p:nvCxnSpPr>
        <p:spPr>
          <a:xfrm>
            <a:off x="249461" y="322678"/>
            <a:ext cx="0" cy="719328"/>
          </a:xfrm>
          <a:prstGeom prst="straightConnector1">
            <a:avLst/>
          </a:prstGeom>
          <a:noFill/>
          <a:ln cap="flat" cmpd="sng" w="19050">
            <a:solidFill>
              <a:schemeClr val="lt1"/>
            </a:solidFill>
            <a:prstDash val="solid"/>
            <a:miter lim="800000"/>
            <a:headEnd len="sm" w="sm" type="none"/>
            <a:tailEnd len="sm" w="sm" type="none"/>
          </a:ln>
        </p:spPr>
      </p:cxnSp>
      <p:sp>
        <p:nvSpPr>
          <p:cNvPr id="160" name="Google Shape;160;p3"/>
          <p:cNvSpPr txBox="1"/>
          <p:nvPr/>
        </p:nvSpPr>
        <p:spPr>
          <a:xfrm>
            <a:off x="4075449" y="4783435"/>
            <a:ext cx="4796400" cy="42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3000">
                <a:solidFill>
                  <a:schemeClr val="accent1"/>
                </a:solidFill>
                <a:latin typeface="Microsoft Yahei"/>
                <a:ea typeface="Microsoft Yahei"/>
                <a:cs typeface="Microsoft Yahei"/>
                <a:sym typeface="Microsoft Yahei"/>
              </a:rPr>
              <a:t>資料</a:t>
            </a:r>
            <a:r>
              <a:rPr lang="zh-CN" sz="3000">
                <a:solidFill>
                  <a:schemeClr val="accent1"/>
                </a:solidFill>
                <a:latin typeface="Microsoft Yahei"/>
                <a:ea typeface="Microsoft Yahei"/>
                <a:cs typeface="Microsoft Yahei"/>
                <a:sym typeface="Microsoft Yahei"/>
              </a:rPr>
              <a:t>季節性分析</a:t>
            </a:r>
            <a:endParaRPr sz="3000">
              <a:solidFill>
                <a:schemeClr val="accent1"/>
              </a:solidFill>
              <a:latin typeface="Microsoft Yahei"/>
              <a:ea typeface="Microsoft Yahei"/>
              <a:cs typeface="Microsoft Yahei"/>
              <a:sym typeface="Microsoft Yahei"/>
            </a:endParaRPr>
          </a:p>
        </p:txBody>
      </p:sp>
      <p:sp>
        <p:nvSpPr>
          <p:cNvPr id="161" name="Google Shape;161;p3"/>
          <p:cNvSpPr txBox="1"/>
          <p:nvPr/>
        </p:nvSpPr>
        <p:spPr>
          <a:xfrm>
            <a:off x="4106949" y="5698673"/>
            <a:ext cx="4796400" cy="42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zh-CN" sz="3000">
                <a:solidFill>
                  <a:schemeClr val="accent1"/>
                </a:solidFill>
                <a:latin typeface="Microsoft Yahei"/>
                <a:ea typeface="Microsoft Yahei"/>
                <a:cs typeface="Microsoft Yahei"/>
                <a:sym typeface="Microsoft Yahei"/>
              </a:rPr>
              <a:t>結論與建議</a:t>
            </a:r>
            <a:endParaRPr sz="3000">
              <a:solidFill>
                <a:schemeClr val="accent1"/>
              </a:solidFill>
              <a:latin typeface="Microsoft Yahei"/>
              <a:ea typeface="Microsoft Yahei"/>
              <a:cs typeface="Microsoft Yahei"/>
              <a:sym typeface="Microsoft Yahei"/>
            </a:endParaRPr>
          </a:p>
        </p:txBody>
      </p:sp>
    </p:spTree>
  </p:cSld>
  <p:clrMapOvr>
    <a:masterClrMapping/>
  </p:clrMapOvr>
  <p:transition advClick="0" advTm="200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g5bcc75721c_1_82"/>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540" name="Google Shape;540;g5bcc75721c_1_82"/>
          <p:cNvPicPr preferRelativeResize="0"/>
          <p:nvPr/>
        </p:nvPicPr>
        <p:blipFill>
          <a:blip r:embed="rId3">
            <a:alphaModFix/>
          </a:blip>
          <a:stretch>
            <a:fillRect/>
          </a:stretch>
        </p:blipFill>
        <p:spPr>
          <a:xfrm>
            <a:off x="191775" y="1007900"/>
            <a:ext cx="6275562" cy="5850100"/>
          </a:xfrm>
          <a:prstGeom prst="rect">
            <a:avLst/>
          </a:prstGeom>
          <a:noFill/>
          <a:ln>
            <a:noFill/>
          </a:ln>
        </p:spPr>
      </p:pic>
      <p:sp>
        <p:nvSpPr>
          <p:cNvPr id="541" name="Google Shape;541;g5bcc75721c_1_82"/>
          <p:cNvSpPr txBox="1"/>
          <p:nvPr/>
        </p:nvSpPr>
        <p:spPr>
          <a:xfrm>
            <a:off x="6734050" y="1125950"/>
            <a:ext cx="5332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800"/>
              </a:spcBef>
              <a:spcAft>
                <a:spcPts val="0"/>
              </a:spcAft>
              <a:buNone/>
            </a:pPr>
            <a:r>
              <a:rPr b="1" lang="zh-CN" sz="2000">
                <a:solidFill>
                  <a:srgbClr val="1C4587"/>
                </a:solidFill>
                <a:latin typeface="Microsoft JhengHei"/>
                <a:ea typeface="Microsoft JhengHei"/>
                <a:cs typeface="Microsoft JhengHei"/>
                <a:sym typeface="Microsoft JhengHei"/>
              </a:rPr>
              <a:t>印度</a:t>
            </a:r>
            <a:endParaRPr b="1" sz="2000">
              <a:solidFill>
                <a:srgbClr val="1C4587"/>
              </a:solidFill>
              <a:latin typeface="Microsoft JhengHei"/>
              <a:ea typeface="Microsoft JhengHei"/>
              <a:cs typeface="Microsoft JhengHei"/>
              <a:sym typeface="Microsoft JhengHei"/>
            </a:endParaRPr>
          </a:p>
          <a:p>
            <a:pPr indent="0" lvl="0" marL="0" rtl="0" algn="l">
              <a:lnSpc>
                <a:spcPct val="150000"/>
              </a:lnSpc>
              <a:spcBef>
                <a:spcPts val="1000"/>
              </a:spcBef>
              <a:spcAft>
                <a:spcPts val="0"/>
              </a:spcAft>
              <a:buClr>
                <a:schemeClr val="dk1"/>
              </a:buClr>
              <a:buSzPts val="1100"/>
              <a:buFont typeface="Arial"/>
              <a:buNone/>
            </a:pPr>
            <a:r>
              <a:rPr lang="zh-CN" sz="2000">
                <a:solidFill>
                  <a:srgbClr val="1C4587"/>
                </a:solidFill>
                <a:latin typeface="Microsoft JhengHei"/>
                <a:ea typeface="Microsoft JhengHei"/>
                <a:cs typeface="Microsoft JhengHei"/>
                <a:sym typeface="Microsoft JhengHei"/>
              </a:rPr>
              <a:t>印度各月的季節性指數差異並不大。12月與1月季節性指數較低，我們推測或許也跟</a:t>
            </a:r>
            <a:r>
              <a:rPr b="1" lang="zh-CN" sz="2000">
                <a:solidFill>
                  <a:srgbClr val="F6B26B"/>
                </a:solidFill>
                <a:latin typeface="Microsoft JhengHei"/>
                <a:ea typeface="Microsoft JhengHei"/>
                <a:cs typeface="Microsoft JhengHei"/>
                <a:sym typeface="Microsoft JhengHei"/>
              </a:rPr>
              <a:t>氣候</a:t>
            </a:r>
            <a:r>
              <a:rPr lang="zh-CN" sz="2000">
                <a:solidFill>
                  <a:srgbClr val="1C4587"/>
                </a:solidFill>
                <a:latin typeface="Microsoft JhengHei"/>
                <a:ea typeface="Microsoft JhengHei"/>
                <a:cs typeface="Microsoft JhengHei"/>
                <a:sym typeface="Microsoft JhengHei"/>
              </a:rPr>
              <a:t>有關：3月到6月是印度的夏季，而6月到11月則為雨季，可能因此造成印度國人選擇利用12月到2月進行國內旅遊，進而使旅外人次減少，並反映在季節性指標上。</a:t>
            </a:r>
            <a:endParaRPr sz="2000">
              <a:solidFill>
                <a:srgbClr val="1C4587"/>
              </a:solidFill>
              <a:latin typeface="Microsoft JhengHei"/>
              <a:ea typeface="Microsoft JhengHei"/>
              <a:cs typeface="Microsoft JhengHei"/>
              <a:sym typeface="Microsoft JhengHei"/>
            </a:endParaRPr>
          </a:p>
          <a:p>
            <a:pPr indent="0" lvl="0" marL="0" rtl="0" algn="l">
              <a:lnSpc>
                <a:spcPct val="150000"/>
              </a:lnSpc>
              <a:spcBef>
                <a:spcPts val="1000"/>
              </a:spcBef>
              <a:spcAft>
                <a:spcPts val="0"/>
              </a:spcAft>
              <a:buClr>
                <a:schemeClr val="dk1"/>
              </a:buClr>
              <a:buSzPts val="1100"/>
              <a:buFont typeface="Arial"/>
              <a:buNone/>
            </a:pPr>
            <a:r>
              <a:rPr lang="zh-CN" sz="2000">
                <a:solidFill>
                  <a:srgbClr val="1C4587"/>
                </a:solidFill>
                <a:latin typeface="Microsoft JhengHei"/>
                <a:ea typeface="Microsoft JhengHei"/>
                <a:cs typeface="Microsoft JhengHei"/>
                <a:sym typeface="Microsoft JhengHei"/>
              </a:rPr>
              <a:t>而雖然印度來台比較熱門的月分出現在三到六月，也就是印度的夏季，但其季節指數都在1.15之下，代表僅有高於平均不到15%，</a:t>
            </a:r>
            <a:r>
              <a:rPr b="1" lang="zh-CN" sz="2000">
                <a:solidFill>
                  <a:srgbClr val="F6B26B"/>
                </a:solidFill>
                <a:latin typeface="Microsoft JhengHei"/>
                <a:ea typeface="Microsoft JhengHei"/>
                <a:cs typeface="Microsoft JhengHei"/>
                <a:sym typeface="Microsoft JhengHei"/>
              </a:rPr>
              <a:t>並沒有比較顯著集中來台的月份。</a:t>
            </a:r>
            <a:endParaRPr b="1" sz="2000">
              <a:solidFill>
                <a:srgbClr val="F6B26B"/>
              </a:solidFill>
              <a:latin typeface="Microsoft JhengHei"/>
              <a:ea typeface="Microsoft JhengHei"/>
              <a:cs typeface="Microsoft JhengHei"/>
              <a:sym typeface="Microsoft JhengHei"/>
            </a:endParaRPr>
          </a:p>
          <a:p>
            <a:pPr indent="0" lvl="0" marL="0" marR="0" rtl="0" algn="l">
              <a:lnSpc>
                <a:spcPct val="150000"/>
              </a:lnSpc>
              <a:spcBef>
                <a:spcPts val="1800"/>
              </a:spcBef>
              <a:spcAft>
                <a:spcPts val="600"/>
              </a:spcAft>
              <a:buNone/>
            </a:pPr>
            <a:r>
              <a:t/>
            </a:r>
            <a:endParaRPr sz="2000">
              <a:solidFill>
                <a:srgbClr val="1C4587"/>
              </a:solidFill>
              <a:latin typeface="Microsoft JhengHei"/>
              <a:ea typeface="Microsoft JhengHei"/>
              <a:cs typeface="Microsoft JhengHei"/>
              <a:sym typeface="Microsoft JhengHe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g5bcc75721c_1_11"/>
          <p:cNvSpPr txBox="1"/>
          <p:nvPr/>
        </p:nvSpPr>
        <p:spPr>
          <a:xfrm>
            <a:off x="1070825" y="1144400"/>
            <a:ext cx="40839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1C4587"/>
                </a:solidFill>
                <a:latin typeface="Microsoft JhengHei"/>
                <a:ea typeface="Microsoft JhengHei"/>
                <a:cs typeface="Microsoft JhengHei"/>
                <a:sym typeface="Microsoft JhengHei"/>
              </a:rPr>
              <a:t>日本Dummy variable係數</a:t>
            </a:r>
            <a:endParaRPr b="1"/>
          </a:p>
        </p:txBody>
      </p:sp>
      <p:sp>
        <p:nvSpPr>
          <p:cNvPr id="548" name="Google Shape;548;g5bcc75721c_1_11"/>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pic>
        <p:nvPicPr>
          <p:cNvPr id="549" name="Google Shape;549;g5bcc75721c_1_11"/>
          <p:cNvPicPr preferRelativeResize="0"/>
          <p:nvPr/>
        </p:nvPicPr>
        <p:blipFill>
          <a:blip r:embed="rId3">
            <a:alphaModFix/>
          </a:blip>
          <a:stretch>
            <a:fillRect/>
          </a:stretch>
        </p:blipFill>
        <p:spPr>
          <a:xfrm>
            <a:off x="88925" y="1640925"/>
            <a:ext cx="5528975" cy="2872475"/>
          </a:xfrm>
          <a:prstGeom prst="rect">
            <a:avLst/>
          </a:prstGeom>
          <a:noFill/>
          <a:ln>
            <a:noFill/>
          </a:ln>
        </p:spPr>
      </p:pic>
      <p:sp>
        <p:nvSpPr>
          <p:cNvPr id="550" name="Google Shape;550;g5bcc75721c_1_11"/>
          <p:cNvSpPr txBox="1"/>
          <p:nvPr/>
        </p:nvSpPr>
        <p:spPr>
          <a:xfrm>
            <a:off x="6125725" y="748000"/>
            <a:ext cx="58869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CN" sz="2000">
                <a:solidFill>
                  <a:srgbClr val="1C4587"/>
                </a:solidFill>
                <a:latin typeface="Microsoft JhengHei"/>
                <a:ea typeface="Microsoft JhengHei"/>
                <a:cs typeface="Microsoft JhengHei"/>
                <a:sym typeface="Microsoft JhengHei"/>
              </a:rPr>
              <a:t>日本</a:t>
            </a:r>
            <a:endParaRPr b="1" sz="2000">
              <a:solidFill>
                <a:srgbClr val="1C4587"/>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CN" sz="2000">
                <a:solidFill>
                  <a:srgbClr val="1C4587"/>
                </a:solidFill>
                <a:latin typeface="Microsoft JhengHei"/>
                <a:ea typeface="Microsoft JhengHei"/>
                <a:cs typeface="Microsoft JhengHei"/>
                <a:sym typeface="Microsoft JhengHei"/>
              </a:rPr>
              <a:t>根據Dummy variable係數和來台人次的的趨勢圖，我們發現</a:t>
            </a:r>
            <a:r>
              <a:rPr b="1" lang="zh-CN" sz="2000">
                <a:solidFill>
                  <a:srgbClr val="F6B26B"/>
                </a:solidFill>
                <a:latin typeface="Microsoft JhengHei"/>
                <a:ea typeface="Microsoft JhengHei"/>
                <a:cs typeface="Microsoft JhengHei"/>
                <a:sym typeface="Microsoft JhengHei"/>
              </a:rPr>
              <a:t>3、11、12月相對來說是日本人來台的旺季</a:t>
            </a:r>
            <a:r>
              <a:rPr lang="zh-CN" sz="2000">
                <a:solidFill>
                  <a:srgbClr val="1C4587"/>
                </a:solidFill>
                <a:latin typeface="Microsoft JhengHei"/>
                <a:ea typeface="Microsoft JhengHei"/>
                <a:cs typeface="Microsoft JhengHei"/>
                <a:sym typeface="Microsoft JhengHei"/>
              </a:rPr>
              <a:t>，其中3月又最熱門，而</a:t>
            </a:r>
            <a:r>
              <a:rPr b="1" lang="zh-CN" sz="2000">
                <a:solidFill>
                  <a:srgbClr val="F6B26B"/>
                </a:solidFill>
                <a:latin typeface="Microsoft JhengHei"/>
                <a:ea typeface="Microsoft JhengHei"/>
                <a:cs typeface="Microsoft JhengHei"/>
                <a:sym typeface="Microsoft JhengHei"/>
              </a:rPr>
              <a:t>4、6、7月則為淡季</a:t>
            </a:r>
            <a:r>
              <a:rPr lang="zh-CN" sz="2000">
                <a:solidFill>
                  <a:srgbClr val="1C4587"/>
                </a:solidFill>
                <a:latin typeface="Microsoft JhengHei"/>
                <a:ea typeface="Microsoft JhengHei"/>
                <a:cs typeface="Microsoft JhengHei"/>
                <a:sym typeface="Microsoft JhengHei"/>
              </a:rPr>
              <a:t>，其中又以7月最低。我們猜測，日本在三月有春假，造成出遊人次增加，四月上旬，則常是各個單位的年度決算期，工作繁忙可能影響到外出旅遊，五月是日本黃金周，有計劃出遠門的家庭往往在五月出遊完後在後面月分減少出遊，加上台灣並非日本觀光首選，以及六七月是台灣赴日熱門的時段，可能會出現排擠現象，因此6、7月為淡季。　</a:t>
            </a:r>
            <a:endParaRPr sz="2000">
              <a:solidFill>
                <a:srgbClr val="1C4587"/>
              </a:solidFill>
              <a:latin typeface="Microsoft JhengHei"/>
              <a:ea typeface="Microsoft JhengHei"/>
              <a:cs typeface="Microsoft JhengHei"/>
              <a:sym typeface="Microsoft JhengHei"/>
            </a:endParaRPr>
          </a:p>
          <a:p>
            <a:pPr indent="711200" lvl="0" marL="0" rtl="0" algn="l">
              <a:lnSpc>
                <a:spcPct val="150000"/>
              </a:lnSpc>
              <a:spcBef>
                <a:spcPts val="0"/>
              </a:spcBef>
              <a:spcAft>
                <a:spcPts val="0"/>
              </a:spcAft>
              <a:buNone/>
            </a:pPr>
            <a:r>
              <a:t/>
            </a:r>
            <a:endParaRPr sz="2400">
              <a:solidFill>
                <a:srgbClr val="1C4587"/>
              </a:solidFill>
              <a:latin typeface="Microsoft JhengHei"/>
              <a:ea typeface="Microsoft JhengHei"/>
              <a:cs typeface="Microsoft JhengHei"/>
              <a:sym typeface="Microsoft JhengHei"/>
            </a:endParaRPr>
          </a:p>
        </p:txBody>
      </p:sp>
      <p:sp>
        <p:nvSpPr>
          <p:cNvPr id="551" name="Google Shape;551;g5bcc75721c_1_11"/>
          <p:cNvSpPr txBox="1"/>
          <p:nvPr/>
        </p:nvSpPr>
        <p:spPr>
          <a:xfrm>
            <a:off x="464550" y="4692725"/>
            <a:ext cx="52254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000">
                <a:solidFill>
                  <a:srgbClr val="1C4587"/>
                </a:solidFill>
                <a:latin typeface="Microsoft JhengHei"/>
                <a:ea typeface="Microsoft JhengHei"/>
                <a:cs typeface="Microsoft JhengHei"/>
                <a:sym typeface="Microsoft JhengHei"/>
              </a:rPr>
              <a:t>根據日本來台人次的的趨勢圖，12月份的來台人數均多於趨勢線之估計值，可以推測12月份的來台人數多於平均。</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g5bcc75721c_1_98"/>
          <p:cNvSpPr txBox="1"/>
          <p:nvPr/>
        </p:nvSpPr>
        <p:spPr>
          <a:xfrm>
            <a:off x="590500" y="1196975"/>
            <a:ext cx="51126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1C4587"/>
                </a:solidFill>
                <a:latin typeface="Microsoft JhengHei"/>
                <a:ea typeface="Microsoft JhengHei"/>
                <a:cs typeface="Microsoft JhengHei"/>
                <a:sym typeface="Microsoft JhengHei"/>
              </a:rPr>
              <a:t>新加坡之Dummy variable係數</a:t>
            </a:r>
            <a:endParaRPr b="1"/>
          </a:p>
        </p:txBody>
      </p:sp>
      <p:pic>
        <p:nvPicPr>
          <p:cNvPr id="558" name="Google Shape;558;g5bcc75721c_1_98"/>
          <p:cNvPicPr preferRelativeResize="0"/>
          <p:nvPr/>
        </p:nvPicPr>
        <p:blipFill>
          <a:blip r:embed="rId3">
            <a:alphaModFix/>
          </a:blip>
          <a:stretch>
            <a:fillRect/>
          </a:stretch>
        </p:blipFill>
        <p:spPr>
          <a:xfrm>
            <a:off x="205200" y="1693500"/>
            <a:ext cx="5300550" cy="3007850"/>
          </a:xfrm>
          <a:prstGeom prst="rect">
            <a:avLst/>
          </a:prstGeom>
          <a:noFill/>
          <a:ln>
            <a:noFill/>
          </a:ln>
        </p:spPr>
      </p:pic>
      <p:sp>
        <p:nvSpPr>
          <p:cNvPr id="559" name="Google Shape;559;g5bcc75721c_1_98"/>
          <p:cNvSpPr txBox="1"/>
          <p:nvPr/>
        </p:nvSpPr>
        <p:spPr>
          <a:xfrm>
            <a:off x="6288475" y="653525"/>
            <a:ext cx="57558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CN" sz="2000">
                <a:solidFill>
                  <a:srgbClr val="1C4587"/>
                </a:solidFill>
                <a:latin typeface="Microsoft JhengHei"/>
                <a:ea typeface="Microsoft JhengHei"/>
                <a:cs typeface="Microsoft JhengHei"/>
                <a:sym typeface="Microsoft JhengHei"/>
              </a:rPr>
              <a:t>新加坡</a:t>
            </a:r>
            <a:endParaRPr b="1" sz="2000">
              <a:solidFill>
                <a:srgbClr val="1C4587"/>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CN" sz="2000">
                <a:solidFill>
                  <a:srgbClr val="1C4587"/>
                </a:solidFill>
                <a:latin typeface="Microsoft JhengHei"/>
                <a:ea typeface="Microsoft JhengHei"/>
                <a:cs typeface="Microsoft JhengHei"/>
                <a:sym typeface="Microsoft JhengHei"/>
              </a:rPr>
              <a:t>根據Dummy variable係數和來台人次的的趨勢圖，我們發現11月相對來說也算是比較多新加坡人來台的月份。而1、2月和7、8、9月則為淡季，其中又以</a:t>
            </a:r>
            <a:r>
              <a:rPr b="1" lang="zh-CN" sz="2000">
                <a:solidFill>
                  <a:srgbClr val="FFC000"/>
                </a:solidFill>
                <a:latin typeface="Microsoft JhengHei"/>
                <a:ea typeface="Microsoft JhengHei"/>
                <a:cs typeface="Microsoft JhengHei"/>
                <a:sym typeface="Microsoft JhengHei"/>
              </a:rPr>
              <a:t>8月的Dummy variable係數最低</a:t>
            </a:r>
            <a:r>
              <a:rPr lang="zh-CN" sz="2000">
                <a:solidFill>
                  <a:srgbClr val="1C4587"/>
                </a:solidFill>
                <a:latin typeface="Microsoft JhengHei"/>
                <a:ea typeface="Microsoft JhengHei"/>
                <a:cs typeface="Microsoft JhengHei"/>
                <a:sym typeface="Microsoft JhengHei"/>
              </a:rPr>
              <a:t>。</a:t>
            </a:r>
            <a:endParaRPr sz="2000">
              <a:solidFill>
                <a:srgbClr val="1C4587"/>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CN" sz="2000">
                <a:solidFill>
                  <a:srgbClr val="1C4587"/>
                </a:solidFill>
                <a:latin typeface="Microsoft JhengHei"/>
                <a:ea typeface="Microsoft JhengHei"/>
                <a:cs typeface="Microsoft JhengHei"/>
                <a:sym typeface="Microsoft JhengHei"/>
              </a:rPr>
              <a:t>我們可以發現新加坡和馬來西亞的來台人次淡旺季大致接近，主要也是因為氣候與假期的因素。兩國在地理位置與氣候上相當接近，並且新加坡從11月中到12月底是為期六星期的學校假期，再加上12月份的耶誕假期，可以解釋為何新加坡與馬來西亞的來台人次淡旺季接近，並且十二月為每年新加坡來台人數的最高峰。</a:t>
            </a:r>
            <a:endParaRPr sz="2000">
              <a:solidFill>
                <a:srgbClr val="1C4587"/>
              </a:solidFill>
              <a:latin typeface="Microsoft JhengHei"/>
              <a:ea typeface="Microsoft JhengHei"/>
              <a:cs typeface="Microsoft JhengHei"/>
              <a:sym typeface="Microsoft JhengHei"/>
            </a:endParaRPr>
          </a:p>
          <a:p>
            <a:pPr indent="711200" lvl="0" marL="0" rtl="0" algn="l">
              <a:lnSpc>
                <a:spcPct val="150000"/>
              </a:lnSpc>
              <a:spcBef>
                <a:spcPts val="0"/>
              </a:spcBef>
              <a:spcAft>
                <a:spcPts val="0"/>
              </a:spcAft>
              <a:buNone/>
            </a:pPr>
            <a:r>
              <a:t/>
            </a:r>
            <a:endParaRPr sz="2000">
              <a:solidFill>
                <a:srgbClr val="1C4587"/>
              </a:solidFill>
              <a:latin typeface="Microsoft JhengHei"/>
              <a:ea typeface="Microsoft JhengHei"/>
              <a:cs typeface="Microsoft JhengHei"/>
              <a:sym typeface="Microsoft JhengHei"/>
            </a:endParaRPr>
          </a:p>
        </p:txBody>
      </p:sp>
      <p:sp>
        <p:nvSpPr>
          <p:cNvPr id="560" name="Google Shape;560;g5bcc75721c_1_98"/>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季節性分析</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561" name="Google Shape;561;g5bcc75721c_1_98"/>
          <p:cNvSpPr txBox="1"/>
          <p:nvPr/>
        </p:nvSpPr>
        <p:spPr>
          <a:xfrm>
            <a:off x="299175" y="4960175"/>
            <a:ext cx="51126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000">
                <a:solidFill>
                  <a:srgbClr val="1C4587"/>
                </a:solidFill>
                <a:latin typeface="Microsoft JhengHei"/>
                <a:ea typeface="Microsoft JhengHei"/>
                <a:cs typeface="Microsoft JhengHei"/>
                <a:sym typeface="Microsoft JhengHei"/>
              </a:rPr>
              <a:t>根據新加坡來台人次的的趨勢圖，可以看出12月份的來台人數明顯為當年最高，因此12月可說是最受歡迎的來台月份</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g5bcc75721c_0_378"/>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結論與建議</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568" name="Google Shape;568;g5bcc75721c_0_378"/>
          <p:cNvSpPr txBox="1"/>
          <p:nvPr/>
        </p:nvSpPr>
        <p:spPr>
          <a:xfrm>
            <a:off x="565275" y="1569275"/>
            <a:ext cx="10757700" cy="5382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800"/>
              </a:spcBef>
              <a:spcAft>
                <a:spcPts val="0"/>
              </a:spcAft>
              <a:buNone/>
            </a:pPr>
            <a:r>
              <a:rPr b="1" lang="zh-CN" sz="6000">
                <a:solidFill>
                  <a:srgbClr val="1C4587"/>
                </a:solidFill>
                <a:latin typeface="Microsoft JhengHei"/>
                <a:ea typeface="Microsoft JhengHei"/>
                <a:cs typeface="Microsoft JhengHei"/>
                <a:sym typeface="Microsoft JhengHei"/>
              </a:rPr>
              <a:t>制定觀光政策</a:t>
            </a:r>
            <a:endParaRPr b="1" sz="6000">
              <a:solidFill>
                <a:srgbClr val="1C4587"/>
              </a:solidFill>
              <a:latin typeface="Microsoft JhengHei"/>
              <a:ea typeface="Microsoft JhengHei"/>
              <a:cs typeface="Microsoft JhengHei"/>
              <a:sym typeface="Microsoft JhengHei"/>
            </a:endParaRPr>
          </a:p>
          <a:p>
            <a:pPr indent="0" lvl="0" marL="0" rtl="0" algn="ctr">
              <a:lnSpc>
                <a:spcPct val="115000"/>
              </a:lnSpc>
              <a:spcBef>
                <a:spcPts val="1800"/>
              </a:spcBef>
              <a:spcAft>
                <a:spcPts val="0"/>
              </a:spcAft>
              <a:buNone/>
            </a:pPr>
            <a:r>
              <a:t/>
            </a:r>
            <a:endParaRPr sz="2400">
              <a:solidFill>
                <a:srgbClr val="1C4587"/>
              </a:solidFill>
              <a:latin typeface="Microsoft JhengHei"/>
              <a:ea typeface="Microsoft JhengHei"/>
              <a:cs typeface="Microsoft JhengHei"/>
              <a:sym typeface="Microsoft JhengHei"/>
            </a:endParaRPr>
          </a:p>
          <a:p>
            <a:pPr indent="0" lvl="0" marL="0" rtl="0" algn="ctr">
              <a:lnSpc>
                <a:spcPct val="115000"/>
              </a:lnSpc>
              <a:spcBef>
                <a:spcPts val="1800"/>
              </a:spcBef>
              <a:spcAft>
                <a:spcPts val="0"/>
              </a:spcAft>
              <a:buNone/>
            </a:pPr>
            <a:r>
              <a:t/>
            </a:r>
            <a:endParaRPr sz="2400">
              <a:solidFill>
                <a:srgbClr val="1C4587"/>
              </a:solidFill>
              <a:latin typeface="Microsoft JhengHei"/>
              <a:ea typeface="Microsoft JhengHei"/>
              <a:cs typeface="Microsoft JhengHei"/>
              <a:sym typeface="Microsoft JhengHei"/>
            </a:endParaRPr>
          </a:p>
          <a:p>
            <a:pPr indent="0" lvl="0" marL="0" rtl="0" algn="l">
              <a:lnSpc>
                <a:spcPct val="115000"/>
              </a:lnSpc>
              <a:spcBef>
                <a:spcPts val="1800"/>
              </a:spcBef>
              <a:spcAft>
                <a:spcPts val="600"/>
              </a:spcAft>
              <a:buClr>
                <a:schemeClr val="dk1"/>
              </a:buClr>
              <a:buSzPts val="1100"/>
              <a:buFont typeface="Arial"/>
              <a:buNone/>
            </a:pPr>
            <a:r>
              <a:rPr lang="zh-CN" sz="2400">
                <a:solidFill>
                  <a:srgbClr val="1C4587"/>
                </a:solidFill>
                <a:latin typeface="Microsoft JhengHei"/>
                <a:ea typeface="Microsoft JhengHei"/>
                <a:cs typeface="Microsoft JhengHei"/>
                <a:sym typeface="Microsoft JhengHei"/>
              </a:rPr>
              <a:t>      來台旅客的人次連年上升，同時帶來巨大的經濟效益。了解各個地區旅客的淡旺季，以及分析預測未來的人流，有利加強國際觀光宣傳推廣。</a:t>
            </a:r>
            <a:r>
              <a:rPr b="1" lang="zh-CN" sz="2400">
                <a:solidFill>
                  <a:srgbClr val="FFC000"/>
                </a:solidFill>
                <a:latin typeface="Microsoft JhengHei"/>
                <a:ea typeface="Microsoft JhengHei"/>
                <a:cs typeface="Microsoft JhengHei"/>
                <a:sym typeface="Microsoft JhengHei"/>
              </a:rPr>
              <a:t>面對不同的市場，制定不同的政策吸引外國旅客來台觀光</a:t>
            </a:r>
            <a:r>
              <a:rPr lang="zh-CN" sz="2400">
                <a:solidFill>
                  <a:srgbClr val="1C4587"/>
                </a:solidFill>
                <a:latin typeface="Microsoft JhengHei"/>
                <a:ea typeface="Microsoft JhengHei"/>
                <a:cs typeface="Microsoft JhengHei"/>
                <a:sym typeface="Microsoft JhengHei"/>
              </a:rPr>
              <a:t>。這樣的分析結果也可以檢驗既有政策（例如：新南向政策、來台放寬簽證措施）的成效。</a:t>
            </a:r>
            <a:endParaRPr sz="2400">
              <a:solidFill>
                <a:srgbClr val="1C4587"/>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g5bcc75721c_0_391"/>
          <p:cNvSpPr txBox="1"/>
          <p:nvPr/>
        </p:nvSpPr>
        <p:spPr>
          <a:xfrm>
            <a:off x="56475" y="65900"/>
            <a:ext cx="10757700" cy="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4800">
                <a:solidFill>
                  <a:srgbClr val="FFFFFF"/>
                </a:solidFill>
                <a:latin typeface="Microsoft Yahei"/>
                <a:ea typeface="Microsoft Yahei"/>
                <a:cs typeface="Microsoft Yahei"/>
                <a:sym typeface="Microsoft Yahei"/>
              </a:rPr>
              <a:t>結論與建議</a:t>
            </a:r>
            <a:endParaRPr sz="4800">
              <a:solidFill>
                <a:srgbClr val="FFFFFF"/>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a:p>
            <a:pPr indent="0" lvl="0" marL="0" rtl="0" algn="l">
              <a:lnSpc>
                <a:spcPct val="90000"/>
              </a:lnSpc>
              <a:spcBef>
                <a:spcPts val="0"/>
              </a:spcBef>
              <a:spcAft>
                <a:spcPts val="0"/>
              </a:spcAft>
              <a:buNone/>
            </a:pPr>
            <a:r>
              <a:t/>
            </a:r>
            <a:endParaRPr sz="4800">
              <a:solidFill>
                <a:schemeClr val="lt1"/>
              </a:solidFill>
              <a:latin typeface="Microsoft Yahei"/>
              <a:ea typeface="Microsoft Yahei"/>
              <a:cs typeface="Microsoft Yahei"/>
              <a:sym typeface="Microsoft Yahei"/>
            </a:endParaRPr>
          </a:p>
        </p:txBody>
      </p:sp>
      <p:sp>
        <p:nvSpPr>
          <p:cNvPr id="575" name="Google Shape;575;g5bcc75721c_0_391"/>
          <p:cNvSpPr txBox="1"/>
          <p:nvPr/>
        </p:nvSpPr>
        <p:spPr>
          <a:xfrm>
            <a:off x="816375" y="1554225"/>
            <a:ext cx="10757700" cy="579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zh-CN" sz="6000">
                <a:solidFill>
                  <a:srgbClr val="1C4587"/>
                </a:solidFill>
                <a:latin typeface="Microsoft JhengHei"/>
                <a:ea typeface="Microsoft JhengHei"/>
                <a:cs typeface="Microsoft JhengHei"/>
                <a:sym typeface="Microsoft JhengHei"/>
              </a:rPr>
              <a:t>旅遊業者推案參考 	</a:t>
            </a:r>
            <a:endParaRPr b="1" sz="6000">
              <a:solidFill>
                <a:srgbClr val="1C4587"/>
              </a:solidFill>
              <a:latin typeface="Microsoft JhengHei"/>
              <a:ea typeface="Microsoft JhengHei"/>
              <a:cs typeface="Microsoft JhengHei"/>
              <a:sym typeface="Microsoft JhengHei"/>
            </a:endParaRPr>
          </a:p>
          <a:p>
            <a:pPr indent="0" lvl="0" marL="0" rtl="0" algn="just">
              <a:lnSpc>
                <a:spcPct val="115000"/>
              </a:lnSpc>
              <a:spcBef>
                <a:spcPts val="1800"/>
              </a:spcBef>
              <a:spcAft>
                <a:spcPts val="0"/>
              </a:spcAft>
              <a:buNone/>
            </a:pPr>
            <a:r>
              <a:t/>
            </a:r>
            <a:endParaRPr sz="2400">
              <a:solidFill>
                <a:srgbClr val="1C4587"/>
              </a:solidFill>
              <a:latin typeface="Microsoft JhengHei"/>
              <a:ea typeface="Microsoft JhengHei"/>
              <a:cs typeface="Microsoft JhengHei"/>
              <a:sym typeface="Microsoft JhengHei"/>
            </a:endParaRPr>
          </a:p>
          <a:p>
            <a:pPr indent="0" lvl="0" marL="0" rtl="0" algn="just">
              <a:lnSpc>
                <a:spcPct val="115000"/>
              </a:lnSpc>
              <a:spcBef>
                <a:spcPts val="1800"/>
              </a:spcBef>
              <a:spcAft>
                <a:spcPts val="0"/>
              </a:spcAft>
              <a:buNone/>
            </a:pPr>
            <a:r>
              <a:rPr lang="zh-CN" sz="2400">
                <a:solidFill>
                  <a:srgbClr val="1C4587"/>
                </a:solidFill>
                <a:latin typeface="Microsoft JhengHei"/>
                <a:ea typeface="Microsoft JhengHei"/>
                <a:cs typeface="Microsoft JhengHei"/>
                <a:sym typeface="Microsoft JhengHei"/>
              </a:rPr>
              <a:t>      各國旅客來到台灣之後，實際的體驗更為關鍵。旅遊相關業者藉由來台人數預測調整對應策略，既能提升自己的營運收益。</a:t>
            </a:r>
            <a:br>
              <a:rPr lang="zh-CN" sz="2400">
                <a:solidFill>
                  <a:srgbClr val="1C4587"/>
                </a:solidFill>
                <a:latin typeface="Microsoft JhengHei"/>
                <a:ea typeface="Microsoft JhengHei"/>
                <a:cs typeface="Microsoft JhengHei"/>
                <a:sym typeface="Microsoft JhengHei"/>
              </a:rPr>
            </a:br>
            <a:r>
              <a:rPr lang="zh-CN" sz="2400">
                <a:solidFill>
                  <a:srgbClr val="1C4587"/>
                </a:solidFill>
                <a:latin typeface="Microsoft JhengHei"/>
                <a:ea typeface="Microsoft JhengHei"/>
                <a:cs typeface="Microsoft JhengHei"/>
                <a:sym typeface="Microsoft JhengHei"/>
              </a:rPr>
              <a:t>      例如：旅館業者可以</a:t>
            </a:r>
            <a:r>
              <a:rPr b="1" lang="zh-CN" sz="2400">
                <a:solidFill>
                  <a:srgbClr val="FFC000"/>
                </a:solidFill>
                <a:latin typeface="Microsoft JhengHei"/>
                <a:ea typeface="Microsoft JhengHei"/>
                <a:cs typeface="Microsoft JhengHei"/>
                <a:sym typeface="Microsoft JhengHei"/>
              </a:rPr>
              <a:t>根據各月份的住宿需求合理的調整價格及人事、各類型活動及展覽可選在適合的時機舉辦</a:t>
            </a:r>
            <a:r>
              <a:rPr lang="zh-CN" sz="2400">
                <a:solidFill>
                  <a:srgbClr val="1C4587"/>
                </a:solidFill>
                <a:latin typeface="Microsoft JhengHei"/>
                <a:ea typeface="Microsoft JhengHei"/>
                <a:cs typeface="Microsoft JhengHei"/>
                <a:sym typeface="Microsoft JhengHei"/>
              </a:rPr>
              <a:t>以吸引更多人潮，也能維持觀光服務的品質，不僅在旺季時要有足夠的資源分配，在淡季時更應重視每個來訪的旅客，讓每位旅客不管何時來台都能留下美好的回憶，這才是推展台灣觀光、提升來台人數最根本的作法。</a:t>
            </a:r>
            <a:endParaRPr sz="2400">
              <a:solidFill>
                <a:srgbClr val="1C4587"/>
              </a:solidFill>
              <a:latin typeface="Microsoft JhengHei"/>
              <a:ea typeface="Microsoft JhengHei"/>
              <a:cs typeface="Microsoft JhengHei"/>
              <a:sym typeface="Microsoft JhengHei"/>
            </a:endParaRPr>
          </a:p>
          <a:p>
            <a:pPr indent="0" lvl="0" marL="0" rtl="0" algn="just">
              <a:lnSpc>
                <a:spcPct val="115000"/>
              </a:lnSpc>
              <a:spcBef>
                <a:spcPts val="1800"/>
              </a:spcBef>
              <a:spcAft>
                <a:spcPts val="600"/>
              </a:spcAft>
              <a:buNone/>
            </a:pPr>
            <a:r>
              <a:t/>
            </a:r>
            <a:endParaRPr sz="2400">
              <a:solidFill>
                <a:srgbClr val="1C4587"/>
              </a:solidFill>
              <a:latin typeface="Microsoft JhengHei"/>
              <a:ea typeface="Microsoft JhengHei"/>
              <a:cs typeface="Microsoft JhengHei"/>
              <a:sym typeface="Microsoft JhengHe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25"/>
          <p:cNvSpPr txBox="1"/>
          <p:nvPr/>
        </p:nvSpPr>
        <p:spPr>
          <a:xfrm>
            <a:off x="3263462" y="3643291"/>
            <a:ext cx="55266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4000">
                <a:solidFill>
                  <a:srgbClr val="2B84B2"/>
                </a:solidFill>
              </a:rPr>
              <a:t>Thanks for your attention!</a:t>
            </a:r>
            <a:endParaRPr/>
          </a:p>
        </p:txBody>
      </p:sp>
      <p:cxnSp>
        <p:nvCxnSpPr>
          <p:cNvPr id="582" name="Google Shape;582;p25"/>
          <p:cNvCxnSpPr/>
          <p:nvPr/>
        </p:nvCxnSpPr>
        <p:spPr>
          <a:xfrm>
            <a:off x="4048779" y="5181972"/>
            <a:ext cx="1299900" cy="0"/>
          </a:xfrm>
          <a:prstGeom prst="straightConnector1">
            <a:avLst/>
          </a:prstGeom>
          <a:noFill/>
          <a:ln cap="flat" cmpd="sng" w="9525">
            <a:solidFill>
              <a:srgbClr val="2B84B2"/>
            </a:solidFill>
            <a:prstDash val="solid"/>
            <a:miter lim="800000"/>
            <a:headEnd len="sm" w="sm" type="none"/>
            <a:tailEnd len="sm" w="sm" type="none"/>
          </a:ln>
        </p:spPr>
      </p:cxnSp>
      <p:cxnSp>
        <p:nvCxnSpPr>
          <p:cNvPr id="583" name="Google Shape;583;p25"/>
          <p:cNvCxnSpPr/>
          <p:nvPr/>
        </p:nvCxnSpPr>
        <p:spPr>
          <a:xfrm>
            <a:off x="6801504" y="5181972"/>
            <a:ext cx="1299900" cy="0"/>
          </a:xfrm>
          <a:prstGeom prst="straightConnector1">
            <a:avLst/>
          </a:prstGeom>
          <a:noFill/>
          <a:ln cap="flat" cmpd="sng" w="9525">
            <a:solidFill>
              <a:srgbClr val="2B84B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5bcac16114_1_83"/>
          <p:cNvSpPr/>
          <p:nvPr/>
        </p:nvSpPr>
        <p:spPr>
          <a:xfrm>
            <a:off x="5028723" y="3201199"/>
            <a:ext cx="2134500" cy="1103400"/>
          </a:xfrm>
          <a:prstGeom prst="rect">
            <a:avLst/>
          </a:prstGeom>
          <a:noFill/>
          <a:ln>
            <a:noFill/>
          </a:ln>
        </p:spPr>
        <p:txBody>
          <a:bodyPr anchorCtr="0" anchor="t" bIns="34275" lIns="68550" spcFirstLastPara="1" rIns="68550" wrap="square" tIns="34275">
            <a:noAutofit/>
          </a:bodyPr>
          <a:lstStyle/>
          <a:p>
            <a:pPr indent="0" lvl="0" marL="0" marR="0" rtl="0" algn="ctr">
              <a:lnSpc>
                <a:spcPct val="120000"/>
              </a:lnSpc>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168" name="Google Shape;168;g5bcac16114_1_83"/>
          <p:cNvSpPr/>
          <p:nvPr/>
        </p:nvSpPr>
        <p:spPr>
          <a:xfrm>
            <a:off x="5678325" y="6257375"/>
            <a:ext cx="2998800" cy="844800"/>
          </a:xfrm>
          <a:prstGeom prst="rect">
            <a:avLst/>
          </a:prstGeom>
          <a:noFill/>
          <a:ln>
            <a:noFill/>
          </a:ln>
        </p:spPr>
        <p:txBody>
          <a:bodyPr anchorCtr="0" anchor="t" bIns="34275" lIns="68550" spcFirstLastPara="1" rIns="68550" wrap="square" tIns="34275">
            <a:noAutofit/>
          </a:bodyPr>
          <a:lstStyle/>
          <a:p>
            <a:pPr indent="0" lvl="0" marL="0" rtl="0" algn="l">
              <a:lnSpc>
                <a:spcPct val="115000"/>
              </a:lnSpc>
              <a:spcBef>
                <a:spcPts val="0"/>
              </a:spcBef>
              <a:spcAft>
                <a:spcPts val="0"/>
              </a:spcAft>
              <a:buNone/>
            </a:pPr>
            <a:r>
              <a:rPr b="1" lang="zh-CN" sz="2400">
                <a:solidFill>
                  <a:srgbClr val="005DA2"/>
                </a:solidFill>
                <a:latin typeface="Microsoft JhengHei"/>
                <a:ea typeface="Microsoft JhengHei"/>
                <a:cs typeface="Microsoft JhengHei"/>
                <a:sym typeface="Microsoft JhengHei"/>
              </a:rPr>
              <a:t>範例資料</a:t>
            </a:r>
            <a:endParaRPr sz="2400">
              <a:solidFill>
                <a:srgbClr val="005DA2"/>
              </a:solidFill>
              <a:latin typeface="Microsoft Yahei"/>
              <a:ea typeface="Microsoft Yahei"/>
              <a:cs typeface="Microsoft Yahei"/>
              <a:sym typeface="Microsoft Yahei"/>
            </a:endParaRPr>
          </a:p>
        </p:txBody>
      </p:sp>
      <p:sp>
        <p:nvSpPr>
          <p:cNvPr id="169" name="Google Shape;169;g5bcac16114_1_83"/>
          <p:cNvSpPr txBox="1"/>
          <p:nvPr>
            <p:ph type="title"/>
          </p:nvPr>
        </p:nvSpPr>
        <p:spPr>
          <a:xfrm>
            <a:off x="304800" y="263525"/>
            <a:ext cx="10515600" cy="60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Black"/>
              <a:buNone/>
            </a:pPr>
            <a:r>
              <a:rPr b="0" lang="zh-CN" sz="4800">
                <a:latin typeface="Microsoft Yahei"/>
                <a:ea typeface="Microsoft Yahei"/>
                <a:cs typeface="Microsoft Yahei"/>
                <a:sym typeface="Microsoft Yahei"/>
              </a:rPr>
              <a:t>資料描述</a:t>
            </a:r>
            <a:endParaRPr b="0" sz="4800">
              <a:latin typeface="Microsoft Yahei"/>
              <a:ea typeface="Microsoft Yahei"/>
              <a:cs typeface="Microsoft Yahei"/>
              <a:sym typeface="Microsoft Yahei"/>
            </a:endParaRPr>
          </a:p>
        </p:txBody>
      </p:sp>
      <p:pic>
        <p:nvPicPr>
          <p:cNvPr id="170" name="Google Shape;170;g5bcac16114_1_83"/>
          <p:cNvPicPr preferRelativeResize="0"/>
          <p:nvPr/>
        </p:nvPicPr>
        <p:blipFill>
          <a:blip r:embed="rId3">
            <a:alphaModFix/>
          </a:blip>
          <a:stretch>
            <a:fillRect/>
          </a:stretch>
        </p:blipFill>
        <p:spPr>
          <a:xfrm>
            <a:off x="2316426" y="1183117"/>
            <a:ext cx="7999425" cy="494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4"/>
          <p:cNvSpPr/>
          <p:nvPr/>
        </p:nvSpPr>
        <p:spPr>
          <a:xfrm flipH="1">
            <a:off x="1223502" y="1960794"/>
            <a:ext cx="2935800" cy="2936400"/>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4"/>
          <p:cNvSpPr/>
          <p:nvPr/>
        </p:nvSpPr>
        <p:spPr>
          <a:xfrm>
            <a:off x="5028723" y="3201199"/>
            <a:ext cx="2134556" cy="1103373"/>
          </a:xfrm>
          <a:prstGeom prst="rect">
            <a:avLst/>
          </a:prstGeom>
          <a:noFill/>
          <a:ln>
            <a:noFill/>
          </a:ln>
        </p:spPr>
        <p:txBody>
          <a:bodyPr anchorCtr="0" anchor="t" bIns="34275" lIns="68550" spcFirstLastPara="1" rIns="68550" wrap="square" tIns="34275">
            <a:spAutoFit/>
          </a:bodyPr>
          <a:lstStyle/>
          <a:p>
            <a:pPr indent="0" lvl="0" marL="0" marR="0" rtl="0" algn="ctr">
              <a:lnSpc>
                <a:spcPct val="120000"/>
              </a:lnSpc>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178" name="Google Shape;178;p14"/>
          <p:cNvSpPr/>
          <p:nvPr/>
        </p:nvSpPr>
        <p:spPr>
          <a:xfrm>
            <a:off x="5028725" y="5656600"/>
            <a:ext cx="6652500" cy="844800"/>
          </a:xfrm>
          <a:prstGeom prst="rect">
            <a:avLst/>
          </a:prstGeom>
          <a:noFill/>
          <a:ln>
            <a:noFill/>
          </a:ln>
        </p:spPr>
        <p:txBody>
          <a:bodyPr anchorCtr="0" anchor="t" bIns="34275" lIns="68550" spcFirstLastPara="1" rIns="68550" wrap="square" tIns="34275">
            <a:spAutoFit/>
          </a:bodyPr>
          <a:lstStyle/>
          <a:p>
            <a:pPr indent="0" lvl="0" marL="0" rtl="0" algn="l">
              <a:lnSpc>
                <a:spcPct val="115000"/>
              </a:lnSpc>
              <a:spcBef>
                <a:spcPts val="0"/>
              </a:spcBef>
              <a:spcAft>
                <a:spcPts val="0"/>
              </a:spcAft>
              <a:buNone/>
            </a:pPr>
            <a:r>
              <a:rPr b="1" lang="zh-CN" sz="2400">
                <a:solidFill>
                  <a:srgbClr val="005DA2"/>
                </a:solidFill>
                <a:latin typeface="Microsoft JhengHei"/>
                <a:ea typeface="Microsoft JhengHei"/>
                <a:cs typeface="Microsoft JhengHei"/>
                <a:sym typeface="Microsoft JhengHei"/>
              </a:rPr>
              <a:t>在交通部觀光局網站上的資料庫中，選取完整的來台資料，包含時間範圍從97年4月到108年4月</a:t>
            </a:r>
            <a:endParaRPr sz="2400">
              <a:solidFill>
                <a:srgbClr val="005DA2"/>
              </a:solidFill>
              <a:latin typeface="Microsoft Yahei"/>
              <a:ea typeface="Microsoft Yahei"/>
              <a:cs typeface="Microsoft Yahei"/>
              <a:sym typeface="Microsoft Yahei"/>
            </a:endParaRPr>
          </a:p>
        </p:txBody>
      </p:sp>
      <p:sp>
        <p:nvSpPr>
          <p:cNvPr id="179" name="Google Shape;179;p14"/>
          <p:cNvSpPr txBox="1"/>
          <p:nvPr>
            <p:ph type="title"/>
          </p:nvPr>
        </p:nvSpPr>
        <p:spPr>
          <a:xfrm>
            <a:off x="304800" y="263525"/>
            <a:ext cx="10515600" cy="60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Black"/>
              <a:buNone/>
            </a:pPr>
            <a:r>
              <a:rPr b="0" lang="zh-CN" sz="4800">
                <a:latin typeface="Microsoft Yahei"/>
                <a:ea typeface="Microsoft Yahei"/>
                <a:cs typeface="Microsoft Yahei"/>
                <a:sym typeface="Microsoft Yahei"/>
              </a:rPr>
              <a:t>資料描述</a:t>
            </a:r>
            <a:endParaRPr b="0" sz="4800">
              <a:latin typeface="Microsoft Yahei"/>
              <a:ea typeface="Microsoft Yahei"/>
              <a:cs typeface="Microsoft Yahei"/>
              <a:sym typeface="Microsoft Yahei"/>
            </a:endParaRPr>
          </a:p>
        </p:txBody>
      </p:sp>
      <p:pic>
        <p:nvPicPr>
          <p:cNvPr id="180" name="Google Shape;180;p14"/>
          <p:cNvPicPr preferRelativeResize="0"/>
          <p:nvPr/>
        </p:nvPicPr>
        <p:blipFill>
          <a:blip r:embed="rId4">
            <a:alphaModFix/>
          </a:blip>
          <a:stretch>
            <a:fillRect/>
          </a:stretch>
        </p:blipFill>
        <p:spPr>
          <a:xfrm>
            <a:off x="5063073" y="411528"/>
            <a:ext cx="6618148" cy="4972701"/>
          </a:xfrm>
          <a:prstGeom prst="rect">
            <a:avLst/>
          </a:prstGeom>
          <a:noFill/>
          <a:ln>
            <a:noFill/>
          </a:ln>
        </p:spPr>
      </p:pic>
    </p:spTree>
  </p:cSld>
  <p:clrMapOvr>
    <a:masterClrMapping/>
  </p:clrMapOvr>
  <p:transition advClick="0" advTm="200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ppt_w</p:attrName>
                                        </p:attrNameLst>
                                      </p:cBhvr>
                                      <p:tavLst>
                                        <p:tav fmla="" tm="0">
                                          <p:val>
                                            <p:strVal val="0"/>
                                          </p:val>
                                        </p:tav>
                                        <p:tav fmla="" tm="100000">
                                          <p:val>
                                            <p:strVal val="#ppt_w"/>
                                          </p:val>
                                        </p:tav>
                                      </p:tavLst>
                                    </p:anim>
                                    <p:anim calcmode="lin" valueType="num">
                                      <p:cBhvr additive="base">
                                        <p:cTn dur="500"/>
                                        <p:tgtEl>
                                          <p:spTgt spid="176"/>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g5bcac16114_1_94"/>
          <p:cNvSpPr/>
          <p:nvPr/>
        </p:nvSpPr>
        <p:spPr>
          <a:xfrm>
            <a:off x="5028723" y="3201199"/>
            <a:ext cx="2134500" cy="1103400"/>
          </a:xfrm>
          <a:prstGeom prst="rect">
            <a:avLst/>
          </a:prstGeom>
          <a:noFill/>
          <a:ln>
            <a:noFill/>
          </a:ln>
        </p:spPr>
        <p:txBody>
          <a:bodyPr anchorCtr="0" anchor="t" bIns="34275" lIns="68550" spcFirstLastPara="1" rIns="68550" wrap="square" tIns="34275">
            <a:noAutofit/>
          </a:bodyPr>
          <a:lstStyle/>
          <a:p>
            <a:pPr indent="0" lvl="0" marL="0" marR="0" rtl="0" algn="ctr">
              <a:lnSpc>
                <a:spcPct val="120000"/>
              </a:lnSpc>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187" name="Google Shape;187;g5bcac16114_1_94"/>
          <p:cNvSpPr/>
          <p:nvPr/>
        </p:nvSpPr>
        <p:spPr>
          <a:xfrm>
            <a:off x="4061788" y="5775725"/>
            <a:ext cx="4980300" cy="844800"/>
          </a:xfrm>
          <a:prstGeom prst="rect">
            <a:avLst/>
          </a:prstGeom>
          <a:noFill/>
          <a:ln>
            <a:noFill/>
          </a:ln>
        </p:spPr>
        <p:txBody>
          <a:bodyPr anchorCtr="0" anchor="t" bIns="34275" lIns="68550" spcFirstLastPara="1" rIns="68550" wrap="square" tIns="34275">
            <a:noAutofit/>
          </a:bodyPr>
          <a:lstStyle/>
          <a:p>
            <a:pPr indent="-355600" lvl="0" marL="457200" rtl="0" algn="l">
              <a:lnSpc>
                <a:spcPct val="115000"/>
              </a:lnSpc>
              <a:spcBef>
                <a:spcPts val="0"/>
              </a:spcBef>
              <a:spcAft>
                <a:spcPts val="0"/>
              </a:spcAft>
              <a:buClr>
                <a:srgbClr val="005DA2"/>
              </a:buClr>
              <a:buSzPts val="2000"/>
              <a:buFont typeface="Microsoft JhengHei"/>
              <a:buAutoNum type="arabicPeriod"/>
            </a:pPr>
            <a:r>
              <a:rPr b="1" lang="zh-CN" sz="2000">
                <a:solidFill>
                  <a:srgbClr val="005DA2"/>
                </a:solidFill>
                <a:latin typeface="Microsoft JhengHei"/>
                <a:ea typeface="Microsoft JhengHei"/>
                <a:cs typeface="Microsoft JhengHei"/>
                <a:sym typeface="Microsoft JhengHei"/>
              </a:rPr>
              <a:t>可能存在長期正向趨勢</a:t>
            </a:r>
            <a:endParaRPr b="1" sz="2000">
              <a:solidFill>
                <a:srgbClr val="005DA2"/>
              </a:solidFill>
              <a:latin typeface="Microsoft JhengHei"/>
              <a:ea typeface="Microsoft JhengHei"/>
              <a:cs typeface="Microsoft JhengHei"/>
              <a:sym typeface="Microsoft JhengHei"/>
            </a:endParaRPr>
          </a:p>
          <a:p>
            <a:pPr indent="-355600" lvl="0" marL="457200" rtl="0" algn="l">
              <a:lnSpc>
                <a:spcPct val="115000"/>
              </a:lnSpc>
              <a:spcBef>
                <a:spcPts val="0"/>
              </a:spcBef>
              <a:spcAft>
                <a:spcPts val="0"/>
              </a:spcAft>
              <a:buClr>
                <a:srgbClr val="005DA2"/>
              </a:buClr>
              <a:buSzPts val="2000"/>
              <a:buFont typeface="Microsoft JhengHei"/>
              <a:buAutoNum type="arabicPeriod"/>
            </a:pPr>
            <a:r>
              <a:rPr b="1" lang="zh-CN" sz="2000">
                <a:solidFill>
                  <a:srgbClr val="005DA2"/>
                </a:solidFill>
                <a:latin typeface="Microsoft JhengHei"/>
                <a:ea typeface="Microsoft JhengHei"/>
                <a:cs typeface="Microsoft JhengHei"/>
                <a:sym typeface="Microsoft JhengHei"/>
              </a:rPr>
              <a:t>可能存在季節變動(Seasonal Effect)</a:t>
            </a:r>
            <a:endParaRPr b="1" sz="2000">
              <a:solidFill>
                <a:srgbClr val="005DA2"/>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None/>
            </a:pPr>
            <a:r>
              <a:t/>
            </a:r>
            <a:endParaRPr b="1" sz="2000">
              <a:solidFill>
                <a:srgbClr val="005DA2"/>
              </a:solidFill>
              <a:latin typeface="Microsoft JhengHei"/>
              <a:ea typeface="Microsoft JhengHei"/>
              <a:cs typeface="Microsoft JhengHei"/>
              <a:sym typeface="Microsoft JhengHei"/>
            </a:endParaRPr>
          </a:p>
        </p:txBody>
      </p:sp>
      <p:pic>
        <p:nvPicPr>
          <p:cNvPr id="188" name="Google Shape;188;g5bcac16114_1_94"/>
          <p:cNvPicPr preferRelativeResize="0"/>
          <p:nvPr/>
        </p:nvPicPr>
        <p:blipFill rotWithShape="1">
          <a:blip r:embed="rId3">
            <a:alphaModFix/>
          </a:blip>
          <a:srcRect b="-9" l="834" r="991" t="8576"/>
          <a:stretch/>
        </p:blipFill>
        <p:spPr>
          <a:xfrm>
            <a:off x="1988275" y="246525"/>
            <a:ext cx="9127325" cy="543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5b3260a4d8_4_80"/>
          <p:cNvSpPr txBox="1"/>
          <p:nvPr>
            <p:ph type="title"/>
          </p:nvPr>
        </p:nvSpPr>
        <p:spPr>
          <a:xfrm>
            <a:off x="304800" y="263525"/>
            <a:ext cx="10515600" cy="60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Black"/>
              <a:buNone/>
            </a:pPr>
            <a:r>
              <a:rPr b="0" lang="zh-CN" sz="4800">
                <a:latin typeface="Microsoft Yahei"/>
                <a:ea typeface="Microsoft Yahei"/>
                <a:cs typeface="Microsoft Yahei"/>
                <a:sym typeface="Microsoft Yahei"/>
              </a:rPr>
              <a:t>資料敘述統計</a:t>
            </a:r>
            <a:endParaRPr/>
          </a:p>
        </p:txBody>
      </p:sp>
      <p:graphicFrame>
        <p:nvGraphicFramePr>
          <p:cNvPr id="195" name="Google Shape;195;g5b3260a4d8_4_80"/>
          <p:cNvGraphicFramePr/>
          <p:nvPr/>
        </p:nvGraphicFramePr>
        <p:xfrm>
          <a:off x="1500725" y="1368000"/>
          <a:ext cx="3000000" cy="3000000"/>
        </p:xfrm>
        <a:graphic>
          <a:graphicData uri="http://schemas.openxmlformats.org/drawingml/2006/table">
            <a:tbl>
              <a:tblPr>
                <a:noFill/>
                <a:tableStyleId>{D3FC2CA1-7F8A-4972-8AB1-5AEE0F1FF40E}</a:tableStyleId>
              </a:tblPr>
              <a:tblGrid>
                <a:gridCol w="1350800"/>
                <a:gridCol w="1564100"/>
                <a:gridCol w="1251300"/>
                <a:gridCol w="1592550"/>
                <a:gridCol w="1109075"/>
                <a:gridCol w="1066450"/>
                <a:gridCol w="1521450"/>
              </a:tblGrid>
              <a:tr h="1015775">
                <a:tc>
                  <a:txBody>
                    <a:bodyPr>
                      <a:noAutofit/>
                    </a:bodyPr>
                    <a:lstStyle/>
                    <a:p>
                      <a:pPr indent="0" lvl="0" marL="269999" rtl="0" algn="l">
                        <a:lnSpc>
                          <a:spcPct val="115000"/>
                        </a:lnSpc>
                        <a:spcBef>
                          <a:spcPts val="0"/>
                        </a:spcBef>
                        <a:spcAft>
                          <a:spcPts val="0"/>
                        </a:spcAft>
                        <a:buNone/>
                      </a:pPr>
                      <a:r>
                        <a:rPr b="1" lang="zh-CN" sz="1600">
                          <a:latin typeface="Microsoft JhengHei"/>
                          <a:ea typeface="Microsoft JhengHei"/>
                          <a:cs typeface="Microsoft JhengHei"/>
                          <a:sym typeface="Microsoft JhengHei"/>
                        </a:rPr>
                        <a:t> </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Mean</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Median</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Std. dev</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Max</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Min</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Correlation coef</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658900">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Japan</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139434.165</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133793.0</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29661.2081</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215809</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86743</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0.6918252</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r>
              <a:tr h="645175">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HK</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106577.897</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107358.0</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28952.3728</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177852</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49986 </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0.6943874</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5175">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Macao</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8345.198              </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7647.5</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4551.7565 </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21141</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1606</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0.7186604</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5175">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Malaysia</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33384.455               </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30204.0</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13940.5351</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73122</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8694</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0.6422593</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2F3"/>
                    </a:solidFill>
                  </a:tcPr>
                </a:tc>
              </a:tr>
              <a:tr h="658900">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Singapore</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32019.381             </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29570.0</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13025.0068</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72216</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15044</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0.2915491</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58900">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India</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2543.289          </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2556.0</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592.8169</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3822</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1445</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zh-CN" sz="1600">
                          <a:latin typeface="Microsoft JhengHei"/>
                          <a:ea typeface="Microsoft JhengHei"/>
                          <a:cs typeface="Microsoft JhengHei"/>
                          <a:sym typeface="Microsoft JhengHei"/>
                        </a:rPr>
                        <a:t>0.7736049</a:t>
                      </a:r>
                      <a:endParaRPr b="1" sz="1600">
                        <a:latin typeface="Microsoft JhengHei"/>
                        <a:ea typeface="Microsoft JhengHei"/>
                        <a:cs typeface="Microsoft JhengHei"/>
                        <a:sym typeface="Microsoft JhengHe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25">
                      <a:solidFill>
                        <a:srgbClr val="8EAADB"/>
                      </a:solidFill>
                      <a:prstDash val="solid"/>
                      <a:round/>
                      <a:headEnd len="sm" w="sm" type="none"/>
                      <a:tailEnd len="sm" w="sm" type="none"/>
                    </a:lnB>
                    <a:solidFill>
                      <a:srgbClr val="D9E2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自定义 85">
      <a:dk1>
        <a:srgbClr val="000000"/>
      </a:dk1>
      <a:lt1>
        <a:srgbClr val="FFFFFF"/>
      </a:lt1>
      <a:dk2>
        <a:srgbClr val="0089D2"/>
      </a:dk2>
      <a:lt2>
        <a:srgbClr val="F8F8F8"/>
      </a:lt2>
      <a:accent1>
        <a:srgbClr val="0089D2"/>
      </a:accent1>
      <a:accent2>
        <a:srgbClr val="039BE6"/>
      </a:accent2>
      <a:accent3>
        <a:srgbClr val="00A7F3"/>
      </a:accent3>
      <a:accent4>
        <a:srgbClr val="28B5F4"/>
      </a:accent4>
      <a:accent5>
        <a:srgbClr val="4FC2F9"/>
      </a:accent5>
      <a:accent6>
        <a:srgbClr val="80D5F9"/>
      </a:accent6>
      <a:hlink>
        <a:srgbClr val="0070C0"/>
      </a:hlink>
      <a:folHlink>
        <a:srgbClr val="0089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2017-03-31T03:46:03Z</dcterms:created>
</cp:coreProperties>
</file>