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9144000" cy="5143500" type="screen16x9"/>
  <p:notesSz cx="6858000" cy="9144000"/>
  <p:embeddedFontLst>
    <p:embeddedFont>
      <p:font typeface="Economica" panose="020B0604020202020204" charset="0"/>
      <p:regular r:id="rId16"/>
      <p:bold r:id="rId17"/>
      <p:italic r:id="rId18"/>
      <p:boldItalic r:id="rId19"/>
    </p:embeddedFont>
    <p:embeddedFont>
      <p:font typeface="Open Sans" panose="020B0604020202020204" charset="0"/>
      <p:regular r:id="rId20"/>
      <p:bold r:id="rId21"/>
      <p:italic r:id="rId22"/>
      <p:boldItalic r:id="rId23"/>
    </p:embeddedFont>
    <p:embeddedFont>
      <p:font typeface="Robo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9244" autoAdjust="0"/>
  </p:normalViewPr>
  <p:slideViewPr>
    <p:cSldViewPr snapToGrid="0">
      <p:cViewPr varScale="1">
        <p:scale>
          <a:sx n="52" d="100"/>
          <a:sy n="52" d="100"/>
        </p:scale>
        <p:origin x="170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11cfacef4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11cfacef4_2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dirty="0"/>
              <a:t>Tokens: Espresso: aufbau anmelden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dirty="0"/>
              <a:t>Konsistenz: Firebase speichert Nutzer, wenn der auf Server gelöscht wird, wird dieser in Firebase zwar gelöscht, aber der Nutzername nicht freigegeben</a:t>
            </a:r>
            <a:endParaRPr dirty="0"/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dirty="0"/>
              <a:t>einheitliches Nutzersystem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113e77953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113e77953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Musskriterien vervollständigt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spontan auftretende kleinere Bugs gefixed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11cfacef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11cfacef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7739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113e7795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113e7795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dirty="0"/>
              <a:t>Statt Firebase Springboot Authentifizierung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  <a:tabLst/>
              <a:defRPr/>
            </a:pPr>
            <a:r>
              <a:rPr lang="de-DE" dirty="0"/>
              <a:t>TDD </a:t>
            </a:r>
            <a:r>
              <a:rPr lang="de-DE" dirty="0" err="1"/>
              <a:t>anfang</a:t>
            </a:r>
            <a:r>
              <a:rPr lang="de-DE" dirty="0"/>
              <a:t> auch überlegt, aber durch Unerfahrenheit gelassen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dirty="0"/>
              <a:t>Clean Architecture beibehalten, aber weniger Details in Schnittstellen, vllt dafür etwas Funktionalität raus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dirty="0">
                <a:sym typeface="Wingdings" panose="05000000000000000000" pitchFamily="2" charset="2"/>
              </a:rPr>
              <a:t> </a:t>
            </a:r>
            <a:r>
              <a:rPr lang="de-DE" dirty="0">
                <a:sym typeface="Wingdings" panose="05000000000000000000" pitchFamily="2" charset="2"/>
              </a:rPr>
              <a:t>Vor jeder Implementierungsentscheidung fragen: wie viel Zeit kostet es &amp; lohnt sich der Aufwand?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-DE" dirty="0">
                <a:sym typeface="Wingdings" panose="05000000000000000000" pitchFamily="2" charset="2"/>
              </a:rPr>
              <a:t>Schlussendlich hat die CA uns aber viel gebracht und das Wissen, was wir uns im Laufe des Projektes angeeignet haben, wird uns auch in Zukunft viel bringen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11cfacef4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11cfacef4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Phase 3: Von Theorie in die Praxis umsetzen → erstes Mal den Umfang tatsächlich gespürt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[Überleitung] Wir hatten jetzt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11cfacef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11cfacef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11cfacef4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11cfacef4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erste Frage: mit welcher Motivation wollen wir testen?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damit die Nutzer keine bösen Überraschungen haben: wir selbst gezielt Bugs finden, bevor die Nutzern es tun können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das ganze wollten wir so aufbauen, wie es der Herr Myers schon gesagt hat: tests schreiben, die Fehler aufdecken können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das ganze ist natürlich ein iterativer Prozess, denn nach 1 Fehlerfix → meist 2 weitere → findet langsam alle Brandherde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11cfacef4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11cfacef4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-"/>
            </a:pPr>
            <a:r>
              <a:rPr lang="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nächste Frage vor 3 Wochen: wie setzen wir unser Vorhaben um?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-"/>
            </a:pPr>
            <a:r>
              <a:rPr lang="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bis auf Unittests hatte bisher keiner wirklich Ahnung vom Testen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-"/>
            </a:pPr>
            <a:r>
              <a:rPr lang="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gut, dass schon Tests definiert → ins PFH geguckt und </a:t>
            </a:r>
            <a:r>
              <a:rPr lang="de-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System</a:t>
            </a:r>
            <a:r>
              <a:rPr lang="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tests dort angeguckt (ob diese noch sinnvoll sind)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-"/>
            </a:pPr>
            <a:r>
              <a:rPr lang="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 diesen entlanggehangelt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-"/>
            </a:pPr>
            <a:r>
              <a:rPr lang="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 G&amp;G ergab sich: 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-"/>
            </a:pPr>
            <a:r>
              <a:rPr lang="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Vorgänge der </a:t>
            </a:r>
            <a:r>
              <a:rPr lang="de-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Systemtests</a:t>
            </a:r>
            <a:r>
              <a:rPr lang="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durch UI Tests testbar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-"/>
            </a:pPr>
            <a:r>
              <a:rPr lang="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Funktionen, die hintergründig passieren (Laden, Speichern, Reposachen…) benötigen Integrationstests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-"/>
            </a:pPr>
            <a:r>
              <a:rPr lang="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NF Anf. ergaben, dass ein Lasttest sinnvoll ist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-"/>
            </a:pPr>
            <a:r>
              <a:rPr lang="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Lasttest war spannend: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-"/>
            </a:pPr>
            <a:r>
              <a:rPr lang="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10h über Nacht gelaufen, 23 GB Daten verarbeitet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-"/>
            </a:pPr>
            <a:r>
              <a:rPr lang="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Fazit: Server und Client kommen mit Erstellung von &gt; 400 Nutzern und &gt; 10.000 Rezepten gut klar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-"/>
            </a:pPr>
            <a:r>
              <a:rPr lang="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Geld hat erstmal keine Rolle gespielt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efe9ba0c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efe9ba0c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wie in letzten Phasen nach Layern aufteilen und Teams bilden: dabei Domain Layer nicht  testbar, deswegen App/Server und UI/DataLayer aufgeteilt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Espresso framework vereint viele unserer Test-Aufgaben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11cfacef4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11cfacef4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Für Tests separate Properties-Datei mit anderen Datenbank im Hintergrund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Für jeden Service = Rezepte; Admin; Images wurde eine Testklasse geschrieben, welche die verschiedenen Funktionalitäten des Servers testet.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Es wurde MockMvc verwendet um auf die API zu testen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Oder es wurde direkt auf die Controller zugegriffen und getestet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Für manche Tests mussten vorher Daten angelegt werden und danach wieder gelöscht werden.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Des Weiteren mussten noch wenn von Nöten, gültige Nutzer zu Authentifizierung hinterlegt werden.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11cfacef4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11cfacef4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de">
                <a:solidFill>
                  <a:schemeClr val="dk1"/>
                </a:solidFill>
              </a:rPr>
              <a:t>auch diese Phase neue Herausforderungen und durch “fixing” dynamisch neue Probleme ergeben (bugs)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eines der größten Probleme: Nebenläufgkeit: UI wartet nicht auf Server- und DB-Anfragen → Espressotests sind anfangs alle fehlgeschlagen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wie wir damit umgegangen sind, wird gleich noch einmal erklärt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beim Fragmentwechsel mussten die Übergangsanimationen mit beachtet werden, sonst schlugen Tests fehl (Espr zu schnell)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Animationen kann man deaktivieren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immer wieder kleinere Unstimmigkeiten, die neben Bugs Fehler warfen → Zeit gekostet, Lsg zu finden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zB NoActResExc → 1h versucht, Test zum Laufen zu kriegen → turns out: Screen ging nach 15sec Inaktivität aus (Lsg)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11cfacef4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11cfacef4_2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950199" y="974550"/>
            <a:ext cx="3360793" cy="15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Qualitätssicherung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Exzellenzkoch</a:t>
            </a:r>
            <a:endParaRPr dirty="0"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0625" y="2571750"/>
            <a:ext cx="1362749" cy="136274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Herausforderungen</a:t>
            </a:r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body" idx="1"/>
          </p:nvPr>
        </p:nvSpPr>
        <p:spPr>
          <a:xfrm>
            <a:off x="311700" y="1228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Char char="-"/>
            </a:pPr>
            <a:r>
              <a:rPr lang="de" sz="2000"/>
              <a:t>Firebase Tokens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de" sz="2000"/>
              <a:t>Rezept veröffentlichen benötigt einen eingeloggten Nutzer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de" sz="2000"/>
              <a:t>Zugriffsrecht auf Galerie kann man nicht automatisieren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de" sz="2000"/>
              <a:t>Konsistenz zwischen Firebase und Server </a:t>
            </a:r>
            <a:endParaRPr sz="2000"/>
          </a:p>
        </p:txBody>
      </p:sp>
      <p:sp>
        <p:nvSpPr>
          <p:cNvPr id="139" name="Google Shape;13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dirty="0"/>
              <a:t>Autosave beim “zurück” drücken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dirty="0"/>
              <a:t>Rezepte favorisieren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dirty="0"/>
              <a:t>Portionen anzeigen und skalieren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dirty="0"/>
              <a:t>Bugs gefunden und gefix</a:t>
            </a:r>
            <a:r>
              <a:rPr lang="de-DE" dirty="0"/>
              <a:t>t</a:t>
            </a:r>
            <a:r>
              <a:rPr lang="de" dirty="0"/>
              <a:t>/dokumentiert</a:t>
            </a:r>
            <a:endParaRPr dirty="0"/>
          </a:p>
        </p:txBody>
      </p:sp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Neue Features</a:t>
            </a:r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11</a:t>
            </a:fld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8891" y="510363"/>
            <a:ext cx="2560158" cy="412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1898550"/>
            <a:ext cx="8520600" cy="1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4200" dirty="0" err="1">
                <a:latin typeface="Economica"/>
                <a:ea typeface="Economica"/>
                <a:cs typeface="Economica"/>
                <a:sym typeface="Economica"/>
              </a:rPr>
              <a:t>Did</a:t>
            </a:r>
            <a:r>
              <a:rPr lang="de-DE" sz="4200" dirty="0"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de-DE" sz="4200" dirty="0" err="1">
                <a:latin typeface="Economica"/>
                <a:ea typeface="Economica"/>
                <a:cs typeface="Economica"/>
                <a:sym typeface="Economica"/>
              </a:rPr>
              <a:t>we</a:t>
            </a:r>
            <a:r>
              <a:rPr lang="de-DE" sz="4200" dirty="0">
                <a:latin typeface="Economica"/>
                <a:ea typeface="Economica"/>
                <a:cs typeface="Economica"/>
                <a:sym typeface="Economica"/>
              </a:rPr>
              <a:t> fix </a:t>
            </a:r>
            <a:r>
              <a:rPr lang="de-DE" sz="4200" dirty="0" err="1">
                <a:latin typeface="Economica"/>
                <a:ea typeface="Economica"/>
                <a:cs typeface="Economica"/>
                <a:sym typeface="Economica"/>
              </a:rPr>
              <a:t>it</a:t>
            </a:r>
            <a:r>
              <a:rPr lang="de-DE" sz="4200" dirty="0">
                <a:latin typeface="Economica"/>
                <a:ea typeface="Economica"/>
                <a:cs typeface="Economica"/>
                <a:sym typeface="Economica"/>
              </a:rPr>
              <a:t>?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5356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… to be continued</a:t>
            </a:r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de" dirty="0"/>
              <a:t>Was hätten wir rückblickend anders gemacht?</a:t>
            </a:r>
            <a:endParaRPr lang="de" sz="1400" dirty="0"/>
          </a:p>
          <a:p>
            <a:pPr lvl="1" indent="-342900">
              <a:lnSpc>
                <a:spcPct val="200000"/>
              </a:lnSpc>
              <a:buSzPts val="1800"/>
              <a:buChar char="-"/>
            </a:pPr>
            <a:r>
              <a:rPr lang="de" sz="1800" dirty="0"/>
              <a:t>Firebase</a:t>
            </a:r>
          </a:p>
          <a:p>
            <a:pPr lvl="1" indent="-342900">
              <a:lnSpc>
                <a:spcPct val="200000"/>
              </a:lnSpc>
              <a:buSzPts val="1800"/>
              <a:buFont typeface="Open Sans"/>
              <a:buChar char="-"/>
            </a:pPr>
            <a:r>
              <a:rPr lang="de-DE" sz="1800" dirty="0"/>
              <a:t>Test Driven Development</a:t>
            </a:r>
            <a:endParaRPr sz="1800" dirty="0"/>
          </a:p>
          <a:p>
            <a:pPr lvl="1" indent="-342900">
              <a:lnSpc>
                <a:spcPct val="200000"/>
              </a:lnSpc>
              <a:spcBef>
                <a:spcPts val="0"/>
              </a:spcBef>
              <a:buSzPts val="1800"/>
              <a:buChar char="-"/>
            </a:pPr>
            <a:r>
              <a:rPr lang="de" sz="1800" dirty="0"/>
              <a:t>Architektur over engineere</a:t>
            </a:r>
            <a:r>
              <a:rPr lang="de-DE" sz="1800" dirty="0"/>
              <a:t>d</a:t>
            </a:r>
            <a:endParaRPr sz="1800" dirty="0"/>
          </a:p>
        </p:txBody>
      </p:sp>
      <p:sp>
        <p:nvSpPr>
          <p:cNvPr id="154" name="Google Shape;15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Was bisher geschah...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AutoNum type="arabicPeriod"/>
            </a:pPr>
            <a:r>
              <a:rPr lang="de" sz="2000"/>
              <a:t>Viele Ideen →  Pflichtenheft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de" sz="2000"/>
              <a:t>Vereinen dieser Ideen in einer objektorientierten Architektur  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de" sz="2000"/>
              <a:t>Implementierung </a:t>
            </a:r>
            <a:endParaRPr sz="2000"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1898550"/>
            <a:ext cx="8520600" cy="1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4200">
                <a:latin typeface="Economica"/>
                <a:ea typeface="Economica"/>
                <a:cs typeface="Economica"/>
                <a:sym typeface="Economica"/>
              </a:rPr>
              <a:t>Wie garantieren wir jetzt, dass alles funktioniert ? 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Testen - aber warum ? 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11700" y="1147225"/>
            <a:ext cx="4649400" cy="3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-"/>
            </a:pPr>
            <a:r>
              <a:rPr lang="de" sz="2000"/>
              <a:t>“Testen ist der Prozess, ein Programm mit der Absicht auszuführen, Fehler zu finden.” (Myers)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de" sz="2000"/>
              <a:t>Besser gezielt nach Bugs suchen, als dass sie in den Nutzern auffallen</a:t>
            </a:r>
            <a:endParaRPr sz="2000"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4</a:t>
            </a:fld>
            <a:endParaRPr/>
          </a:p>
        </p:txBody>
      </p:sp>
      <p:grpSp>
        <p:nvGrpSpPr>
          <p:cNvPr id="85" name="Google Shape;85;p16"/>
          <p:cNvGrpSpPr/>
          <p:nvPr/>
        </p:nvGrpSpPr>
        <p:grpSpPr>
          <a:xfrm>
            <a:off x="4961104" y="1111912"/>
            <a:ext cx="3144211" cy="3502629"/>
            <a:chOff x="5106000" y="1147225"/>
            <a:chExt cx="2371200" cy="2641500"/>
          </a:xfrm>
        </p:grpSpPr>
        <p:pic>
          <p:nvPicPr>
            <p:cNvPr id="86" name="Google Shape;8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48600" y="1147225"/>
              <a:ext cx="2286000" cy="2247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16"/>
            <p:cNvSpPr txBox="1"/>
            <p:nvPr/>
          </p:nvSpPr>
          <p:spPr>
            <a:xfrm>
              <a:off x="5106000" y="3395125"/>
              <a:ext cx="23712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de" sz="600"/>
                <a:t>https://www.javacodegeeks.com/2012/12/the-differences-between-test-first-programming-and-test-driven-development.html</a:t>
              </a:r>
              <a:endParaRPr sz="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Testen - aber wie?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Char char="-"/>
            </a:pPr>
            <a:r>
              <a:rPr lang="de-DE" sz="2000" dirty="0"/>
              <a:t>Systemtests</a:t>
            </a:r>
            <a:r>
              <a:rPr lang="de" sz="2000" dirty="0"/>
              <a:t> 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de" sz="2000" dirty="0"/>
              <a:t>Integrationstests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de" sz="2000" dirty="0"/>
              <a:t>Unittests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de" sz="2000" dirty="0"/>
              <a:t>Lasttests</a:t>
            </a:r>
            <a:endParaRPr sz="2000" dirty="0"/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5</a:t>
            </a:fld>
            <a:endParaRPr/>
          </a:p>
        </p:txBody>
      </p:sp>
      <p:grpSp>
        <p:nvGrpSpPr>
          <p:cNvPr id="95" name="Google Shape;95;p17"/>
          <p:cNvGrpSpPr/>
          <p:nvPr/>
        </p:nvGrpSpPr>
        <p:grpSpPr>
          <a:xfrm>
            <a:off x="3463910" y="1461238"/>
            <a:ext cx="5008541" cy="2881963"/>
            <a:chOff x="3734000" y="1302525"/>
            <a:chExt cx="4738450" cy="2726550"/>
          </a:xfrm>
        </p:grpSpPr>
        <p:pic>
          <p:nvPicPr>
            <p:cNvPr id="96" name="Google Shape;96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34000" y="1302525"/>
              <a:ext cx="4738450" cy="2538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7"/>
            <p:cNvSpPr txBox="1"/>
            <p:nvPr/>
          </p:nvSpPr>
          <p:spPr>
            <a:xfrm>
              <a:off x="4363150" y="3840975"/>
              <a:ext cx="38448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800">
                  <a:latin typeface="Open Sans"/>
                  <a:ea typeface="Open Sans"/>
                  <a:cs typeface="Open Sans"/>
                  <a:sym typeface="Open Sans"/>
                </a:rPr>
                <a:t>https://martinfowler.com/bliki/TestPyramid.html</a:t>
              </a:r>
              <a:endParaRPr sz="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Vorgehen Testphase</a:t>
            </a: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de" sz="2000" dirty="0"/>
              <a:t>Layer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de" sz="2000" dirty="0"/>
              <a:t>Espresso Testing vereint UI-, Navigations- und </a:t>
            </a:r>
            <a:r>
              <a:rPr lang="de-DE" sz="2000" dirty="0"/>
              <a:t>Systemtests</a:t>
            </a:r>
            <a:r>
              <a:rPr lang="de" sz="2000" dirty="0"/>
              <a:t> </a:t>
            </a:r>
            <a:endParaRPr sz="2000"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6</a:t>
            </a:fld>
            <a:endParaRPr/>
          </a:p>
        </p:txBody>
      </p:sp>
      <p:grpSp>
        <p:nvGrpSpPr>
          <p:cNvPr id="105" name="Google Shape;105;p18"/>
          <p:cNvGrpSpPr/>
          <p:nvPr/>
        </p:nvGrpSpPr>
        <p:grpSpPr>
          <a:xfrm>
            <a:off x="676500" y="2114350"/>
            <a:ext cx="3024600" cy="2785350"/>
            <a:chOff x="311700" y="1793875"/>
            <a:chExt cx="3024600" cy="2785350"/>
          </a:xfrm>
        </p:grpSpPr>
        <p:pic>
          <p:nvPicPr>
            <p:cNvPr id="106" name="Google Shape;106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1703" y="1793875"/>
              <a:ext cx="2458075" cy="2785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18"/>
            <p:cNvSpPr txBox="1"/>
            <p:nvPr/>
          </p:nvSpPr>
          <p:spPr>
            <a:xfrm>
              <a:off x="311700" y="4135300"/>
              <a:ext cx="3024600" cy="22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800">
                  <a:latin typeface="Open Sans"/>
                  <a:ea typeface="Open Sans"/>
                  <a:cs typeface="Open Sans"/>
                  <a:sym typeface="Open Sans"/>
                </a:rPr>
                <a:t>https://es.wikipedia.org/wiki/Archivo:EspressoImg.png</a:t>
              </a:r>
              <a:endParaRPr sz="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8" name="Google Shape;108;p18"/>
          <p:cNvSpPr txBox="1"/>
          <p:nvPr/>
        </p:nvSpPr>
        <p:spPr>
          <a:xfrm>
            <a:off x="3701100" y="3154525"/>
            <a:ext cx="5019600" cy="12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i="1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“Use Espresso to write concise, beautiful, and reliable Android UI tests.” </a:t>
            </a:r>
            <a:endParaRPr i="1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 i="1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Android Developer Guide</a:t>
            </a:r>
            <a:endParaRPr sz="1000" i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Repository Tests &amp; Servertests	</a:t>
            </a:r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Server getestet auf Funktionalität  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Für jeden Service eine eigene Testklasse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Mock verwendet um API aufzurufen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oder direkt auf die Controller zugegriffen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Repository in Integrationstests getestet</a:t>
            </a:r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Herausforderungen</a:t>
            </a:r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Nebenläufigkeit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de"/>
              <a:t>Datenbankabfragen 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de"/>
              <a:t>Serveranfragen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 zeitliche Abhängigkeiten 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de"/>
              <a:t>Fragmentwechsel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de"/>
              <a:t>Animationen / Transitions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andere Abhängigkeiten 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de"/>
              <a:t>immer wieder auf kleinere Unstimmigkeiten gestoßen, die einem das Testen erschwert haben (z.B. NoActivityResumedException)</a:t>
            </a:r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Exkurs 	</a:t>
            </a:r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Espresso Idling Resource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9</a:t>
            </a:fld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 rotWithShape="1">
          <a:blip r:embed="rId3">
            <a:alphaModFix/>
          </a:blip>
          <a:srcRect r="6777"/>
          <a:stretch/>
        </p:blipFill>
        <p:spPr>
          <a:xfrm>
            <a:off x="4965438" y="2944575"/>
            <a:ext cx="3667975" cy="1718650"/>
          </a:xfrm>
          <a:prstGeom prst="rect">
            <a:avLst/>
          </a:prstGeom>
          <a:noFill/>
          <a:ln>
            <a:noFill/>
          </a:ln>
          <a:effectLst>
            <a:outerShdw blurRad="57150" dist="952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31" name="Google Shape;131;p21"/>
          <p:cNvPicPr preferRelativeResize="0"/>
          <p:nvPr/>
        </p:nvPicPr>
        <p:blipFill rotWithShape="1">
          <a:blip r:embed="rId4">
            <a:alphaModFix/>
          </a:blip>
          <a:srcRect r="4489"/>
          <a:stretch/>
        </p:blipFill>
        <p:spPr>
          <a:xfrm>
            <a:off x="489850" y="1779750"/>
            <a:ext cx="4082150" cy="1254675"/>
          </a:xfrm>
          <a:prstGeom prst="rect">
            <a:avLst/>
          </a:prstGeom>
          <a:noFill/>
          <a:ln>
            <a:noFill/>
          </a:ln>
          <a:effectLst>
            <a:outerShdw blurRad="57150" dist="7620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32" name="Google Shape;132;p21"/>
          <p:cNvSpPr txBox="1"/>
          <p:nvPr/>
        </p:nvSpPr>
        <p:spPr>
          <a:xfrm>
            <a:off x="4881075" y="1801100"/>
            <a:ext cx="3836700" cy="9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-"/>
            </a:pPr>
            <a:r>
              <a:rPr lang="de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Thread.sleep()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-"/>
            </a:pPr>
            <a:r>
              <a:rPr lang="de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blockingObserve()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852</Words>
  <Application>Microsoft Office PowerPoint</Application>
  <PresentationFormat>Bildschirmpräsentation (16:9)</PresentationFormat>
  <Paragraphs>122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Roboto</vt:lpstr>
      <vt:lpstr>Open Sans</vt:lpstr>
      <vt:lpstr>Economica</vt:lpstr>
      <vt:lpstr>Luxe</vt:lpstr>
      <vt:lpstr>Qualitätssicherung Exzellenzkoch</vt:lpstr>
      <vt:lpstr>Was bisher geschah...</vt:lpstr>
      <vt:lpstr>PowerPoint-Präsentation</vt:lpstr>
      <vt:lpstr>Testen - aber warum ? </vt:lpstr>
      <vt:lpstr>Testen - aber wie?</vt:lpstr>
      <vt:lpstr>Vorgehen Testphase</vt:lpstr>
      <vt:lpstr>Repository Tests &amp; Servertests </vt:lpstr>
      <vt:lpstr>Herausforderungen</vt:lpstr>
      <vt:lpstr>Exkurs  </vt:lpstr>
      <vt:lpstr>Herausforderungen</vt:lpstr>
      <vt:lpstr>Neue Features</vt:lpstr>
      <vt:lpstr>PowerPoint-Präsentation</vt:lpstr>
      <vt:lpstr>… to be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Qualitätssicherung Exzellenzkoch</dc:title>
  <dc:creator>Lea S</dc:creator>
  <cp:lastModifiedBy>Lea S</cp:lastModifiedBy>
  <cp:revision>7</cp:revision>
  <dcterms:modified xsi:type="dcterms:W3CDTF">2020-03-10T14:47:47Z</dcterms:modified>
</cp:coreProperties>
</file>