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88" r:id="rId4"/>
    <p:sldId id="292" r:id="rId5"/>
    <p:sldId id="287" r:id="rId6"/>
    <p:sldId id="290" r:id="rId7"/>
    <p:sldId id="291" r:id="rId8"/>
    <p:sldId id="293" r:id="rId9"/>
    <p:sldId id="283" r:id="rId10"/>
    <p:sldId id="295" r:id="rId11"/>
    <p:sldId id="297" r:id="rId12"/>
    <p:sldId id="294" r:id="rId13"/>
    <p:sldId id="296" r:id="rId14"/>
    <p:sldId id="276" r:id="rId1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5" autoAdjust="0"/>
    <p:restoredTop sz="96176"/>
  </p:normalViewPr>
  <p:slideViewPr>
    <p:cSldViewPr showGuides="1">
      <p:cViewPr varScale="1">
        <p:scale>
          <a:sx n="123" d="100"/>
          <a:sy n="123" d="100"/>
        </p:scale>
        <p:origin x="1416" y="184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13.06.23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Autor</a:t>
            </a:r>
            <a:r>
              <a:rPr lang="en-GB" dirty="0"/>
              <a:t>, DD.MM.YY</a:t>
            </a:r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Autor</a:t>
            </a:r>
            <a:r>
              <a:rPr lang="en-GB" dirty="0"/>
              <a:t>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prosh</a:t>
            </a:r>
            <a:br>
              <a:rPr lang="en-GB" dirty="0"/>
            </a:br>
            <a:r>
              <a:rPr lang="en-GB" b="0" dirty="0"/>
              <a:t>The Productivity Shell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Petr </a:t>
            </a:r>
            <a:r>
              <a:rPr lang="en-GB" dirty="0" err="1"/>
              <a:t>Sabovčik</a:t>
            </a:r>
            <a:r>
              <a:rPr lang="en-GB" dirty="0"/>
              <a:t> &amp; Pascal Wohlwender, 14 June 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C7DE0E-F9F7-B9EE-1FA1-EEDC4B29E152}"/>
              </a:ext>
            </a:extLst>
          </p:cNvPr>
          <p:cNvSpPr txBox="1"/>
          <p:nvPr/>
        </p:nvSpPr>
        <p:spPr>
          <a:xfrm>
            <a:off x="2265218" y="40524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Implementation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38E2FF-418A-42DC-7836-27D76949BABC}"/>
              </a:ext>
            </a:extLst>
          </p:cNvPr>
          <p:cNvSpPr txBox="1"/>
          <p:nvPr/>
        </p:nvSpPr>
        <p:spPr>
          <a:xfrm>
            <a:off x="454914" y="2528510"/>
            <a:ext cx="5760640" cy="36724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 err="1">
                <a:solidFill>
                  <a:srgbClr val="0070C0"/>
                </a:solidFill>
              </a:rPr>
              <a:t>init_blacklist</a:t>
            </a:r>
            <a:r>
              <a:rPr lang="en-GB" dirty="0"/>
              <a:t>();</a:t>
            </a:r>
            <a:endParaRPr lang="en-GB" b="1" dirty="0">
              <a:solidFill>
                <a:schemeClr val="accent5"/>
              </a:solidFill>
            </a:endParaRP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while</a:t>
            </a:r>
            <a:r>
              <a:rPr lang="en-GB" dirty="0"/>
              <a:t> (true) {</a:t>
            </a:r>
          </a:p>
          <a:p>
            <a:pPr>
              <a:lnSpc>
                <a:spcPts val="2200"/>
              </a:lnSpc>
            </a:pPr>
            <a:r>
              <a:rPr lang="en-GB" dirty="0"/>
              <a:t>	prompt = </a:t>
            </a:r>
            <a:r>
              <a:rPr lang="en-GB" dirty="0" err="1">
                <a:solidFill>
                  <a:srgbClr val="0070C0"/>
                </a:solidFill>
              </a:rPr>
              <a:t>getcwd</a:t>
            </a:r>
            <a:r>
              <a:rPr lang="en-GB" dirty="0"/>
              <a:t>();</a:t>
            </a:r>
          </a:p>
          <a:p>
            <a:pPr>
              <a:lnSpc>
                <a:spcPts val="2200"/>
              </a:lnSpc>
            </a:pPr>
            <a:r>
              <a:rPr lang="en-GB" dirty="0"/>
              <a:t>	input = </a:t>
            </a:r>
            <a:r>
              <a:rPr lang="en-GB" dirty="0" err="1">
                <a:solidFill>
                  <a:srgbClr val="0070C0"/>
                </a:solidFill>
              </a:rPr>
              <a:t>readline</a:t>
            </a:r>
            <a:r>
              <a:rPr lang="en-GB" dirty="0"/>
              <a:t>(prompt);</a:t>
            </a:r>
          </a:p>
          <a:p>
            <a:pPr>
              <a:lnSpc>
                <a:spcPts val="2200"/>
              </a:lnSpc>
            </a:pPr>
            <a:r>
              <a:rPr lang="en-GB" dirty="0"/>
              <a:t>	</a:t>
            </a:r>
            <a:r>
              <a:rPr lang="en-GB" dirty="0">
                <a:solidFill>
                  <a:schemeClr val="accent5"/>
                </a:solidFill>
              </a:rPr>
              <a:t>switch</a:t>
            </a:r>
            <a:r>
              <a:rPr lang="en-GB" dirty="0"/>
              <a:t> (</a:t>
            </a:r>
            <a:r>
              <a:rPr lang="en-GB" dirty="0" err="1">
                <a:solidFill>
                  <a:srgbClr val="0070C0"/>
                </a:solidFill>
              </a:rPr>
              <a:t>get_command_ID</a:t>
            </a:r>
            <a:r>
              <a:rPr lang="en-GB" dirty="0"/>
              <a:t>(input)) {</a:t>
            </a:r>
          </a:p>
          <a:p>
            <a:pPr>
              <a:lnSpc>
                <a:spcPts val="2200"/>
              </a:lnSpc>
            </a:pPr>
            <a:r>
              <a:rPr lang="en-GB" dirty="0"/>
              <a:t>		</a:t>
            </a:r>
            <a:r>
              <a:rPr lang="en-GB" dirty="0">
                <a:solidFill>
                  <a:schemeClr val="accent5"/>
                </a:solidFill>
              </a:rPr>
              <a:t>case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:</a:t>
            </a:r>
          </a:p>
          <a:p>
            <a:pPr>
              <a:lnSpc>
                <a:spcPts val="2200"/>
              </a:lnSpc>
            </a:pPr>
            <a:r>
              <a:rPr lang="en-GB" dirty="0"/>
              <a:t>			…</a:t>
            </a:r>
          </a:p>
          <a:p>
            <a:pPr>
              <a:lnSpc>
                <a:spcPts val="2200"/>
              </a:lnSpc>
            </a:pPr>
            <a:r>
              <a:rPr lang="en-GB" dirty="0"/>
              <a:t>		</a:t>
            </a:r>
            <a:r>
              <a:rPr lang="en-GB" dirty="0">
                <a:solidFill>
                  <a:schemeClr val="accent5"/>
                </a:solidFill>
              </a:rPr>
              <a:t>case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LS</a:t>
            </a:r>
            <a:r>
              <a:rPr lang="en-GB" dirty="0"/>
              <a:t>:</a:t>
            </a:r>
          </a:p>
          <a:p>
            <a:pPr>
              <a:lnSpc>
                <a:spcPts val="2200"/>
              </a:lnSpc>
            </a:pPr>
            <a:r>
              <a:rPr lang="en-GB" dirty="0"/>
              <a:t>			…</a:t>
            </a:r>
          </a:p>
          <a:p>
            <a:pPr>
              <a:lnSpc>
                <a:spcPts val="2200"/>
              </a:lnSpc>
            </a:pPr>
            <a:r>
              <a:rPr lang="en-GB" dirty="0"/>
              <a:t>		…</a:t>
            </a:r>
          </a:p>
          <a:p>
            <a:pPr>
              <a:lnSpc>
                <a:spcPts val="2200"/>
              </a:lnSpc>
            </a:pPr>
            <a:r>
              <a:rPr lang="en-GB" dirty="0"/>
              <a:t>	}</a:t>
            </a:r>
          </a:p>
          <a:p>
            <a:pPr>
              <a:lnSpc>
                <a:spcPts val="2200"/>
              </a:lnSpc>
            </a:pPr>
            <a:r>
              <a:rPr lang="en-GB" dirty="0"/>
              <a:t>}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A9229D3-FAD4-E1B0-C336-C048AA6C5CAC}"/>
              </a:ext>
            </a:extLst>
          </p:cNvPr>
          <p:cNvSpPr txBox="1">
            <a:spLocks/>
          </p:cNvSpPr>
          <p:nvPr/>
        </p:nvSpPr>
        <p:spPr>
          <a:xfrm>
            <a:off x="431900" y="148445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While loop which takes input</a:t>
            </a:r>
          </a:p>
          <a:p>
            <a:pPr lvl="1"/>
            <a:r>
              <a:rPr lang="en-GB" dirty="0"/>
              <a:t>Input then handled</a:t>
            </a:r>
          </a:p>
          <a:p>
            <a:pPr lvl="1"/>
            <a:r>
              <a:rPr lang="en-GB" dirty="0" err="1">
                <a:solidFill>
                  <a:srgbClr val="000000"/>
                </a:solidFill>
              </a:rPr>
              <a:t>Readline</a:t>
            </a:r>
            <a:r>
              <a:rPr lang="en-GB" dirty="0">
                <a:solidFill>
                  <a:srgbClr val="000000"/>
                </a:solidFill>
              </a:rPr>
              <a:t> library used for command history</a:t>
            </a:r>
          </a:p>
        </p:txBody>
      </p:sp>
    </p:spTree>
    <p:extLst>
      <p:ext uri="{BB962C8B-B14F-4D97-AF65-F5344CB8AC3E}">
        <p14:creationId xmlns:p14="http://schemas.microsoft.com/office/powerpoint/2010/main" val="377422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Implementation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38E2FF-418A-42DC-7836-27D76949BABC}"/>
              </a:ext>
            </a:extLst>
          </p:cNvPr>
          <p:cNvSpPr txBox="1"/>
          <p:nvPr/>
        </p:nvSpPr>
        <p:spPr>
          <a:xfrm>
            <a:off x="431800" y="4399910"/>
            <a:ext cx="3744416" cy="176453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if</a:t>
            </a:r>
            <a:r>
              <a:rPr lang="en-GB" dirty="0"/>
              <a:t> (</a:t>
            </a:r>
            <a:r>
              <a:rPr lang="en-GB" dirty="0">
                <a:solidFill>
                  <a:srgbClr val="0070C0"/>
                </a:solidFill>
              </a:rPr>
              <a:t>fork</a:t>
            </a:r>
            <a:r>
              <a:rPr lang="en-GB" dirty="0"/>
              <a:t>() == 0) {</a:t>
            </a:r>
          </a:p>
          <a:p>
            <a:pPr>
              <a:lnSpc>
                <a:spcPts val="2200"/>
              </a:lnSpc>
            </a:pPr>
            <a:r>
              <a:rPr lang="en-GB" dirty="0"/>
              <a:t>	</a:t>
            </a:r>
            <a:r>
              <a:rPr lang="en-GB" dirty="0" err="1">
                <a:solidFill>
                  <a:srgbClr val="0070C0"/>
                </a:solidFill>
              </a:rPr>
              <a:t>execvp</a:t>
            </a:r>
            <a:r>
              <a:rPr lang="en-GB" dirty="0"/>
              <a:t>(file, arguments);</a:t>
            </a:r>
          </a:p>
          <a:p>
            <a:pPr>
              <a:lnSpc>
                <a:spcPts val="2200"/>
              </a:lnSpc>
            </a:pPr>
            <a:r>
              <a:rPr lang="en-GB" dirty="0"/>
              <a:t>} </a:t>
            </a:r>
            <a:r>
              <a:rPr lang="en-GB" dirty="0">
                <a:solidFill>
                  <a:schemeClr val="accent5"/>
                </a:solidFill>
              </a:rPr>
              <a:t>else</a:t>
            </a:r>
            <a:r>
              <a:rPr lang="en-GB" dirty="0"/>
              <a:t> {</a:t>
            </a:r>
          </a:p>
          <a:p>
            <a:pPr>
              <a:lnSpc>
                <a:spcPts val="2200"/>
              </a:lnSpc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wait</a:t>
            </a:r>
            <a:r>
              <a:rPr lang="en-GB" dirty="0"/>
              <a:t>(NULL);</a:t>
            </a:r>
          </a:p>
          <a:p>
            <a:pPr>
              <a:lnSpc>
                <a:spcPts val="2200"/>
              </a:lnSpc>
            </a:pPr>
            <a:r>
              <a:rPr lang="en-GB" dirty="0"/>
              <a:t>}</a:t>
            </a: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C003793B-9202-32A7-5951-96330C48244D}"/>
              </a:ext>
            </a:extLst>
          </p:cNvPr>
          <p:cNvSpPr txBox="1"/>
          <p:nvPr/>
        </p:nvSpPr>
        <p:spPr>
          <a:xfrm>
            <a:off x="4644138" y="1930474"/>
            <a:ext cx="3744416" cy="176453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 err="1">
                <a:solidFill>
                  <a:srgbClr val="0070C0"/>
                </a:solidFill>
              </a:rPr>
              <a:t>scandir</a:t>
            </a:r>
            <a:r>
              <a:rPr lang="en-GB" dirty="0"/>
              <a:t>(argument, &amp;</a:t>
            </a:r>
            <a:r>
              <a:rPr lang="en-GB" dirty="0" err="1"/>
              <a:t>list_of_files</a:t>
            </a:r>
            <a:r>
              <a:rPr lang="en-GB" dirty="0"/>
              <a:t>);</a:t>
            </a:r>
          </a:p>
          <a:p>
            <a:pPr>
              <a:lnSpc>
                <a:spcPts val="2200"/>
              </a:lnSpc>
            </a:pPr>
            <a:endParaRPr lang="en-GB" dirty="0"/>
          </a:p>
          <a:p>
            <a:pPr>
              <a:lnSpc>
                <a:spcPts val="2200"/>
              </a:lnSpc>
            </a:pPr>
            <a:r>
              <a:rPr lang="en-GB" dirty="0" err="1">
                <a:solidFill>
                  <a:srgbClr val="0070C0"/>
                </a:solidFill>
              </a:rPr>
              <a:t>print_file_names</a:t>
            </a:r>
            <a:r>
              <a:rPr lang="en-GB" dirty="0"/>
              <a:t>(</a:t>
            </a:r>
            <a:r>
              <a:rPr lang="en-GB" dirty="0" err="1"/>
              <a:t>list_of_files</a:t>
            </a:r>
            <a:r>
              <a:rPr lang="en-GB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F1FAC-D82F-3DD1-300B-74B256586926}"/>
              </a:ext>
            </a:extLst>
          </p:cNvPr>
          <p:cNvSpPr txBox="1"/>
          <p:nvPr/>
        </p:nvSpPr>
        <p:spPr>
          <a:xfrm>
            <a:off x="4644138" y="1521484"/>
            <a:ext cx="2664296" cy="408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List directory: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726122F5-8149-19B1-FFC1-2C3C50DC259A}"/>
              </a:ext>
            </a:extLst>
          </p:cNvPr>
          <p:cNvSpPr txBox="1"/>
          <p:nvPr/>
        </p:nvSpPr>
        <p:spPr>
          <a:xfrm>
            <a:off x="431800" y="1929816"/>
            <a:ext cx="3744416" cy="176453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/>
              <a:t>result = </a:t>
            </a:r>
            <a:r>
              <a:rPr lang="en-GB" dirty="0" err="1">
                <a:solidFill>
                  <a:srgbClr val="0070C0"/>
                </a:solidFill>
              </a:rPr>
              <a:t>chdir</a:t>
            </a:r>
            <a:r>
              <a:rPr lang="en-GB" dirty="0"/>
              <a:t>(argument);</a:t>
            </a:r>
          </a:p>
          <a:p>
            <a:pPr>
              <a:lnSpc>
                <a:spcPts val="2200"/>
              </a:lnSpc>
            </a:pPr>
            <a:endParaRPr lang="en-GB" dirty="0"/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if</a:t>
            </a:r>
            <a:r>
              <a:rPr lang="en-GB" dirty="0"/>
              <a:t> (result &lt; 0)</a:t>
            </a:r>
          </a:p>
          <a:p>
            <a:pPr>
              <a:lnSpc>
                <a:spcPts val="2200"/>
              </a:lnSpc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print</a:t>
            </a:r>
            <a:r>
              <a:rPr lang="en-GB" dirty="0"/>
              <a:t>(“error!”)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E39E0-7FFE-87AD-2541-3078192632AF}"/>
              </a:ext>
            </a:extLst>
          </p:cNvPr>
          <p:cNvSpPr txBox="1"/>
          <p:nvPr/>
        </p:nvSpPr>
        <p:spPr>
          <a:xfrm>
            <a:off x="431800" y="1520826"/>
            <a:ext cx="2664296" cy="4089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Change directory: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2BB4B-969D-882D-800E-6C3C63849BF2}"/>
              </a:ext>
            </a:extLst>
          </p:cNvPr>
          <p:cNvSpPr txBox="1"/>
          <p:nvPr/>
        </p:nvSpPr>
        <p:spPr>
          <a:xfrm>
            <a:off x="4644138" y="3990920"/>
            <a:ext cx="3564526" cy="2173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Gimmicks:</a:t>
            </a:r>
          </a:p>
          <a:p>
            <a:pPr>
              <a:lnSpc>
                <a:spcPts val="2200"/>
              </a:lnSpc>
            </a:pPr>
            <a:endParaRPr lang="en-US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–"/>
            </a:pPr>
            <a:r>
              <a:rPr lang="en-US" dirty="0"/>
              <a:t>Colored text </a:t>
            </a:r>
          </a:p>
          <a:p>
            <a:pPr marL="800100" lvl="1" indent="-342900">
              <a:lnSpc>
                <a:spcPts val="2200"/>
              </a:lnSpc>
              <a:buFont typeface="Arial" panose="020B0604020202020204" pitchFamily="34" charset="0"/>
              <a:buChar char="–"/>
            </a:pPr>
            <a:r>
              <a:rPr lang="en-US" dirty="0"/>
              <a:t>use special C strings</a:t>
            </a:r>
          </a:p>
          <a:p>
            <a:pPr marL="800100" lvl="1" indent="-342900">
              <a:lnSpc>
                <a:spcPts val="2200"/>
              </a:lnSpc>
              <a:buFont typeface="Arial" panose="020B0604020202020204" pitchFamily="34" charset="0"/>
              <a:buChar char="–"/>
            </a:pPr>
            <a:endParaRPr lang="en-US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–"/>
            </a:pPr>
            <a:r>
              <a:rPr lang="en-US" dirty="0"/>
              <a:t>“</a:t>
            </a:r>
            <a:r>
              <a:rPr lang="en-US" dirty="0" err="1"/>
              <a:t>Hackified</a:t>
            </a:r>
            <a:r>
              <a:rPr lang="en-US" dirty="0"/>
              <a:t>” welcome message</a:t>
            </a:r>
          </a:p>
          <a:p>
            <a:pPr marL="800100" lvl="1" indent="-342900">
              <a:lnSpc>
                <a:spcPts val="2200"/>
              </a:lnSpc>
              <a:buFont typeface="Arial" panose="020B0604020202020204" pitchFamily="34" charset="0"/>
              <a:buChar char="–"/>
            </a:pPr>
            <a:r>
              <a:rPr lang="en-US" dirty="0"/>
              <a:t>guess letters until correct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A8B267AC-AA24-8BFA-779D-A103FDDF496D}"/>
              </a:ext>
            </a:extLst>
          </p:cNvPr>
          <p:cNvSpPr txBox="1"/>
          <p:nvPr/>
        </p:nvSpPr>
        <p:spPr>
          <a:xfrm>
            <a:off x="431800" y="3990920"/>
            <a:ext cx="2686681" cy="4089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File execution:</a:t>
            </a:r>
          </a:p>
        </p:txBody>
      </p:sp>
    </p:spTree>
    <p:extLst>
      <p:ext uri="{BB962C8B-B14F-4D97-AF65-F5344CB8AC3E}">
        <p14:creationId xmlns:p14="http://schemas.microsoft.com/office/powerpoint/2010/main" val="370462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Mode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productivity mode is a separate thread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 a new window is created, the blocked processes are killed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49996D-2867-4B7B-9C6F-DA5A696FF03B}"/>
              </a:ext>
            </a:extLst>
          </p:cNvPr>
          <p:cNvSpPr txBox="1"/>
          <p:nvPr/>
        </p:nvSpPr>
        <p:spPr>
          <a:xfrm>
            <a:off x="431800" y="2672576"/>
            <a:ext cx="5760640" cy="23402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while</a:t>
            </a:r>
            <a:r>
              <a:rPr lang="en-GB" dirty="0"/>
              <a:t> (running) {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        if</a:t>
            </a:r>
            <a:r>
              <a:rPr lang="en-GB" dirty="0"/>
              <a:t> (</a:t>
            </a:r>
            <a:r>
              <a:rPr lang="en-GB" dirty="0" err="1"/>
              <a:t>new_UI_event</a:t>
            </a:r>
            <a:r>
              <a:rPr lang="en-GB" dirty="0"/>
              <a:t>) {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                if</a:t>
            </a:r>
            <a:r>
              <a:rPr lang="en-GB" dirty="0"/>
              <a:t> (</a:t>
            </a:r>
            <a:r>
              <a:rPr lang="en-GB" dirty="0" err="1"/>
              <a:t>is_window_event</a:t>
            </a:r>
            <a:r>
              <a:rPr lang="en-GB" dirty="0"/>
              <a:t>) {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accent5"/>
                </a:solidFill>
              </a:rPr>
              <a:t>                        </a:t>
            </a:r>
            <a:r>
              <a:rPr lang="en-GB" dirty="0" err="1">
                <a:solidFill>
                  <a:srgbClr val="0070C0"/>
                </a:solidFill>
              </a:rPr>
              <a:t>kill_blocked_processes</a:t>
            </a:r>
            <a:r>
              <a:rPr lang="en-GB" dirty="0"/>
              <a:t>();</a:t>
            </a:r>
          </a:p>
          <a:p>
            <a:pPr>
              <a:lnSpc>
                <a:spcPts val="2200"/>
              </a:lnSpc>
            </a:pPr>
            <a:r>
              <a:rPr lang="en-GB" dirty="0"/>
              <a:t>                }</a:t>
            </a:r>
          </a:p>
          <a:p>
            <a:pPr>
              <a:lnSpc>
                <a:spcPts val="22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GB" dirty="0"/>
              <a:t>}</a:t>
            </a:r>
          </a:p>
          <a:p>
            <a:pPr>
              <a:lnSpc>
                <a:spcPts val="2200"/>
              </a:lnSpc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989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Mode Implementation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Blocked domains are stored in </a:t>
            </a:r>
            <a:r>
              <a:rPr lang="en-GB" b="1" dirty="0"/>
              <a:t>/etc/hosts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Modifying the hosts file needs root permissions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therefore moved this part into a separate executable and run it with </a:t>
            </a:r>
            <a:r>
              <a:rPr lang="en-GB" b="1" dirty="0" err="1"/>
              <a:t>sudo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06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It’s time</a:t>
            </a:r>
            <a:br>
              <a:rPr lang="en-GB" dirty="0"/>
            </a:br>
            <a:r>
              <a:rPr lang="en-GB" b="0" dirty="0"/>
              <a:t>for the demo!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prosh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 err="1"/>
              <a:t>prosh</a:t>
            </a:r>
            <a:r>
              <a:rPr lang="en-GB" dirty="0"/>
              <a:t> stands for </a:t>
            </a:r>
            <a:r>
              <a:rPr lang="en-GB" b="1" dirty="0"/>
              <a:t>pro</a:t>
            </a:r>
            <a:r>
              <a:rPr lang="en-GB" dirty="0"/>
              <a:t>ductivity </a:t>
            </a:r>
            <a:r>
              <a:rPr lang="en-GB" b="1" dirty="0"/>
              <a:t>sh</a:t>
            </a:r>
            <a:r>
              <a:rPr lang="en-GB" dirty="0"/>
              <a:t>ell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It is a shell that supports user productivity by preventing users from getting distracted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prosh</a:t>
            </a:r>
            <a:r>
              <a:rPr lang="en-US" dirty="0"/>
              <a:t> work?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It provides a </a:t>
            </a:r>
            <a:r>
              <a:rPr lang="en-GB" b="1" dirty="0"/>
              <a:t>productivity mode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While activated, this productivity mode blocks distracting applications and websites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</a:t>
            </a:r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6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wikipedia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</a:t>
            </a:r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64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7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reddit.com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If you try to open a distracting app or website...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46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868C0F3-1084-8FBB-A9EF-6C85AA57C225}"/>
              </a:ext>
            </a:extLst>
          </p:cNvPr>
          <p:cNvGrpSpPr/>
          <p:nvPr/>
        </p:nvGrpSpPr>
        <p:grpSpPr>
          <a:xfrm>
            <a:off x="431800" y="1520826"/>
            <a:ext cx="2087159" cy="1258433"/>
            <a:chOff x="431800" y="1520826"/>
            <a:chExt cx="2448272" cy="147616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460B3B1-2D62-2CD2-977A-06DD4047AE03}"/>
                </a:ext>
              </a:extLst>
            </p:cNvPr>
            <p:cNvGrpSpPr/>
            <p:nvPr/>
          </p:nvGrpSpPr>
          <p:grpSpPr>
            <a:xfrm>
              <a:off x="431800" y="1520826"/>
              <a:ext cx="2448272" cy="1476163"/>
              <a:chOff x="827584" y="1160749"/>
              <a:chExt cx="2448272" cy="1476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34A7896-C487-CB4D-F3AB-6B55745B0C10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BE6430E-139F-5DE0-E160-F8EA484E6EDA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57BA7E-6F01-56BF-D4EF-2AFC2B1788E1}"/>
                </a:ext>
              </a:extLst>
            </p:cNvPr>
            <p:cNvSpPr/>
            <p:nvPr/>
          </p:nvSpPr>
          <p:spPr>
            <a:xfrm>
              <a:off x="2035608" y="1634400"/>
              <a:ext cx="179040" cy="1790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FE03-950B-8700-2F1D-0600D90705DA}"/>
                </a:ext>
              </a:extLst>
            </p:cNvPr>
            <p:cNvSpPr/>
            <p:nvPr/>
          </p:nvSpPr>
          <p:spPr>
            <a:xfrm>
              <a:off x="2302075" y="1634400"/>
              <a:ext cx="179040" cy="179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A56E3-A933-25E5-4343-15E9D6D35BAE}"/>
                </a:ext>
              </a:extLst>
            </p:cNvPr>
            <p:cNvSpPr/>
            <p:nvPr/>
          </p:nvSpPr>
          <p:spPr>
            <a:xfrm>
              <a:off x="2568542" y="1634400"/>
              <a:ext cx="179040" cy="179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B0CF975-8809-74E0-0D50-BDE6B600C3AA}"/>
                </a:ext>
              </a:extLst>
            </p:cNvPr>
            <p:cNvSpPr txBox="1"/>
            <p:nvPr/>
          </p:nvSpPr>
          <p:spPr>
            <a:xfrm>
              <a:off x="683568" y="2173517"/>
              <a:ext cx="1907232" cy="726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3600" dirty="0">
                  <a:solidFill>
                    <a:srgbClr val="00B0F0"/>
                  </a:solidFill>
                </a:rPr>
                <a:t>»</a:t>
              </a:r>
              <a:r>
                <a:rPr lang="en-GB" sz="3600" dirty="0">
                  <a:solidFill>
                    <a:schemeClr val="bg1"/>
                  </a:solidFill>
                </a:rPr>
                <a:t> …|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9322AD1-E0E1-96C2-0ECF-F33FD0311AFC}"/>
              </a:ext>
            </a:extLst>
          </p:cNvPr>
          <p:cNvGrpSpPr/>
          <p:nvPr/>
        </p:nvGrpSpPr>
        <p:grpSpPr>
          <a:xfrm>
            <a:off x="3528421" y="1548724"/>
            <a:ext cx="2087159" cy="1258433"/>
            <a:chOff x="3528420" y="1440674"/>
            <a:chExt cx="2087159" cy="1258433"/>
          </a:xfrm>
        </p:grpSpPr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4980ECC3-D0D6-EE99-C502-88531F1B2EF3}"/>
                </a:ext>
              </a:extLst>
            </p:cNvPr>
            <p:cNvSpPr/>
            <p:nvPr/>
          </p:nvSpPr>
          <p:spPr>
            <a:xfrm>
              <a:off x="3730368" y="1906222"/>
              <a:ext cx="1683262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961D070-5B10-CF42-1353-27C5518797EA}"/>
                </a:ext>
              </a:extLst>
            </p:cNvPr>
            <p:cNvGrpSpPr/>
            <p:nvPr/>
          </p:nvGrpSpPr>
          <p:grpSpPr>
            <a:xfrm>
              <a:off x="3528420" y="1440674"/>
              <a:ext cx="2087159" cy="1258433"/>
              <a:chOff x="827584" y="1160749"/>
              <a:chExt cx="2448272" cy="1476163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359C4BE-4C2D-0299-F812-2FC486D337E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14761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481453A-58E7-CFC1-F24D-97BCE443AF18}"/>
                  </a:ext>
                </a:extLst>
              </p:cNvPr>
              <p:cNvSpPr/>
              <p:nvPr/>
            </p:nvSpPr>
            <p:spPr>
              <a:xfrm>
                <a:off x="827584" y="1160749"/>
                <a:ext cx="2448272" cy="396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05872-78AF-26F0-2C55-64B6031DF457}"/>
                </a:ext>
              </a:extLst>
            </p:cNvPr>
            <p:cNvSpPr/>
            <p:nvPr/>
          </p:nvSpPr>
          <p:spPr>
            <a:xfrm>
              <a:off x="4895671" y="1537496"/>
              <a:ext cx="152632" cy="1526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BCF95B-287C-7A6F-DA11-D87760D1691B}"/>
                </a:ext>
              </a:extLst>
            </p:cNvPr>
            <p:cNvSpPr/>
            <p:nvPr/>
          </p:nvSpPr>
          <p:spPr>
            <a:xfrm>
              <a:off x="5122835" y="1537496"/>
              <a:ext cx="152632" cy="1526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5BC6E-4C2E-8877-AFA2-2D1CA1E5047D}"/>
                </a:ext>
              </a:extLst>
            </p:cNvPr>
            <p:cNvSpPr/>
            <p:nvPr/>
          </p:nvSpPr>
          <p:spPr>
            <a:xfrm>
              <a:off x="5349999" y="1537496"/>
              <a:ext cx="152632" cy="152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5BD17FD2-6163-6BCE-4613-3539F8D6E840}"/>
                </a:ext>
              </a:extLst>
            </p:cNvPr>
            <p:cNvSpPr/>
            <p:nvPr/>
          </p:nvSpPr>
          <p:spPr>
            <a:xfrm>
              <a:off x="3625381" y="1859792"/>
              <a:ext cx="1877250" cy="5146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1EAA30-8D5B-13EF-E087-533D71DBDFD5}"/>
                </a:ext>
              </a:extLst>
            </p:cNvPr>
            <p:cNvSpPr txBox="1"/>
            <p:nvPr/>
          </p:nvSpPr>
          <p:spPr>
            <a:xfrm>
              <a:off x="4054133" y="1988840"/>
              <a:ext cx="1295866" cy="6192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GB" sz="2000" dirty="0" err="1"/>
                <a:t>reddit.com</a:t>
              </a:r>
              <a:r>
                <a:rPr lang="en-GB" sz="2000" dirty="0"/>
                <a:t>|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DE2B872-68BF-E0E7-F85F-AD3575604DBD}"/>
                </a:ext>
              </a:extLst>
            </p:cNvPr>
            <p:cNvGrpSpPr/>
            <p:nvPr/>
          </p:nvGrpSpPr>
          <p:grpSpPr>
            <a:xfrm>
              <a:off x="3738852" y="2015101"/>
              <a:ext cx="210295" cy="223587"/>
              <a:chOff x="3688468" y="1912684"/>
              <a:chExt cx="210295" cy="2235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FE6759-D362-BC35-58E5-6F5DF13CF9F7}"/>
                  </a:ext>
                </a:extLst>
              </p:cNvPr>
              <p:cNvSpPr/>
              <p:nvPr/>
            </p:nvSpPr>
            <p:spPr>
              <a:xfrm>
                <a:off x="3688468" y="1912684"/>
                <a:ext cx="158552" cy="1585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598760D5-6E46-B4A7-3658-13490DE3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245" y="2060753"/>
                <a:ext cx="75518" cy="75518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C6D60A40-542B-7EA0-384C-FFBF6E190E80}"/>
              </a:ext>
            </a:extLst>
          </p:cNvPr>
          <p:cNvSpPr/>
          <p:nvPr/>
        </p:nvSpPr>
        <p:spPr>
          <a:xfrm>
            <a:off x="2769862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39" name="Pfeil nach rechts 38">
            <a:extLst>
              <a:ext uri="{FF2B5EF4-FFF2-40B4-BE49-F238E27FC236}">
                <a16:creationId xmlns:a16="http://schemas.microsoft.com/office/drawing/2014/main" id="{0197ADD1-4F83-4C6B-705C-3A9C5BB10613}"/>
              </a:ext>
            </a:extLst>
          </p:cNvPr>
          <p:cNvSpPr/>
          <p:nvPr/>
        </p:nvSpPr>
        <p:spPr>
          <a:xfrm>
            <a:off x="5866483" y="1984486"/>
            <a:ext cx="504056" cy="405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B9E2B9F-C0A6-0E65-DDF1-5F8E1086BE26}"/>
              </a:ext>
            </a:extLst>
          </p:cNvPr>
          <p:cNvSpPr txBox="1"/>
          <p:nvPr/>
        </p:nvSpPr>
        <p:spPr>
          <a:xfrm>
            <a:off x="5114260" y="43699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5E2AD1-E416-AE2D-2266-8EAE3ACA71D5}"/>
              </a:ext>
            </a:extLst>
          </p:cNvPr>
          <p:cNvGrpSpPr/>
          <p:nvPr/>
        </p:nvGrpSpPr>
        <p:grpSpPr>
          <a:xfrm>
            <a:off x="6624962" y="1548724"/>
            <a:ext cx="2087159" cy="1258433"/>
            <a:chOff x="6624962" y="1548724"/>
            <a:chExt cx="2087159" cy="1258433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EAD4322-05B5-A582-F0E6-F650C935BDB3}"/>
                </a:ext>
              </a:extLst>
            </p:cNvPr>
            <p:cNvGrpSpPr/>
            <p:nvPr/>
          </p:nvGrpSpPr>
          <p:grpSpPr>
            <a:xfrm>
              <a:off x="6624962" y="1548724"/>
              <a:ext cx="2087159" cy="1258433"/>
              <a:chOff x="3528420" y="1440674"/>
              <a:chExt cx="2087159" cy="1258433"/>
            </a:xfrm>
          </p:grpSpPr>
          <p:sp>
            <p:nvSpPr>
              <p:cNvPr id="41" name="Abgerundetes Rechteck 40">
                <a:extLst>
                  <a:ext uri="{FF2B5EF4-FFF2-40B4-BE49-F238E27FC236}">
                    <a16:creationId xmlns:a16="http://schemas.microsoft.com/office/drawing/2014/main" id="{A5CD4894-1251-24BE-6534-0B975363AD75}"/>
                  </a:ext>
                </a:extLst>
              </p:cNvPr>
              <p:cNvSpPr/>
              <p:nvPr/>
            </p:nvSpPr>
            <p:spPr>
              <a:xfrm>
                <a:off x="3730368" y="1906222"/>
                <a:ext cx="1683262" cy="51466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E8B7D4CC-38F2-1CC0-1F4C-D75603CBDB69}"/>
                  </a:ext>
                </a:extLst>
              </p:cNvPr>
              <p:cNvGrpSpPr/>
              <p:nvPr/>
            </p:nvGrpSpPr>
            <p:grpSpPr>
              <a:xfrm>
                <a:off x="3528420" y="1440674"/>
                <a:ext cx="2087159" cy="1258433"/>
                <a:chOff x="827584" y="1160749"/>
                <a:chExt cx="2448272" cy="1476163"/>
              </a:xfrm>
            </p:grpSpPr>
            <p:sp>
              <p:nvSpPr>
                <p:cNvPr id="51" name="Rechteck 50">
                  <a:extLst>
                    <a:ext uri="{FF2B5EF4-FFF2-40B4-BE49-F238E27FC236}">
                      <a16:creationId xmlns:a16="http://schemas.microsoft.com/office/drawing/2014/main" id="{1DC98CE7-6CF3-EC8C-DD54-D150F50550E7}"/>
                    </a:ext>
                  </a:extLst>
                </p:cNvPr>
                <p:cNvSpPr/>
                <p:nvPr/>
              </p:nvSpPr>
              <p:spPr>
                <a:xfrm>
                  <a:off x="827584" y="1160749"/>
                  <a:ext cx="2448272" cy="147616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/>
                </a:p>
              </p:txBody>
            </p:sp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BE42A78E-64F8-93A7-A966-7051D3B4093E}"/>
                    </a:ext>
                  </a:extLst>
                </p:cNvPr>
                <p:cNvSpPr/>
                <p:nvPr/>
              </p:nvSpPr>
              <p:spPr>
                <a:xfrm>
                  <a:off x="827584" y="1160749"/>
                  <a:ext cx="2448272" cy="3960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E9FBBE8-AB5F-3740-304E-82680559262A}"/>
                  </a:ext>
                </a:extLst>
              </p:cNvPr>
              <p:cNvSpPr/>
              <p:nvPr/>
            </p:nvSpPr>
            <p:spPr>
              <a:xfrm>
                <a:off x="4895671" y="1537496"/>
                <a:ext cx="152632" cy="1526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A35056-5292-A8D3-C488-7AE69EC9E03D}"/>
                  </a:ext>
                </a:extLst>
              </p:cNvPr>
              <p:cNvSpPr/>
              <p:nvPr/>
            </p:nvSpPr>
            <p:spPr>
              <a:xfrm>
                <a:off x="5122835" y="1537496"/>
                <a:ext cx="152632" cy="1526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7BB8C-EEFA-06BC-FC4A-B5AB7AB7E67F}"/>
                  </a:ext>
                </a:extLst>
              </p:cNvPr>
              <p:cNvSpPr/>
              <p:nvPr/>
            </p:nvSpPr>
            <p:spPr>
              <a:xfrm>
                <a:off x="5349999" y="1537496"/>
                <a:ext cx="152632" cy="1526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 err="1"/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3705F38A-AB4E-5936-FD55-D1A565E62231}"/>
                </a:ext>
              </a:extLst>
            </p:cNvPr>
            <p:cNvGrpSpPr/>
            <p:nvPr/>
          </p:nvGrpSpPr>
          <p:grpSpPr>
            <a:xfrm>
              <a:off x="7285013" y="2002552"/>
              <a:ext cx="767056" cy="661255"/>
              <a:chOff x="7301472" y="1875092"/>
              <a:chExt cx="767056" cy="661255"/>
            </a:xfrm>
          </p:grpSpPr>
          <p:sp>
            <p:nvSpPr>
              <p:cNvPr id="54" name="Dreieck 53">
                <a:extLst>
                  <a:ext uri="{FF2B5EF4-FFF2-40B4-BE49-F238E27FC236}">
                    <a16:creationId xmlns:a16="http://schemas.microsoft.com/office/drawing/2014/main" id="{0D743B01-940B-154F-17CD-7DB777E41DFF}"/>
                  </a:ext>
                </a:extLst>
              </p:cNvPr>
              <p:cNvSpPr/>
              <p:nvPr/>
            </p:nvSpPr>
            <p:spPr>
              <a:xfrm>
                <a:off x="7301472" y="1875092"/>
                <a:ext cx="767056" cy="661255"/>
              </a:xfrm>
              <a:prstGeom prst="triangle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9C76202-030C-9AD9-DD04-9724119F5654}"/>
                  </a:ext>
                </a:extLst>
              </p:cNvPr>
              <p:cNvSpPr txBox="1"/>
              <p:nvPr/>
            </p:nvSpPr>
            <p:spPr>
              <a:xfrm>
                <a:off x="7504980" y="2190586"/>
                <a:ext cx="360040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GB" sz="2800" dirty="0">
                    <a:solidFill>
                      <a:schemeClr val="bg1"/>
                    </a:solidFill>
                  </a:rPr>
                  <a:t>!</a:t>
                </a:r>
                <a:endParaRPr lang="en-GB" sz="2800" dirty="0"/>
              </a:p>
            </p:txBody>
          </p:sp>
        </p:grpSp>
      </p:grp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49660D81-1BC7-0177-0850-16767D24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167234"/>
            <a:ext cx="8280200" cy="3070054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GB" dirty="0"/>
              <a:t>Start productivity mode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Work on your project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r>
              <a:rPr lang="en-GB" dirty="0"/>
              <a:t>If you try to open a distracting app or website, you will receive an error</a:t>
            </a:r>
          </a:p>
          <a:p>
            <a:pPr marL="342900" lvl="1" indent="-342900">
              <a:buAutoNum type="arabicPeriod"/>
            </a:pPr>
            <a:endParaRPr lang="en-GB" dirty="0"/>
          </a:p>
          <a:p>
            <a:pPr marL="3429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65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Program Structure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Petr </a:t>
            </a:r>
            <a:r>
              <a:rPr lang="de-DE" dirty="0" err="1"/>
              <a:t>Sabovčik</a:t>
            </a:r>
            <a:r>
              <a:rPr lang="de-DE" dirty="0"/>
              <a:t> &amp; Pascal Wohlwender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6569B38-0C8E-9699-49F2-827B004E33E5}"/>
              </a:ext>
            </a:extLst>
          </p:cNvPr>
          <p:cNvGrpSpPr/>
          <p:nvPr/>
        </p:nvGrpSpPr>
        <p:grpSpPr>
          <a:xfrm>
            <a:off x="431800" y="1538783"/>
            <a:ext cx="1008112" cy="1008112"/>
            <a:chOff x="431800" y="1528637"/>
            <a:chExt cx="1008112" cy="1008112"/>
          </a:xfrm>
        </p:grpSpPr>
        <p:sp>
          <p:nvSpPr>
            <p:cNvPr id="8" name="Gefaltete Ecke 7">
              <a:extLst>
                <a:ext uri="{FF2B5EF4-FFF2-40B4-BE49-F238E27FC236}">
                  <a16:creationId xmlns:a16="http://schemas.microsoft.com/office/drawing/2014/main" id="{5D5CCEE2-1DA5-A497-73BC-7F461DFC4596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9" name="Geschweifte Klammer links/rechts 8">
              <a:extLst>
                <a:ext uri="{FF2B5EF4-FFF2-40B4-BE49-F238E27FC236}">
                  <a16:creationId xmlns:a16="http://schemas.microsoft.com/office/drawing/2014/main" id="{8717E8F7-8E86-BA6A-2717-1CECBB0BFE70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.C</a:t>
              </a:r>
            </a:p>
          </p:txBody>
        </p:sp>
      </p:grpSp>
      <p:grpSp>
        <p:nvGrpSpPr>
          <p:cNvPr id="10" name="Gruppieren 6">
            <a:extLst>
              <a:ext uri="{FF2B5EF4-FFF2-40B4-BE49-F238E27FC236}">
                <a16:creationId xmlns:a16="http://schemas.microsoft.com/office/drawing/2014/main" id="{EA882BEC-6C83-E13B-1AE8-5C852F00BEA7}"/>
              </a:ext>
            </a:extLst>
          </p:cNvPr>
          <p:cNvGrpSpPr/>
          <p:nvPr/>
        </p:nvGrpSpPr>
        <p:grpSpPr>
          <a:xfrm>
            <a:off x="431800" y="2780928"/>
            <a:ext cx="1008112" cy="1008112"/>
            <a:chOff x="431800" y="1528637"/>
            <a:chExt cx="1008112" cy="1008112"/>
          </a:xfrm>
        </p:grpSpPr>
        <p:sp>
          <p:nvSpPr>
            <p:cNvPr id="11" name="Gefaltete Ecke 7">
              <a:extLst>
                <a:ext uri="{FF2B5EF4-FFF2-40B4-BE49-F238E27FC236}">
                  <a16:creationId xmlns:a16="http://schemas.microsoft.com/office/drawing/2014/main" id="{08EB2D77-FB36-8C36-CB17-CCCADFAE20B1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2" name="Geschweifte Klammer links/rechts 8">
              <a:extLst>
                <a:ext uri="{FF2B5EF4-FFF2-40B4-BE49-F238E27FC236}">
                  <a16:creationId xmlns:a16="http://schemas.microsoft.com/office/drawing/2014/main" id="{B6887194-3177-2305-0167-29ADF61166A5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.C</a:t>
              </a:r>
            </a:p>
          </p:txBody>
        </p:sp>
      </p:grpSp>
      <p:grpSp>
        <p:nvGrpSpPr>
          <p:cNvPr id="13" name="Gruppieren 6">
            <a:extLst>
              <a:ext uri="{FF2B5EF4-FFF2-40B4-BE49-F238E27FC236}">
                <a16:creationId xmlns:a16="http://schemas.microsoft.com/office/drawing/2014/main" id="{BF44C89D-AAE0-2EB7-D461-88F02CC5DC9F}"/>
              </a:ext>
            </a:extLst>
          </p:cNvPr>
          <p:cNvGrpSpPr/>
          <p:nvPr/>
        </p:nvGrpSpPr>
        <p:grpSpPr>
          <a:xfrm>
            <a:off x="431800" y="4023073"/>
            <a:ext cx="1008112" cy="1008112"/>
            <a:chOff x="431800" y="1528637"/>
            <a:chExt cx="1008112" cy="1008112"/>
          </a:xfrm>
        </p:grpSpPr>
        <p:sp>
          <p:nvSpPr>
            <p:cNvPr id="14" name="Gefaltete Ecke 7">
              <a:extLst>
                <a:ext uri="{FF2B5EF4-FFF2-40B4-BE49-F238E27FC236}">
                  <a16:creationId xmlns:a16="http://schemas.microsoft.com/office/drawing/2014/main" id="{F6A1D49D-1472-2913-39F5-62A2BA8DDF47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15" name="Geschweifte Klammer links/rechts 8">
              <a:extLst>
                <a:ext uri="{FF2B5EF4-FFF2-40B4-BE49-F238E27FC236}">
                  <a16:creationId xmlns:a16="http://schemas.microsoft.com/office/drawing/2014/main" id="{5E7801F4-5B2E-9EFB-E8EB-3FE619524ED7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.C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84B80EA-2DE6-E5D8-F4A8-AE52E54B41AF}"/>
              </a:ext>
            </a:extLst>
          </p:cNvPr>
          <p:cNvSpPr txBox="1"/>
          <p:nvPr/>
        </p:nvSpPr>
        <p:spPr>
          <a:xfrm>
            <a:off x="1655527" y="1859122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F7014-8B77-4742-397F-C19EA67F7365}"/>
              </a:ext>
            </a:extLst>
          </p:cNvPr>
          <p:cNvSpPr txBox="1"/>
          <p:nvPr/>
        </p:nvSpPr>
        <p:spPr>
          <a:xfrm>
            <a:off x="1655527" y="3101267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productivity_mode.c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2385A-0385-6EF0-0A44-A206B9A972F3}"/>
              </a:ext>
            </a:extLst>
          </p:cNvPr>
          <p:cNvSpPr txBox="1"/>
          <p:nvPr/>
        </p:nvSpPr>
        <p:spPr>
          <a:xfrm>
            <a:off x="1655527" y="4317448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blacklist_manager.c</a:t>
            </a:r>
            <a:endParaRPr lang="en-US" dirty="0"/>
          </a:p>
        </p:txBody>
      </p:sp>
      <p:grpSp>
        <p:nvGrpSpPr>
          <p:cNvPr id="20" name="Gruppieren 6">
            <a:extLst>
              <a:ext uri="{FF2B5EF4-FFF2-40B4-BE49-F238E27FC236}">
                <a16:creationId xmlns:a16="http://schemas.microsoft.com/office/drawing/2014/main" id="{DF9C15E3-01D1-68EA-6073-33E2BB150A29}"/>
              </a:ext>
            </a:extLst>
          </p:cNvPr>
          <p:cNvGrpSpPr/>
          <p:nvPr/>
        </p:nvGrpSpPr>
        <p:grpSpPr>
          <a:xfrm>
            <a:off x="4605554" y="1538783"/>
            <a:ext cx="1008112" cy="1008112"/>
            <a:chOff x="431800" y="1528637"/>
            <a:chExt cx="1008112" cy="1008112"/>
          </a:xfrm>
        </p:grpSpPr>
        <p:sp>
          <p:nvSpPr>
            <p:cNvPr id="21" name="Gefaltete Ecke 7">
              <a:extLst>
                <a:ext uri="{FF2B5EF4-FFF2-40B4-BE49-F238E27FC236}">
                  <a16:creationId xmlns:a16="http://schemas.microsoft.com/office/drawing/2014/main" id="{0019DADA-396C-E541-E4A4-4191011287DA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2" name="Geschweifte Klammer links/rechts 8">
              <a:extLst>
                <a:ext uri="{FF2B5EF4-FFF2-40B4-BE49-F238E27FC236}">
                  <a16:creationId xmlns:a16="http://schemas.microsoft.com/office/drawing/2014/main" id="{00FB4002-3FDC-5ECF-D1DA-3C0C6CA35F6C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.o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1A7D4F0-0FF5-A1AE-6F67-486D88354CD8}"/>
              </a:ext>
            </a:extLst>
          </p:cNvPr>
          <p:cNvSpPr txBox="1"/>
          <p:nvPr/>
        </p:nvSpPr>
        <p:spPr>
          <a:xfrm>
            <a:off x="5829690" y="1859122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proshdom</a:t>
            </a:r>
            <a:endParaRPr lang="en-US" dirty="0"/>
          </a:p>
        </p:txBody>
      </p:sp>
      <p:grpSp>
        <p:nvGrpSpPr>
          <p:cNvPr id="24" name="Gruppieren 6">
            <a:extLst>
              <a:ext uri="{FF2B5EF4-FFF2-40B4-BE49-F238E27FC236}">
                <a16:creationId xmlns:a16="http://schemas.microsoft.com/office/drawing/2014/main" id="{9F9C0165-539F-2A81-6864-17354E97C447}"/>
              </a:ext>
            </a:extLst>
          </p:cNvPr>
          <p:cNvGrpSpPr/>
          <p:nvPr/>
        </p:nvGrpSpPr>
        <p:grpSpPr>
          <a:xfrm>
            <a:off x="4603685" y="2780928"/>
            <a:ext cx="1008112" cy="1008112"/>
            <a:chOff x="431800" y="1528637"/>
            <a:chExt cx="1008112" cy="1008112"/>
          </a:xfrm>
        </p:grpSpPr>
        <p:sp>
          <p:nvSpPr>
            <p:cNvPr id="25" name="Gefaltete Ecke 7">
              <a:extLst>
                <a:ext uri="{FF2B5EF4-FFF2-40B4-BE49-F238E27FC236}">
                  <a16:creationId xmlns:a16="http://schemas.microsoft.com/office/drawing/2014/main" id="{F186D48F-0203-8784-BF7C-2B1F6E394D02}"/>
                </a:ext>
              </a:extLst>
            </p:cNvPr>
            <p:cNvSpPr/>
            <p:nvPr/>
          </p:nvSpPr>
          <p:spPr>
            <a:xfrm>
              <a:off x="431800" y="1528637"/>
              <a:ext cx="1008112" cy="100811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/>
            </a:p>
          </p:txBody>
        </p:sp>
        <p:sp>
          <p:nvSpPr>
            <p:cNvPr id="26" name="Geschweifte Klammer links/rechts 8">
              <a:extLst>
                <a:ext uri="{FF2B5EF4-FFF2-40B4-BE49-F238E27FC236}">
                  <a16:creationId xmlns:a16="http://schemas.microsoft.com/office/drawing/2014/main" id="{30523A4B-38E5-C72F-28A4-3F071F4D2745}"/>
                </a:ext>
              </a:extLst>
            </p:cNvPr>
            <p:cNvSpPr/>
            <p:nvPr/>
          </p:nvSpPr>
          <p:spPr>
            <a:xfrm>
              <a:off x="647824" y="1848976"/>
              <a:ext cx="576064" cy="367434"/>
            </a:xfrm>
            <a:prstGeom prst="bracePair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.h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9FA3FE-C4B1-FF0C-EA3C-9313ECED1EBE}"/>
              </a:ext>
            </a:extLst>
          </p:cNvPr>
          <p:cNvSpPr txBox="1"/>
          <p:nvPr/>
        </p:nvSpPr>
        <p:spPr>
          <a:xfrm>
            <a:off x="5827412" y="3101267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 err="1"/>
              <a:t>productivity_mode.h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DE31303-C616-2CB5-23CA-3308188D8399}"/>
              </a:ext>
            </a:extLst>
          </p:cNvPr>
          <p:cNvSpPr txBox="1"/>
          <p:nvPr/>
        </p:nvSpPr>
        <p:spPr>
          <a:xfrm>
            <a:off x="-498764" y="170410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49553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en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uni_basel_V04_en</Template>
  <TotalTime>0</TotalTime>
  <Words>537</Words>
  <Application>Microsoft Macintosh PowerPoint</Application>
  <PresentationFormat>Bildschirmpräsentation (4:3)</PresentationFormat>
  <Paragraphs>142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uni_basel_V04_en</vt:lpstr>
      <vt:lpstr>prosh The Productivity Shell</vt:lpstr>
      <vt:lpstr>What is prosh?</vt:lpstr>
      <vt:lpstr>How does prosh work?</vt:lpstr>
      <vt:lpstr>Example</vt:lpstr>
      <vt:lpstr>Example</vt:lpstr>
      <vt:lpstr>Example</vt:lpstr>
      <vt:lpstr>Example</vt:lpstr>
      <vt:lpstr>Example</vt:lpstr>
      <vt:lpstr>Overall Program Structure</vt:lpstr>
      <vt:lpstr>Shell Implementation</vt:lpstr>
      <vt:lpstr>Shell Implementation</vt:lpstr>
      <vt:lpstr>Productivity Mode Implementation</vt:lpstr>
      <vt:lpstr>Productivity Mode Implementation</vt:lpstr>
      <vt:lpstr>It’s time for the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posh The Productivity Shell</dc:title>
  <dc:creator>Pascal Wohlwender</dc:creator>
  <cp:lastModifiedBy>Pascal Wohlwender</cp:lastModifiedBy>
  <cp:revision>82</cp:revision>
  <dcterms:created xsi:type="dcterms:W3CDTF">2023-04-09T07:31:18Z</dcterms:created>
  <dcterms:modified xsi:type="dcterms:W3CDTF">2023-06-13T18:01:39Z</dcterms:modified>
</cp:coreProperties>
</file>