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88" r:id="rId4"/>
    <p:sldId id="292" r:id="rId5"/>
    <p:sldId id="287" r:id="rId6"/>
    <p:sldId id="290" r:id="rId7"/>
    <p:sldId id="291" r:id="rId8"/>
    <p:sldId id="293" r:id="rId9"/>
    <p:sldId id="283" r:id="rId10"/>
    <p:sldId id="295" r:id="rId11"/>
    <p:sldId id="297" r:id="rId12"/>
    <p:sldId id="294" r:id="rId13"/>
    <p:sldId id="296" r:id="rId14"/>
    <p:sldId id="276" r:id="rId15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29">
          <p15:clr>
            <a:srgbClr val="A4A3A4"/>
          </p15:clr>
        </p15:guide>
        <p15:guide id="2" orient="horz" pos="255">
          <p15:clr>
            <a:srgbClr val="A4A3A4"/>
          </p15:clr>
        </p15:guide>
        <p15:guide id="3" orient="horz" pos="958">
          <p15:clr>
            <a:srgbClr val="A4A3A4"/>
          </p15:clr>
        </p15:guide>
        <p15:guide id="4" orient="horz" pos="4065">
          <p15:clr>
            <a:srgbClr val="A4A3A4"/>
          </p15:clr>
        </p15:guide>
        <p15:guide id="5" orient="horz" pos="4110">
          <p15:clr>
            <a:srgbClr val="A4A3A4"/>
          </p15:clr>
        </p15:guide>
        <p15:guide id="6" orient="horz" pos="142">
          <p15:clr>
            <a:srgbClr val="A4A3A4"/>
          </p15:clr>
        </p15:guide>
        <p15:guide id="7" orient="horz" pos="4178">
          <p15:clr>
            <a:srgbClr val="A4A3A4"/>
          </p15:clr>
        </p15:guide>
        <p15:guide id="8" pos="272">
          <p15:clr>
            <a:srgbClr val="A4A3A4"/>
          </p15:clr>
        </p15:guide>
        <p15:guide id="9" pos="5488">
          <p15:clr>
            <a:srgbClr val="A4A3A4"/>
          </p15:clr>
        </p15:guide>
        <p15:guide id="10" pos="2880">
          <p15:clr>
            <a:srgbClr val="A4A3A4"/>
          </p15:clr>
        </p15:guide>
        <p15:guide id="11" pos="2835">
          <p15:clr>
            <a:srgbClr val="A4A3A4"/>
          </p15:clr>
        </p15:guide>
        <p15:guide id="12" pos="2925">
          <p15:clr>
            <a:srgbClr val="A4A3A4"/>
          </p15:clr>
        </p15:guide>
        <p15:guide id="13" pos="3288">
          <p15:clr>
            <a:srgbClr val="A4A3A4"/>
          </p15:clr>
        </p15:guide>
        <p15:guide id="14" pos="3379">
          <p15:clr>
            <a:srgbClr val="A4A3A4"/>
          </p15:clr>
        </p15:guide>
        <p15:guide id="15" pos="3719">
          <p15:clr>
            <a:srgbClr val="A4A3A4"/>
          </p15:clr>
        </p15:guide>
        <p15:guide id="16" pos="3810">
          <p15:clr>
            <a:srgbClr val="A4A3A4"/>
          </p15:clr>
        </p15:guide>
        <p15:guide id="17" pos="4173">
          <p15:clr>
            <a:srgbClr val="A4A3A4"/>
          </p15:clr>
        </p15:guide>
        <p15:guide id="18" pos="4263">
          <p15:clr>
            <a:srgbClr val="A4A3A4"/>
          </p15:clr>
        </p15:guide>
        <p15:guide id="19" pos="4604">
          <p15:clr>
            <a:srgbClr val="A4A3A4"/>
          </p15:clr>
        </p15:guide>
        <p15:guide id="20" pos="4694">
          <p15:clr>
            <a:srgbClr val="A4A3A4"/>
          </p15:clr>
        </p15:guide>
        <p15:guide id="21" pos="5057">
          <p15:clr>
            <a:srgbClr val="A4A3A4"/>
          </p15:clr>
        </p15:guide>
        <p15:guide id="22" pos="5148">
          <p15:clr>
            <a:srgbClr val="A4A3A4"/>
          </p15:clr>
        </p15:guide>
        <p15:guide id="23" pos="2472">
          <p15:clr>
            <a:srgbClr val="A4A3A4"/>
          </p15:clr>
        </p15:guide>
        <p15:guide id="24" pos="2381">
          <p15:clr>
            <a:srgbClr val="A4A3A4"/>
          </p15:clr>
        </p15:guide>
        <p15:guide id="25" pos="2041">
          <p15:clr>
            <a:srgbClr val="A4A3A4"/>
          </p15:clr>
        </p15:guide>
        <p15:guide id="26" pos="1950">
          <p15:clr>
            <a:srgbClr val="A4A3A4"/>
          </p15:clr>
        </p15:guide>
        <p15:guide id="27" pos="1587">
          <p15:clr>
            <a:srgbClr val="A4A3A4"/>
          </p15:clr>
        </p15:guide>
        <p15:guide id="28" pos="1497">
          <p15:clr>
            <a:srgbClr val="A4A3A4"/>
          </p15:clr>
        </p15:guide>
        <p15:guide id="29" pos="1156">
          <p15:clr>
            <a:srgbClr val="A4A3A4"/>
          </p15:clr>
        </p15:guide>
        <p15:guide id="30" pos="1066">
          <p15:clr>
            <a:srgbClr val="A4A3A4"/>
          </p15:clr>
        </p15:guide>
        <p15:guide id="31" pos="703">
          <p15:clr>
            <a:srgbClr val="A4A3A4"/>
          </p15:clr>
        </p15:guide>
        <p15:guide id="32" pos="612">
          <p15:clr>
            <a:srgbClr val="A4A3A4"/>
          </p15:clr>
        </p15:guide>
        <p15:guide id="33" pos="136">
          <p15:clr>
            <a:srgbClr val="A4A3A4"/>
          </p15:clr>
        </p15:guide>
        <p15:guide id="34" pos="56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006E6E"/>
    <a:srgbClr val="BEC3C8"/>
    <a:srgbClr val="EB829B"/>
    <a:srgbClr val="D20537"/>
    <a:srgbClr val="8C9196"/>
    <a:srgbClr val="2D373C"/>
    <a:srgbClr val="1EA5A5"/>
    <a:srgbClr val="A5D7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27" autoAdjust="0"/>
    <p:restoredTop sz="96176"/>
  </p:normalViewPr>
  <p:slideViewPr>
    <p:cSldViewPr showGuides="1">
      <p:cViewPr varScale="1">
        <p:scale>
          <a:sx n="159" d="100"/>
          <a:sy n="159" d="100"/>
        </p:scale>
        <p:origin x="1752" y="138"/>
      </p:cViewPr>
      <p:guideLst>
        <p:guide orient="horz" pos="3929"/>
        <p:guide orient="horz" pos="255"/>
        <p:guide orient="horz" pos="958"/>
        <p:guide orient="horz" pos="4065"/>
        <p:guide orient="horz" pos="4110"/>
        <p:guide orient="horz" pos="142"/>
        <p:guide orient="horz" pos="4178"/>
        <p:guide pos="272"/>
        <p:guide pos="5488"/>
        <p:guide pos="2880"/>
        <p:guide pos="2835"/>
        <p:guide pos="2925"/>
        <p:guide pos="3288"/>
        <p:guide pos="3379"/>
        <p:guide pos="3719"/>
        <p:guide pos="3810"/>
        <p:guide pos="4173"/>
        <p:guide pos="4263"/>
        <p:guide pos="4604"/>
        <p:guide pos="4694"/>
        <p:guide pos="5057"/>
        <p:guide pos="5148"/>
        <p:guide pos="2472"/>
        <p:guide pos="2381"/>
        <p:guide pos="2041"/>
        <p:guide pos="1950"/>
        <p:guide pos="1587"/>
        <p:guide pos="1497"/>
        <p:guide pos="1156"/>
        <p:guide pos="1066"/>
        <p:guide pos="703"/>
        <p:guide pos="612"/>
        <p:guide pos="136"/>
        <p:guide pos="56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84FEB8E-57CB-43C0-BEF7-4F4116A5252C}" type="datetimeFigureOut">
              <a:rPr lang="de-CH" smtClean="0"/>
              <a:t>13.06.2023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A53D58F-CC03-47C4-AC79-D3C984A6151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783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225423"/>
            <a:ext cx="8928100" cy="48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 err="1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3" y="369229"/>
            <a:ext cx="1588313" cy="56875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71550" y="1376363"/>
            <a:ext cx="7772400" cy="1044526"/>
          </a:xfrm>
        </p:spPr>
        <p:txBody>
          <a:bodyPr/>
          <a:lstStyle>
            <a:lvl1pPr>
              <a:lnSpc>
                <a:spcPts val="4000"/>
              </a:lnSpc>
              <a:defRPr sz="3600"/>
            </a:lvl1pPr>
          </a:lstStyle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71550" y="2564904"/>
            <a:ext cx="6800850" cy="324036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err="1"/>
              <a:t>Autor</a:t>
            </a:r>
            <a:r>
              <a:rPr lang="en-GB" dirty="0"/>
              <a:t>, DD.MM.YY</a:t>
            </a:r>
          </a:p>
        </p:txBody>
      </p:sp>
    </p:spTree>
    <p:extLst>
      <p:ext uri="{BB962C8B-B14F-4D97-AF65-F5344CB8AC3E}">
        <p14:creationId xmlns:p14="http://schemas.microsoft.com/office/powerpoint/2010/main" val="2170675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83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225425"/>
            <a:ext cx="8928100" cy="2771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 err="1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71550" y="1376363"/>
            <a:ext cx="7772400" cy="1044526"/>
          </a:xfrm>
        </p:spPr>
        <p:txBody>
          <a:bodyPr/>
          <a:lstStyle>
            <a:lvl1pPr>
              <a:lnSpc>
                <a:spcPts val="4000"/>
              </a:lnSpc>
              <a:defRPr sz="3600"/>
            </a:lvl1pPr>
          </a:lstStyle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71550" y="2564904"/>
            <a:ext cx="6800850" cy="324036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err="1"/>
              <a:t>Autor</a:t>
            </a:r>
            <a:r>
              <a:rPr lang="en-GB" dirty="0"/>
              <a:t>, DD.MM.YY</a:t>
            </a: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0"/>
          </p:nvPr>
        </p:nvSpPr>
        <p:spPr>
          <a:xfrm>
            <a:off x="215900" y="2997200"/>
            <a:ext cx="8712200" cy="363537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3" y="369229"/>
            <a:ext cx="1588313" cy="5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0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168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Le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800" y="1520824"/>
            <a:ext cx="6192838" cy="396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6767513" y="1520825"/>
            <a:ext cx="1944687" cy="471646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53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799" y="1520824"/>
            <a:ext cx="4068763" cy="259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4"/>
          </p:nvPr>
        </p:nvSpPr>
        <p:spPr>
          <a:xfrm>
            <a:off x="4643437" y="1520825"/>
            <a:ext cx="4068763" cy="259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431800" y="4221088"/>
            <a:ext cx="4068763" cy="183618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6"/>
          </p:nvPr>
        </p:nvSpPr>
        <p:spPr>
          <a:xfrm>
            <a:off x="4643437" y="4221088"/>
            <a:ext cx="4068763" cy="183618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359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800" y="1520824"/>
            <a:ext cx="2663826" cy="3276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431800" y="4901714"/>
            <a:ext cx="2663825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3240088" y="1520825"/>
            <a:ext cx="2663826" cy="3276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7"/>
          </p:nvPr>
        </p:nvSpPr>
        <p:spPr>
          <a:xfrm>
            <a:off x="3240088" y="4901715"/>
            <a:ext cx="2663825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8"/>
          </p:nvPr>
        </p:nvSpPr>
        <p:spPr>
          <a:xfrm>
            <a:off x="6048374" y="1524273"/>
            <a:ext cx="2663826" cy="3276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9"/>
          </p:nvPr>
        </p:nvSpPr>
        <p:spPr>
          <a:xfrm>
            <a:off x="6048374" y="4905163"/>
            <a:ext cx="2663825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505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(gros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800" y="404813"/>
            <a:ext cx="8280400" cy="511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431801" y="5625244"/>
            <a:ext cx="8280400" cy="61204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1246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(Vollfläch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528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32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1800" y="404813"/>
            <a:ext cx="8280400" cy="75593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2000" y="1520826"/>
            <a:ext cx="8280200" cy="47164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 err="1"/>
              <a:t>Textmasterformat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31800" y="6524626"/>
            <a:ext cx="2159000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r>
              <a:rPr lang="de-DE"/>
              <a:t>Title of presentation, author, DD.MM.YY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660232" y="6525344"/>
            <a:ext cx="1908212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ctr">
              <a:defRPr sz="600" b="1">
                <a:solidFill>
                  <a:schemeClr val="tx1"/>
                </a:solidFill>
              </a:defRPr>
            </a:lvl1pPr>
          </a:lstStyle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68444" y="6525344"/>
            <a:ext cx="143756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fld id="{B3811826-9277-4232-A2B5-17D05DFC7392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0" name="Gerade Verbindung 9"/>
          <p:cNvCxnSpPr/>
          <p:nvPr/>
        </p:nvCxnSpPr>
        <p:spPr>
          <a:xfrm>
            <a:off x="432000" y="6453188"/>
            <a:ext cx="8280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07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54" r:id="rId9"/>
    <p:sldLayoutId id="2147483655" r:id="rId10"/>
  </p:sldLayoutIdLst>
  <p:hf hd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prosh</a:t>
            </a:r>
            <a:br>
              <a:rPr lang="en-GB" dirty="0"/>
            </a:br>
            <a:r>
              <a:rPr lang="en-GB" b="0" dirty="0"/>
              <a:t>The Productivity Shell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Petr </a:t>
            </a:r>
            <a:r>
              <a:rPr lang="en-GB" dirty="0" err="1"/>
              <a:t>Sabovčik</a:t>
            </a:r>
            <a:r>
              <a:rPr lang="en-GB" dirty="0"/>
              <a:t> &amp; Pascal Wohlwender, 13 June 2023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0C7DE0E-F9F7-B9EE-1FA1-EEDC4B29E152}"/>
              </a:ext>
            </a:extLst>
          </p:cNvPr>
          <p:cNvSpPr txBox="1"/>
          <p:nvPr/>
        </p:nvSpPr>
        <p:spPr>
          <a:xfrm>
            <a:off x="2265218" y="405245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4541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Implementation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GB" dirty="0"/>
              <a:t>While loop which takes input</a:t>
            </a:r>
          </a:p>
          <a:p>
            <a:pPr lvl="2"/>
            <a:r>
              <a:rPr lang="en-GB" dirty="0"/>
              <a:t>Input then handled</a:t>
            </a:r>
          </a:p>
          <a:p>
            <a:pPr lvl="2"/>
            <a:r>
              <a:rPr lang="en-GB" dirty="0" err="1"/>
              <a:t>readline</a:t>
            </a:r>
            <a:r>
              <a:rPr lang="en-GB" dirty="0"/>
              <a:t> library used for command history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Petr </a:t>
            </a:r>
            <a:r>
              <a:rPr lang="de-DE" dirty="0" err="1"/>
              <a:t>Sabovčik</a:t>
            </a:r>
            <a:r>
              <a:rPr lang="de-DE" dirty="0"/>
              <a:t> &amp; Pascal Wohlwender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538E2FF-418A-42DC-7836-27D76949BABC}"/>
              </a:ext>
            </a:extLst>
          </p:cNvPr>
          <p:cNvSpPr txBox="1"/>
          <p:nvPr/>
        </p:nvSpPr>
        <p:spPr>
          <a:xfrm>
            <a:off x="611560" y="2420888"/>
            <a:ext cx="5760640" cy="3600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lIns="180000" tIns="180000" rIns="180000" bIns="18000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GB" dirty="0" err="1">
                <a:solidFill>
                  <a:srgbClr val="0070C0"/>
                </a:solidFill>
              </a:rPr>
              <a:t>init_blacklist</a:t>
            </a:r>
            <a:r>
              <a:rPr lang="en-GB" dirty="0"/>
              <a:t>();</a:t>
            </a:r>
            <a:endParaRPr lang="en-GB" b="1" dirty="0">
              <a:solidFill>
                <a:schemeClr val="accent5"/>
              </a:solidFill>
            </a:endParaRPr>
          </a:p>
          <a:p>
            <a:pPr>
              <a:lnSpc>
                <a:spcPts val="2200"/>
              </a:lnSpc>
            </a:pPr>
            <a:r>
              <a:rPr lang="en-GB" dirty="0">
                <a:solidFill>
                  <a:schemeClr val="accent5"/>
                </a:solidFill>
              </a:rPr>
              <a:t>while</a:t>
            </a:r>
            <a:r>
              <a:rPr lang="en-GB" dirty="0"/>
              <a:t> (true) {</a:t>
            </a:r>
          </a:p>
          <a:p>
            <a:pPr>
              <a:lnSpc>
                <a:spcPts val="2200"/>
              </a:lnSpc>
            </a:pPr>
            <a:r>
              <a:rPr lang="en-GB" dirty="0"/>
              <a:t>	prompt = </a:t>
            </a:r>
            <a:r>
              <a:rPr lang="en-GB" dirty="0" err="1">
                <a:solidFill>
                  <a:srgbClr val="0070C0"/>
                </a:solidFill>
              </a:rPr>
              <a:t>getcwd</a:t>
            </a:r>
            <a:r>
              <a:rPr lang="en-GB" dirty="0"/>
              <a:t>();</a:t>
            </a:r>
          </a:p>
          <a:p>
            <a:pPr>
              <a:lnSpc>
                <a:spcPts val="2200"/>
              </a:lnSpc>
            </a:pPr>
            <a:r>
              <a:rPr lang="en-GB" dirty="0"/>
              <a:t>	input = </a:t>
            </a:r>
            <a:r>
              <a:rPr lang="en-GB" dirty="0" err="1">
                <a:solidFill>
                  <a:srgbClr val="0070C0"/>
                </a:solidFill>
              </a:rPr>
              <a:t>readline</a:t>
            </a:r>
            <a:r>
              <a:rPr lang="en-GB" dirty="0"/>
              <a:t>(prompt);</a:t>
            </a:r>
          </a:p>
          <a:p>
            <a:pPr>
              <a:lnSpc>
                <a:spcPts val="2200"/>
              </a:lnSpc>
            </a:pPr>
            <a:r>
              <a:rPr lang="en-GB" dirty="0"/>
              <a:t>	</a:t>
            </a:r>
            <a:r>
              <a:rPr lang="en-GB" dirty="0">
                <a:solidFill>
                  <a:schemeClr val="accent5"/>
                </a:solidFill>
              </a:rPr>
              <a:t>switch</a:t>
            </a:r>
            <a:r>
              <a:rPr lang="en-GB" dirty="0"/>
              <a:t> (</a:t>
            </a:r>
            <a:r>
              <a:rPr lang="en-GB" dirty="0" err="1">
                <a:solidFill>
                  <a:srgbClr val="0070C0"/>
                </a:solidFill>
              </a:rPr>
              <a:t>get_command_ID</a:t>
            </a:r>
            <a:r>
              <a:rPr lang="en-GB" dirty="0"/>
              <a:t>(input)) {</a:t>
            </a:r>
          </a:p>
          <a:p>
            <a:pPr>
              <a:lnSpc>
                <a:spcPts val="2200"/>
              </a:lnSpc>
            </a:pPr>
            <a:r>
              <a:rPr lang="en-GB" dirty="0"/>
              <a:t>		</a:t>
            </a:r>
            <a:r>
              <a:rPr lang="en-GB" dirty="0">
                <a:solidFill>
                  <a:schemeClr val="accent5"/>
                </a:solidFill>
              </a:rPr>
              <a:t>case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CD</a:t>
            </a:r>
            <a:r>
              <a:rPr lang="en-GB" dirty="0"/>
              <a:t>:</a:t>
            </a:r>
          </a:p>
          <a:p>
            <a:pPr>
              <a:lnSpc>
                <a:spcPts val="2200"/>
              </a:lnSpc>
            </a:pPr>
            <a:r>
              <a:rPr lang="en-GB" dirty="0"/>
              <a:t>			…</a:t>
            </a:r>
          </a:p>
          <a:p>
            <a:pPr>
              <a:lnSpc>
                <a:spcPts val="2200"/>
              </a:lnSpc>
            </a:pPr>
            <a:r>
              <a:rPr lang="en-GB" dirty="0"/>
              <a:t>		</a:t>
            </a:r>
            <a:r>
              <a:rPr lang="en-GB" dirty="0">
                <a:solidFill>
                  <a:schemeClr val="accent5"/>
                </a:solidFill>
              </a:rPr>
              <a:t>case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LS</a:t>
            </a:r>
            <a:r>
              <a:rPr lang="en-GB" dirty="0"/>
              <a:t>:</a:t>
            </a:r>
          </a:p>
          <a:p>
            <a:pPr>
              <a:lnSpc>
                <a:spcPts val="2200"/>
              </a:lnSpc>
            </a:pPr>
            <a:r>
              <a:rPr lang="en-GB" dirty="0"/>
              <a:t>			…</a:t>
            </a:r>
          </a:p>
          <a:p>
            <a:pPr>
              <a:lnSpc>
                <a:spcPts val="2200"/>
              </a:lnSpc>
            </a:pPr>
            <a:r>
              <a:rPr lang="en-GB" dirty="0"/>
              <a:t>		…</a:t>
            </a:r>
          </a:p>
          <a:p>
            <a:pPr>
              <a:lnSpc>
                <a:spcPts val="2200"/>
              </a:lnSpc>
            </a:pPr>
            <a:r>
              <a:rPr lang="en-GB" dirty="0"/>
              <a:t>	}</a:t>
            </a:r>
          </a:p>
          <a:p>
            <a:pPr>
              <a:lnSpc>
                <a:spcPts val="2200"/>
              </a:lnSpc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4227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Implementation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3824105"/>
            <a:ext cx="3635944" cy="612030"/>
          </a:xfrm>
        </p:spPr>
        <p:txBody>
          <a:bodyPr/>
          <a:lstStyle/>
          <a:p>
            <a:pPr marL="180000" lvl="2" indent="0">
              <a:buNone/>
            </a:pPr>
            <a:r>
              <a:rPr lang="en-GB" dirty="0"/>
              <a:t>File execution: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Petr </a:t>
            </a:r>
            <a:r>
              <a:rPr lang="de-DE" dirty="0" err="1"/>
              <a:t>Sabovčik</a:t>
            </a:r>
            <a:r>
              <a:rPr lang="de-DE" dirty="0"/>
              <a:t> &amp; Pascal Wohlwender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538E2FF-418A-42DC-7836-27D76949BABC}"/>
              </a:ext>
            </a:extLst>
          </p:cNvPr>
          <p:cNvSpPr txBox="1"/>
          <p:nvPr/>
        </p:nvSpPr>
        <p:spPr>
          <a:xfrm>
            <a:off x="683568" y="4183942"/>
            <a:ext cx="3744416" cy="176453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lIns="180000" tIns="180000" rIns="180000" bIns="18000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GB" dirty="0">
                <a:solidFill>
                  <a:schemeClr val="accent5"/>
                </a:solidFill>
              </a:rPr>
              <a:t>if</a:t>
            </a:r>
            <a:r>
              <a:rPr lang="en-GB" dirty="0"/>
              <a:t> (</a:t>
            </a:r>
            <a:r>
              <a:rPr lang="en-GB" dirty="0">
                <a:solidFill>
                  <a:srgbClr val="0070C0"/>
                </a:solidFill>
              </a:rPr>
              <a:t>fork</a:t>
            </a:r>
            <a:r>
              <a:rPr lang="en-GB" dirty="0"/>
              <a:t>() == 0) {</a:t>
            </a:r>
          </a:p>
          <a:p>
            <a:pPr>
              <a:lnSpc>
                <a:spcPts val="2200"/>
              </a:lnSpc>
            </a:pPr>
            <a:r>
              <a:rPr lang="en-GB" dirty="0"/>
              <a:t>	</a:t>
            </a:r>
            <a:r>
              <a:rPr lang="en-GB" dirty="0" err="1">
                <a:solidFill>
                  <a:srgbClr val="0070C0"/>
                </a:solidFill>
              </a:rPr>
              <a:t>execvp</a:t>
            </a:r>
            <a:r>
              <a:rPr lang="en-GB" dirty="0"/>
              <a:t>(file, arguments);</a:t>
            </a:r>
          </a:p>
          <a:p>
            <a:pPr>
              <a:lnSpc>
                <a:spcPts val="2200"/>
              </a:lnSpc>
            </a:pPr>
            <a:r>
              <a:rPr lang="en-GB" dirty="0"/>
              <a:t>} </a:t>
            </a:r>
            <a:r>
              <a:rPr lang="en-GB" dirty="0">
                <a:solidFill>
                  <a:schemeClr val="accent5"/>
                </a:solidFill>
              </a:rPr>
              <a:t>else</a:t>
            </a:r>
            <a:r>
              <a:rPr lang="en-GB" dirty="0"/>
              <a:t> {</a:t>
            </a:r>
          </a:p>
          <a:p>
            <a:pPr>
              <a:lnSpc>
                <a:spcPts val="2200"/>
              </a:lnSpc>
            </a:pPr>
            <a:r>
              <a:rPr lang="en-GB" dirty="0"/>
              <a:t>	</a:t>
            </a:r>
            <a:r>
              <a:rPr lang="en-GB" dirty="0">
                <a:solidFill>
                  <a:srgbClr val="0070C0"/>
                </a:solidFill>
              </a:rPr>
              <a:t>wait</a:t>
            </a:r>
            <a:r>
              <a:rPr lang="en-GB" dirty="0"/>
              <a:t>(NULL);</a:t>
            </a:r>
          </a:p>
          <a:p>
            <a:pPr>
              <a:lnSpc>
                <a:spcPts val="2200"/>
              </a:lnSpc>
            </a:pPr>
            <a:r>
              <a:rPr lang="en-GB" dirty="0"/>
              <a:t>}</a:t>
            </a:r>
          </a:p>
        </p:txBody>
      </p:sp>
      <p:sp>
        <p:nvSpPr>
          <p:cNvPr id="8" name="Textfeld 6">
            <a:extLst>
              <a:ext uri="{FF2B5EF4-FFF2-40B4-BE49-F238E27FC236}">
                <a16:creationId xmlns:a16="http://schemas.microsoft.com/office/drawing/2014/main" id="{C003793B-9202-32A7-5951-96330C48244D}"/>
              </a:ext>
            </a:extLst>
          </p:cNvPr>
          <p:cNvSpPr txBox="1"/>
          <p:nvPr/>
        </p:nvSpPr>
        <p:spPr>
          <a:xfrm>
            <a:off x="4895906" y="1916832"/>
            <a:ext cx="3744416" cy="176453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lIns="180000" tIns="180000" rIns="180000" bIns="18000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GB" dirty="0" err="1">
                <a:solidFill>
                  <a:srgbClr val="0070C0"/>
                </a:solidFill>
              </a:rPr>
              <a:t>scandir</a:t>
            </a:r>
            <a:r>
              <a:rPr lang="en-GB" dirty="0"/>
              <a:t>(argument, &amp;</a:t>
            </a:r>
            <a:r>
              <a:rPr lang="en-GB" dirty="0" err="1"/>
              <a:t>list_of_files</a:t>
            </a:r>
            <a:r>
              <a:rPr lang="en-GB" dirty="0"/>
              <a:t>);</a:t>
            </a:r>
          </a:p>
          <a:p>
            <a:pPr>
              <a:lnSpc>
                <a:spcPts val="2200"/>
              </a:lnSpc>
            </a:pPr>
            <a:endParaRPr lang="en-GB" dirty="0"/>
          </a:p>
          <a:p>
            <a:pPr>
              <a:lnSpc>
                <a:spcPts val="2200"/>
              </a:lnSpc>
            </a:pPr>
            <a:r>
              <a:rPr lang="en-GB" dirty="0" err="1">
                <a:solidFill>
                  <a:srgbClr val="0070C0"/>
                </a:solidFill>
              </a:rPr>
              <a:t>print_file_names</a:t>
            </a:r>
            <a:r>
              <a:rPr lang="en-GB" dirty="0"/>
              <a:t>(</a:t>
            </a:r>
            <a:r>
              <a:rPr lang="en-GB" dirty="0" err="1"/>
              <a:t>list_of_files</a:t>
            </a:r>
            <a:r>
              <a:rPr lang="en-GB" dirty="0"/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F1FAC-D82F-3DD1-300B-74B256586926}"/>
              </a:ext>
            </a:extLst>
          </p:cNvPr>
          <p:cNvSpPr txBox="1"/>
          <p:nvPr/>
        </p:nvSpPr>
        <p:spPr>
          <a:xfrm>
            <a:off x="4895906" y="1507842"/>
            <a:ext cx="2664296" cy="64807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List directory:</a:t>
            </a:r>
          </a:p>
        </p:txBody>
      </p:sp>
      <p:sp>
        <p:nvSpPr>
          <p:cNvPr id="10" name="Textfeld 6">
            <a:extLst>
              <a:ext uri="{FF2B5EF4-FFF2-40B4-BE49-F238E27FC236}">
                <a16:creationId xmlns:a16="http://schemas.microsoft.com/office/drawing/2014/main" id="{726122F5-8149-19B1-FFC1-2C3C50DC259A}"/>
              </a:ext>
            </a:extLst>
          </p:cNvPr>
          <p:cNvSpPr txBox="1"/>
          <p:nvPr/>
        </p:nvSpPr>
        <p:spPr>
          <a:xfrm>
            <a:off x="683568" y="1916174"/>
            <a:ext cx="3744416" cy="176453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lIns="180000" tIns="180000" rIns="180000" bIns="18000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GB" dirty="0"/>
              <a:t>result = </a:t>
            </a:r>
            <a:r>
              <a:rPr lang="en-GB" dirty="0" err="1">
                <a:solidFill>
                  <a:srgbClr val="0070C0"/>
                </a:solidFill>
              </a:rPr>
              <a:t>chdir</a:t>
            </a:r>
            <a:r>
              <a:rPr lang="en-GB" dirty="0"/>
              <a:t>(argument);</a:t>
            </a:r>
          </a:p>
          <a:p>
            <a:pPr>
              <a:lnSpc>
                <a:spcPts val="2200"/>
              </a:lnSpc>
            </a:pPr>
            <a:endParaRPr lang="en-GB" dirty="0"/>
          </a:p>
          <a:p>
            <a:pPr>
              <a:lnSpc>
                <a:spcPts val="2200"/>
              </a:lnSpc>
            </a:pPr>
            <a:r>
              <a:rPr lang="en-GB" dirty="0">
                <a:solidFill>
                  <a:schemeClr val="accent5"/>
                </a:solidFill>
              </a:rPr>
              <a:t>if</a:t>
            </a:r>
            <a:r>
              <a:rPr lang="en-GB" dirty="0"/>
              <a:t> (result &lt; 0)</a:t>
            </a:r>
          </a:p>
          <a:p>
            <a:pPr>
              <a:lnSpc>
                <a:spcPts val="2200"/>
              </a:lnSpc>
            </a:pPr>
            <a:r>
              <a:rPr lang="en-GB" dirty="0"/>
              <a:t>	</a:t>
            </a:r>
            <a:r>
              <a:rPr lang="en-GB" dirty="0">
                <a:solidFill>
                  <a:srgbClr val="0070C0"/>
                </a:solidFill>
              </a:rPr>
              <a:t>print</a:t>
            </a:r>
            <a:r>
              <a:rPr lang="en-GB" dirty="0"/>
              <a:t>(“error!”)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1E39E0-7FFE-87AD-2541-3078192632AF}"/>
              </a:ext>
            </a:extLst>
          </p:cNvPr>
          <p:cNvSpPr txBox="1"/>
          <p:nvPr/>
        </p:nvSpPr>
        <p:spPr>
          <a:xfrm>
            <a:off x="683568" y="1507184"/>
            <a:ext cx="2664296" cy="64807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Change directory: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12BB4B-969D-882D-800E-6C3C63849BF2}"/>
              </a:ext>
            </a:extLst>
          </p:cNvPr>
          <p:cNvSpPr txBox="1"/>
          <p:nvPr/>
        </p:nvSpPr>
        <p:spPr>
          <a:xfrm>
            <a:off x="4895906" y="3879057"/>
            <a:ext cx="3564526" cy="187220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Gimmicks:</a:t>
            </a:r>
          </a:p>
          <a:p>
            <a:pPr>
              <a:lnSpc>
                <a:spcPts val="2200"/>
              </a:lnSpc>
            </a:pPr>
            <a:endParaRPr lang="en-US" dirty="0"/>
          </a:p>
          <a:p>
            <a:pPr marL="342900" indent="-342900">
              <a:lnSpc>
                <a:spcPts val="2200"/>
              </a:lnSpc>
              <a:buFont typeface="Arial" panose="020B0604020202020204" pitchFamily="34" charset="0"/>
              <a:buChar char="–"/>
            </a:pPr>
            <a:r>
              <a:rPr lang="en-US" dirty="0"/>
              <a:t>Colored text </a:t>
            </a:r>
          </a:p>
          <a:p>
            <a:pPr marL="800100" lvl="1" indent="-342900">
              <a:lnSpc>
                <a:spcPts val="2200"/>
              </a:lnSpc>
              <a:buFont typeface="Arial" panose="020B0604020202020204" pitchFamily="34" charset="0"/>
              <a:buChar char="–"/>
            </a:pPr>
            <a:r>
              <a:rPr lang="en-US" dirty="0"/>
              <a:t>use special C strings</a:t>
            </a:r>
          </a:p>
          <a:p>
            <a:pPr marL="342900" indent="-342900">
              <a:lnSpc>
                <a:spcPts val="2200"/>
              </a:lnSpc>
              <a:buFont typeface="Arial" panose="020B0604020202020204" pitchFamily="34" charset="0"/>
              <a:buChar char="–"/>
            </a:pPr>
            <a:r>
              <a:rPr lang="en-US" dirty="0"/>
              <a:t>“</a:t>
            </a:r>
            <a:r>
              <a:rPr lang="en-US" dirty="0" err="1"/>
              <a:t>Hackified</a:t>
            </a:r>
            <a:r>
              <a:rPr lang="en-US" dirty="0"/>
              <a:t>” welcome message</a:t>
            </a:r>
          </a:p>
          <a:p>
            <a:pPr marL="800100" lvl="1" indent="-342900">
              <a:lnSpc>
                <a:spcPts val="2200"/>
              </a:lnSpc>
              <a:buFont typeface="Arial" panose="020B0604020202020204" pitchFamily="34" charset="0"/>
              <a:buChar char="–"/>
            </a:pPr>
            <a:r>
              <a:rPr lang="en-US" dirty="0"/>
              <a:t>guess letters until correct</a:t>
            </a:r>
          </a:p>
        </p:txBody>
      </p:sp>
    </p:spTree>
    <p:extLst>
      <p:ext uri="{BB962C8B-B14F-4D97-AF65-F5344CB8AC3E}">
        <p14:creationId xmlns:p14="http://schemas.microsoft.com/office/powerpoint/2010/main" val="3704620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Productivity Mode Implementation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/>
              <a:t>The productivity mode is a separate thread.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If a new window is created, the blocked processes are killed.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Petr </a:t>
            </a:r>
            <a:r>
              <a:rPr lang="de-DE" dirty="0" err="1"/>
              <a:t>Sabovčik</a:t>
            </a:r>
            <a:r>
              <a:rPr lang="de-DE" dirty="0"/>
              <a:t> &amp; Pascal Wohlwender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749996D-2867-4B7B-9C6F-DA5A696FF03B}"/>
              </a:ext>
            </a:extLst>
          </p:cNvPr>
          <p:cNvSpPr txBox="1"/>
          <p:nvPr/>
        </p:nvSpPr>
        <p:spPr>
          <a:xfrm>
            <a:off x="431800" y="2672576"/>
            <a:ext cx="5760640" cy="23402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lIns="180000" tIns="180000" rIns="180000" bIns="18000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GB" dirty="0">
                <a:solidFill>
                  <a:schemeClr val="accent5"/>
                </a:solidFill>
              </a:rPr>
              <a:t>while</a:t>
            </a:r>
            <a:r>
              <a:rPr lang="en-GB" dirty="0"/>
              <a:t> (running) {</a:t>
            </a:r>
          </a:p>
          <a:p>
            <a:pPr>
              <a:lnSpc>
                <a:spcPts val="2200"/>
              </a:lnSpc>
            </a:pPr>
            <a:r>
              <a:rPr lang="en-GB" dirty="0">
                <a:solidFill>
                  <a:schemeClr val="accent5"/>
                </a:solidFill>
              </a:rPr>
              <a:t>        if</a:t>
            </a:r>
            <a:r>
              <a:rPr lang="en-GB" dirty="0"/>
              <a:t> (</a:t>
            </a:r>
            <a:r>
              <a:rPr lang="en-GB" dirty="0" err="1"/>
              <a:t>new_UI_event</a:t>
            </a:r>
            <a:r>
              <a:rPr lang="en-GB" dirty="0"/>
              <a:t>) {</a:t>
            </a:r>
          </a:p>
          <a:p>
            <a:pPr>
              <a:lnSpc>
                <a:spcPts val="2200"/>
              </a:lnSpc>
            </a:pPr>
            <a:r>
              <a:rPr lang="en-GB" dirty="0">
                <a:solidFill>
                  <a:schemeClr val="accent5"/>
                </a:solidFill>
              </a:rPr>
              <a:t>                if</a:t>
            </a:r>
            <a:r>
              <a:rPr lang="en-GB" dirty="0"/>
              <a:t> (</a:t>
            </a:r>
            <a:r>
              <a:rPr lang="en-GB" dirty="0" err="1"/>
              <a:t>is_window_event</a:t>
            </a:r>
            <a:r>
              <a:rPr lang="en-GB" dirty="0"/>
              <a:t>) {</a:t>
            </a:r>
          </a:p>
          <a:p>
            <a:pPr>
              <a:lnSpc>
                <a:spcPts val="2200"/>
              </a:lnSpc>
            </a:pPr>
            <a:r>
              <a:rPr lang="en-GB" dirty="0">
                <a:solidFill>
                  <a:schemeClr val="accent5"/>
                </a:solidFill>
              </a:rPr>
              <a:t>                        </a:t>
            </a:r>
            <a:r>
              <a:rPr lang="en-GB" dirty="0" err="1">
                <a:solidFill>
                  <a:srgbClr val="0070C0"/>
                </a:solidFill>
              </a:rPr>
              <a:t>kill_blocked_processes</a:t>
            </a:r>
            <a:r>
              <a:rPr lang="en-GB" dirty="0"/>
              <a:t>();</a:t>
            </a:r>
          </a:p>
          <a:p>
            <a:pPr>
              <a:lnSpc>
                <a:spcPts val="2200"/>
              </a:lnSpc>
            </a:pPr>
            <a:r>
              <a:rPr lang="en-GB" dirty="0"/>
              <a:t>                }</a:t>
            </a:r>
          </a:p>
          <a:p>
            <a:pPr>
              <a:lnSpc>
                <a:spcPts val="2200"/>
              </a:lnSpc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en-GB" dirty="0"/>
              <a:t>}</a:t>
            </a:r>
          </a:p>
          <a:p>
            <a:pPr>
              <a:lnSpc>
                <a:spcPts val="2200"/>
              </a:lnSpc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9897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Productivity Mode Implementation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/>
              <a:t>Blocked domains are stored in </a:t>
            </a:r>
            <a:r>
              <a:rPr lang="en-GB" b="1" dirty="0"/>
              <a:t>/etc/hosts</a:t>
            </a:r>
            <a:r>
              <a:rPr lang="en-GB" dirty="0"/>
              <a:t>.</a:t>
            </a:r>
            <a:endParaRPr lang="en-GB" b="1" dirty="0"/>
          </a:p>
          <a:p>
            <a:pPr lvl="1"/>
            <a:endParaRPr lang="en-GB" dirty="0"/>
          </a:p>
          <a:p>
            <a:pPr lvl="1"/>
            <a:r>
              <a:rPr lang="en-GB" dirty="0"/>
              <a:t>Modifying the hosts file needs root permissions.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We therefore moved this part into a separate executable and run it with </a:t>
            </a:r>
            <a:r>
              <a:rPr lang="en-GB" b="1" dirty="0" err="1"/>
              <a:t>sudo</a:t>
            </a:r>
            <a:r>
              <a:rPr lang="en-GB" dirty="0"/>
              <a:t>.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Petr </a:t>
            </a:r>
            <a:r>
              <a:rPr lang="de-DE" dirty="0" err="1"/>
              <a:t>Sabovčik</a:t>
            </a:r>
            <a:r>
              <a:rPr lang="de-DE" dirty="0"/>
              <a:t> &amp; Pascal Wohlwender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0061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It’s time</a:t>
            </a:r>
            <a:br>
              <a:rPr lang="en-GB" dirty="0"/>
            </a:br>
            <a:r>
              <a:rPr lang="en-GB" b="0" dirty="0"/>
              <a:t>for the demo!</a:t>
            </a:r>
          </a:p>
        </p:txBody>
      </p:sp>
    </p:spTree>
    <p:extLst>
      <p:ext uri="{BB962C8B-B14F-4D97-AF65-F5344CB8AC3E}">
        <p14:creationId xmlns:p14="http://schemas.microsoft.com/office/powerpoint/2010/main" val="69276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prosh</a:t>
            </a:r>
            <a:r>
              <a:rPr lang="en-US" dirty="0"/>
              <a:t>?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b="1" dirty="0" err="1"/>
              <a:t>prosh</a:t>
            </a:r>
            <a:r>
              <a:rPr lang="en-GB" dirty="0"/>
              <a:t> stands for </a:t>
            </a:r>
            <a:r>
              <a:rPr lang="en-GB" b="1" dirty="0"/>
              <a:t>pro</a:t>
            </a:r>
            <a:r>
              <a:rPr lang="en-GB" dirty="0"/>
              <a:t>ductivity </a:t>
            </a:r>
            <a:r>
              <a:rPr lang="en-GB" b="1" dirty="0"/>
              <a:t>sh</a:t>
            </a:r>
            <a:r>
              <a:rPr lang="en-GB" dirty="0"/>
              <a:t>ell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It is a shell that supports user productivity by preventing users from getting distracted</a:t>
            </a:r>
            <a:endParaRPr lang="en-GB" dirty="0">
              <a:solidFill>
                <a:schemeClr val="accent5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Petr </a:t>
            </a:r>
            <a:r>
              <a:rPr lang="de-DE" dirty="0" err="1"/>
              <a:t>Sabovčik</a:t>
            </a:r>
            <a:r>
              <a:rPr lang="de-DE" dirty="0"/>
              <a:t> &amp; Pascal Wohlwender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03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</a:t>
            </a:r>
            <a:r>
              <a:rPr lang="en-US" dirty="0" err="1"/>
              <a:t>prosh</a:t>
            </a:r>
            <a:r>
              <a:rPr lang="en-US" dirty="0"/>
              <a:t> work?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/>
              <a:t>It provides a </a:t>
            </a:r>
            <a:r>
              <a:rPr lang="en-GB" b="1" dirty="0"/>
              <a:t>productivity mode</a:t>
            </a:r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While activated, this productivity mode blocks distracting applications and websites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Petr </a:t>
            </a:r>
            <a:r>
              <a:rPr lang="de-DE" dirty="0" err="1"/>
              <a:t>Sabovčik</a:t>
            </a:r>
            <a:r>
              <a:rPr lang="de-DE" dirty="0"/>
              <a:t> &amp; Pascal Wohlwender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7146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Petr </a:t>
            </a:r>
            <a:r>
              <a:rPr lang="de-DE" dirty="0" err="1"/>
              <a:t>Sabovčik</a:t>
            </a:r>
            <a:r>
              <a:rPr lang="de-DE" dirty="0"/>
              <a:t> &amp; Pascal Wohlwender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8B9E2B9F-C0A6-0E65-DDF1-5F8E1086BE26}"/>
              </a:ext>
            </a:extLst>
          </p:cNvPr>
          <p:cNvSpPr txBox="1"/>
          <p:nvPr/>
        </p:nvSpPr>
        <p:spPr>
          <a:xfrm>
            <a:off x="5114260" y="436998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396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Petr </a:t>
            </a:r>
            <a:r>
              <a:rPr lang="de-DE" dirty="0" err="1"/>
              <a:t>Sabovčik</a:t>
            </a:r>
            <a:r>
              <a:rPr lang="de-DE" dirty="0"/>
              <a:t> &amp; Pascal Wohlwender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5</a:t>
            </a:fld>
            <a:endParaRPr lang="en-GB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E868C0F3-1084-8FBB-A9EF-6C85AA57C225}"/>
              </a:ext>
            </a:extLst>
          </p:cNvPr>
          <p:cNvGrpSpPr/>
          <p:nvPr/>
        </p:nvGrpSpPr>
        <p:grpSpPr>
          <a:xfrm>
            <a:off x="431800" y="1520826"/>
            <a:ext cx="2087159" cy="1258433"/>
            <a:chOff x="431800" y="1520826"/>
            <a:chExt cx="2448272" cy="1476163"/>
          </a:xfrm>
        </p:grpSpPr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2460B3B1-2D62-2CD2-977A-06DD4047AE03}"/>
                </a:ext>
              </a:extLst>
            </p:cNvPr>
            <p:cNvGrpSpPr/>
            <p:nvPr/>
          </p:nvGrpSpPr>
          <p:grpSpPr>
            <a:xfrm>
              <a:off x="431800" y="1520826"/>
              <a:ext cx="2448272" cy="1476163"/>
              <a:chOff x="827584" y="1160749"/>
              <a:chExt cx="2448272" cy="1476163"/>
            </a:xfrm>
          </p:grpSpPr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534A7896-C487-CB4D-F3AB-6B55745B0C10}"/>
                  </a:ext>
                </a:extLst>
              </p:cNvPr>
              <p:cNvSpPr/>
              <p:nvPr/>
            </p:nvSpPr>
            <p:spPr>
              <a:xfrm>
                <a:off x="827584" y="1160749"/>
                <a:ext cx="2448272" cy="147616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/>
              </a:p>
            </p:txBody>
          </p:sp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2BE6430E-139F-5DE0-E160-F8EA484E6EDA}"/>
                  </a:ext>
                </a:extLst>
              </p:cNvPr>
              <p:cNvSpPr/>
              <p:nvPr/>
            </p:nvSpPr>
            <p:spPr>
              <a:xfrm>
                <a:off x="827584" y="1160749"/>
                <a:ext cx="2448272" cy="39600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dirty="0"/>
              </a:p>
            </p:txBody>
          </p:sp>
        </p:grp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A57BA7E-6F01-56BF-D4EF-2AFC2B1788E1}"/>
                </a:ext>
              </a:extLst>
            </p:cNvPr>
            <p:cNvSpPr/>
            <p:nvPr/>
          </p:nvSpPr>
          <p:spPr>
            <a:xfrm>
              <a:off x="2035608" y="1634400"/>
              <a:ext cx="179040" cy="17904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AC6FE03-950B-8700-2F1D-0600D90705DA}"/>
                </a:ext>
              </a:extLst>
            </p:cNvPr>
            <p:cNvSpPr/>
            <p:nvPr/>
          </p:nvSpPr>
          <p:spPr>
            <a:xfrm>
              <a:off x="2302075" y="1634400"/>
              <a:ext cx="179040" cy="17904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31A56E3-A933-25E5-4343-15E9D6D35BAE}"/>
                </a:ext>
              </a:extLst>
            </p:cNvPr>
            <p:cNvSpPr/>
            <p:nvPr/>
          </p:nvSpPr>
          <p:spPr>
            <a:xfrm>
              <a:off x="2568542" y="1634400"/>
              <a:ext cx="179040" cy="1790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DB0CF975-8809-74E0-0D50-BDE6B600C3AA}"/>
                </a:ext>
              </a:extLst>
            </p:cNvPr>
            <p:cNvSpPr txBox="1"/>
            <p:nvPr/>
          </p:nvSpPr>
          <p:spPr>
            <a:xfrm>
              <a:off x="683568" y="2173517"/>
              <a:ext cx="1907232" cy="7264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GB" sz="3600" dirty="0">
                  <a:solidFill>
                    <a:srgbClr val="00B0F0"/>
                  </a:solidFill>
                </a:rPr>
                <a:t>»</a:t>
              </a:r>
              <a:r>
                <a:rPr lang="en-GB" sz="3600" dirty="0">
                  <a:solidFill>
                    <a:schemeClr val="bg1"/>
                  </a:solidFill>
                </a:rPr>
                <a:t> …|</a:t>
              </a:r>
            </a:p>
          </p:txBody>
        </p:sp>
      </p:grpSp>
      <p:sp>
        <p:nvSpPr>
          <p:cNvPr id="53" name="Textfeld 52">
            <a:extLst>
              <a:ext uri="{FF2B5EF4-FFF2-40B4-BE49-F238E27FC236}">
                <a16:creationId xmlns:a16="http://schemas.microsoft.com/office/drawing/2014/main" id="{8B9E2B9F-C0A6-0E65-DDF1-5F8E1086BE26}"/>
              </a:ext>
            </a:extLst>
          </p:cNvPr>
          <p:cNvSpPr txBox="1"/>
          <p:nvPr/>
        </p:nvSpPr>
        <p:spPr>
          <a:xfrm>
            <a:off x="5114260" y="436998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endParaRPr lang="en-GB" dirty="0"/>
          </a:p>
        </p:txBody>
      </p:sp>
      <p:sp>
        <p:nvSpPr>
          <p:cNvPr id="58" name="Inhaltsplatzhalter 2">
            <a:extLst>
              <a:ext uri="{FF2B5EF4-FFF2-40B4-BE49-F238E27FC236}">
                <a16:creationId xmlns:a16="http://schemas.microsoft.com/office/drawing/2014/main" id="{49660D81-1BC7-0177-0850-16767D247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3167234"/>
            <a:ext cx="8280200" cy="3070054"/>
          </a:xfrm>
        </p:spPr>
        <p:txBody>
          <a:bodyPr/>
          <a:lstStyle/>
          <a:p>
            <a:pPr marL="342900" lvl="1" indent="-342900">
              <a:buAutoNum type="arabicPeriod"/>
            </a:pPr>
            <a:r>
              <a:rPr lang="en-GB" dirty="0"/>
              <a:t>Start productivity mode.</a:t>
            </a:r>
          </a:p>
          <a:p>
            <a:pPr marL="3429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3634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Petr </a:t>
            </a:r>
            <a:r>
              <a:rPr lang="de-DE" dirty="0" err="1"/>
              <a:t>Sabovčik</a:t>
            </a:r>
            <a:r>
              <a:rPr lang="de-DE" dirty="0"/>
              <a:t> &amp; Pascal Wohlwender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6</a:t>
            </a:fld>
            <a:endParaRPr lang="en-GB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E868C0F3-1084-8FBB-A9EF-6C85AA57C225}"/>
              </a:ext>
            </a:extLst>
          </p:cNvPr>
          <p:cNvGrpSpPr/>
          <p:nvPr/>
        </p:nvGrpSpPr>
        <p:grpSpPr>
          <a:xfrm>
            <a:off x="431800" y="1520826"/>
            <a:ext cx="2087159" cy="1258433"/>
            <a:chOff x="431800" y="1520826"/>
            <a:chExt cx="2448272" cy="1476163"/>
          </a:xfrm>
        </p:grpSpPr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2460B3B1-2D62-2CD2-977A-06DD4047AE03}"/>
                </a:ext>
              </a:extLst>
            </p:cNvPr>
            <p:cNvGrpSpPr/>
            <p:nvPr/>
          </p:nvGrpSpPr>
          <p:grpSpPr>
            <a:xfrm>
              <a:off x="431800" y="1520826"/>
              <a:ext cx="2448272" cy="1476163"/>
              <a:chOff x="827584" y="1160749"/>
              <a:chExt cx="2448272" cy="1476163"/>
            </a:xfrm>
          </p:grpSpPr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534A7896-C487-CB4D-F3AB-6B55745B0C10}"/>
                  </a:ext>
                </a:extLst>
              </p:cNvPr>
              <p:cNvSpPr/>
              <p:nvPr/>
            </p:nvSpPr>
            <p:spPr>
              <a:xfrm>
                <a:off x="827584" y="1160749"/>
                <a:ext cx="2448272" cy="147616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/>
              </a:p>
            </p:txBody>
          </p:sp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2BE6430E-139F-5DE0-E160-F8EA484E6EDA}"/>
                  </a:ext>
                </a:extLst>
              </p:cNvPr>
              <p:cNvSpPr/>
              <p:nvPr/>
            </p:nvSpPr>
            <p:spPr>
              <a:xfrm>
                <a:off x="827584" y="1160749"/>
                <a:ext cx="2448272" cy="39600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dirty="0"/>
              </a:p>
            </p:txBody>
          </p:sp>
        </p:grp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A57BA7E-6F01-56BF-D4EF-2AFC2B1788E1}"/>
                </a:ext>
              </a:extLst>
            </p:cNvPr>
            <p:cNvSpPr/>
            <p:nvPr/>
          </p:nvSpPr>
          <p:spPr>
            <a:xfrm>
              <a:off x="2035608" y="1634400"/>
              <a:ext cx="179040" cy="17904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AC6FE03-950B-8700-2F1D-0600D90705DA}"/>
                </a:ext>
              </a:extLst>
            </p:cNvPr>
            <p:cNvSpPr/>
            <p:nvPr/>
          </p:nvSpPr>
          <p:spPr>
            <a:xfrm>
              <a:off x="2302075" y="1634400"/>
              <a:ext cx="179040" cy="17904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31A56E3-A933-25E5-4343-15E9D6D35BAE}"/>
                </a:ext>
              </a:extLst>
            </p:cNvPr>
            <p:cNvSpPr/>
            <p:nvPr/>
          </p:nvSpPr>
          <p:spPr>
            <a:xfrm>
              <a:off x="2568542" y="1634400"/>
              <a:ext cx="179040" cy="1790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DB0CF975-8809-74E0-0D50-BDE6B600C3AA}"/>
                </a:ext>
              </a:extLst>
            </p:cNvPr>
            <p:cNvSpPr txBox="1"/>
            <p:nvPr/>
          </p:nvSpPr>
          <p:spPr>
            <a:xfrm>
              <a:off x="683568" y="2173517"/>
              <a:ext cx="1907232" cy="7264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GB" sz="3600" dirty="0">
                  <a:solidFill>
                    <a:srgbClr val="00B0F0"/>
                  </a:solidFill>
                </a:rPr>
                <a:t>»</a:t>
              </a:r>
              <a:r>
                <a:rPr lang="en-GB" sz="3600" dirty="0">
                  <a:solidFill>
                    <a:schemeClr val="bg1"/>
                  </a:solidFill>
                </a:rPr>
                <a:t> …|</a:t>
              </a:r>
            </a:p>
          </p:txBody>
        </p: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29322AD1-E0E1-96C2-0ECF-F33FD0311AFC}"/>
              </a:ext>
            </a:extLst>
          </p:cNvPr>
          <p:cNvGrpSpPr/>
          <p:nvPr/>
        </p:nvGrpSpPr>
        <p:grpSpPr>
          <a:xfrm>
            <a:off x="3528421" y="1548724"/>
            <a:ext cx="2087159" cy="1258433"/>
            <a:chOff x="3528420" y="1440674"/>
            <a:chExt cx="2087159" cy="1258433"/>
          </a:xfrm>
        </p:grpSpPr>
        <p:sp>
          <p:nvSpPr>
            <p:cNvPr id="26" name="Abgerundetes Rechteck 25">
              <a:extLst>
                <a:ext uri="{FF2B5EF4-FFF2-40B4-BE49-F238E27FC236}">
                  <a16:creationId xmlns:a16="http://schemas.microsoft.com/office/drawing/2014/main" id="{4980ECC3-D0D6-EE99-C502-88531F1B2EF3}"/>
                </a:ext>
              </a:extLst>
            </p:cNvPr>
            <p:cNvSpPr/>
            <p:nvPr/>
          </p:nvSpPr>
          <p:spPr>
            <a:xfrm>
              <a:off x="3730368" y="1906222"/>
              <a:ext cx="1683262" cy="51466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9961D070-5B10-CF42-1353-27C5518797EA}"/>
                </a:ext>
              </a:extLst>
            </p:cNvPr>
            <p:cNvGrpSpPr/>
            <p:nvPr/>
          </p:nvGrpSpPr>
          <p:grpSpPr>
            <a:xfrm>
              <a:off x="3528420" y="1440674"/>
              <a:ext cx="2087159" cy="1258433"/>
              <a:chOff x="827584" y="1160749"/>
              <a:chExt cx="2448272" cy="1476163"/>
            </a:xfrm>
          </p:grpSpPr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9359C4BE-4C2D-0299-F812-2FC486D337E8}"/>
                  </a:ext>
                </a:extLst>
              </p:cNvPr>
              <p:cNvSpPr/>
              <p:nvPr/>
            </p:nvSpPr>
            <p:spPr>
              <a:xfrm>
                <a:off x="827584" y="1160749"/>
                <a:ext cx="2448272" cy="1476163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/>
              </a:p>
            </p:txBody>
          </p:sp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3481453A-58E7-CFC1-F24D-97BCE443AF18}"/>
                  </a:ext>
                </a:extLst>
              </p:cNvPr>
              <p:cNvSpPr/>
              <p:nvPr/>
            </p:nvSpPr>
            <p:spPr>
              <a:xfrm>
                <a:off x="827584" y="1160749"/>
                <a:ext cx="2448272" cy="39600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dirty="0"/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B05872-78AF-26F0-2C55-64B6031DF457}"/>
                </a:ext>
              </a:extLst>
            </p:cNvPr>
            <p:cNvSpPr/>
            <p:nvPr/>
          </p:nvSpPr>
          <p:spPr>
            <a:xfrm>
              <a:off x="4895671" y="1537496"/>
              <a:ext cx="152632" cy="152632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7BCF95B-287C-7A6F-DA11-D87760D1691B}"/>
                </a:ext>
              </a:extLst>
            </p:cNvPr>
            <p:cNvSpPr/>
            <p:nvPr/>
          </p:nvSpPr>
          <p:spPr>
            <a:xfrm>
              <a:off x="5122835" y="1537496"/>
              <a:ext cx="152632" cy="15263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DC5BC6E-4C2E-8877-AFA2-2D1CA1E5047D}"/>
                </a:ext>
              </a:extLst>
            </p:cNvPr>
            <p:cNvSpPr/>
            <p:nvPr/>
          </p:nvSpPr>
          <p:spPr>
            <a:xfrm>
              <a:off x="5349999" y="1537496"/>
              <a:ext cx="152632" cy="1526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sp>
          <p:nvSpPr>
            <p:cNvPr id="27" name="Abgerundetes Rechteck 26">
              <a:extLst>
                <a:ext uri="{FF2B5EF4-FFF2-40B4-BE49-F238E27FC236}">
                  <a16:creationId xmlns:a16="http://schemas.microsoft.com/office/drawing/2014/main" id="{5BD17FD2-6163-6BCE-4613-3539F8D6E840}"/>
                </a:ext>
              </a:extLst>
            </p:cNvPr>
            <p:cNvSpPr/>
            <p:nvPr/>
          </p:nvSpPr>
          <p:spPr>
            <a:xfrm>
              <a:off x="3625381" y="1859792"/>
              <a:ext cx="1877250" cy="51466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911EAA30-8D5B-13EF-E087-533D71DBDFD5}"/>
                </a:ext>
              </a:extLst>
            </p:cNvPr>
            <p:cNvSpPr txBox="1"/>
            <p:nvPr/>
          </p:nvSpPr>
          <p:spPr>
            <a:xfrm>
              <a:off x="4054133" y="1988840"/>
              <a:ext cx="1295866" cy="61927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GB" sz="2000" dirty="0" err="1"/>
                <a:t>wikipedia</a:t>
              </a:r>
              <a:r>
                <a:rPr lang="en-GB" sz="2000" dirty="0"/>
                <a:t>|</a:t>
              </a:r>
            </a:p>
          </p:txBody>
        </p:sp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6DE2B872-68BF-E0E7-F85F-AD3575604DBD}"/>
                </a:ext>
              </a:extLst>
            </p:cNvPr>
            <p:cNvGrpSpPr/>
            <p:nvPr/>
          </p:nvGrpSpPr>
          <p:grpSpPr>
            <a:xfrm>
              <a:off x="3738852" y="2015101"/>
              <a:ext cx="210295" cy="223587"/>
              <a:chOff x="3688468" y="1912684"/>
              <a:chExt cx="210295" cy="223587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28FE6759-D362-BC35-58E5-6F5DF13CF9F7}"/>
                  </a:ext>
                </a:extLst>
              </p:cNvPr>
              <p:cNvSpPr/>
              <p:nvPr/>
            </p:nvSpPr>
            <p:spPr>
              <a:xfrm>
                <a:off x="3688468" y="1912684"/>
                <a:ext cx="158552" cy="158552"/>
              </a:xfrm>
              <a:prstGeom prst="ellipse">
                <a:avLst/>
              </a:prstGeom>
              <a:noFill/>
              <a:ln w="254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 err="1"/>
              </a:p>
            </p:txBody>
          </p:sp>
          <p:cxnSp>
            <p:nvCxnSpPr>
              <p:cNvPr id="32" name="Gerade Verbindung 31">
                <a:extLst>
                  <a:ext uri="{FF2B5EF4-FFF2-40B4-BE49-F238E27FC236}">
                    <a16:creationId xmlns:a16="http://schemas.microsoft.com/office/drawing/2014/main" id="{598760D5-6E46-B4A7-3658-13490DE376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3245" y="2060753"/>
                <a:ext cx="75518" cy="75518"/>
              </a:xfrm>
              <a:prstGeom prst="line">
                <a:avLst/>
              </a:prstGeom>
              <a:ln w="254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Pfeil nach rechts 36">
            <a:extLst>
              <a:ext uri="{FF2B5EF4-FFF2-40B4-BE49-F238E27FC236}">
                <a16:creationId xmlns:a16="http://schemas.microsoft.com/office/drawing/2014/main" id="{C6D60A40-542B-7EA0-384C-FFBF6E190E80}"/>
              </a:ext>
            </a:extLst>
          </p:cNvPr>
          <p:cNvSpPr/>
          <p:nvPr/>
        </p:nvSpPr>
        <p:spPr>
          <a:xfrm>
            <a:off x="2769862" y="1984486"/>
            <a:ext cx="504056" cy="40526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8B9E2B9F-C0A6-0E65-DDF1-5F8E1086BE26}"/>
              </a:ext>
            </a:extLst>
          </p:cNvPr>
          <p:cNvSpPr txBox="1"/>
          <p:nvPr/>
        </p:nvSpPr>
        <p:spPr>
          <a:xfrm>
            <a:off x="5114260" y="436998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endParaRPr lang="en-GB" dirty="0"/>
          </a:p>
        </p:txBody>
      </p:sp>
      <p:sp>
        <p:nvSpPr>
          <p:cNvPr id="58" name="Inhaltsplatzhalter 2">
            <a:extLst>
              <a:ext uri="{FF2B5EF4-FFF2-40B4-BE49-F238E27FC236}">
                <a16:creationId xmlns:a16="http://schemas.microsoft.com/office/drawing/2014/main" id="{49660D81-1BC7-0177-0850-16767D247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3167234"/>
            <a:ext cx="8280200" cy="3070054"/>
          </a:xfrm>
        </p:spPr>
        <p:txBody>
          <a:bodyPr/>
          <a:lstStyle/>
          <a:p>
            <a:pPr marL="342900" lvl="1" indent="-342900">
              <a:buAutoNum type="arabicPeriod"/>
            </a:pPr>
            <a:r>
              <a:rPr lang="en-GB" dirty="0"/>
              <a:t>Start productivity mode.</a:t>
            </a:r>
          </a:p>
          <a:p>
            <a:pPr marL="342900" lvl="1" indent="-342900">
              <a:buAutoNum type="arabicPeriod"/>
            </a:pPr>
            <a:endParaRPr lang="en-GB" dirty="0"/>
          </a:p>
          <a:p>
            <a:pPr marL="342900" lvl="1" indent="-342900">
              <a:buAutoNum type="arabicPeriod"/>
            </a:pPr>
            <a:r>
              <a:rPr lang="en-GB" dirty="0"/>
              <a:t>Work on your project.</a:t>
            </a:r>
          </a:p>
          <a:p>
            <a:pPr marL="3429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3649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Petr </a:t>
            </a:r>
            <a:r>
              <a:rPr lang="de-DE" dirty="0" err="1"/>
              <a:t>Sabovčik</a:t>
            </a:r>
            <a:r>
              <a:rPr lang="de-DE" dirty="0"/>
              <a:t> &amp; Pascal Wohlwender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7</a:t>
            </a:fld>
            <a:endParaRPr lang="en-GB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E868C0F3-1084-8FBB-A9EF-6C85AA57C225}"/>
              </a:ext>
            </a:extLst>
          </p:cNvPr>
          <p:cNvGrpSpPr/>
          <p:nvPr/>
        </p:nvGrpSpPr>
        <p:grpSpPr>
          <a:xfrm>
            <a:off x="431800" y="1520826"/>
            <a:ext cx="2087159" cy="1258433"/>
            <a:chOff x="431800" y="1520826"/>
            <a:chExt cx="2448272" cy="1476163"/>
          </a:xfrm>
        </p:grpSpPr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2460B3B1-2D62-2CD2-977A-06DD4047AE03}"/>
                </a:ext>
              </a:extLst>
            </p:cNvPr>
            <p:cNvGrpSpPr/>
            <p:nvPr/>
          </p:nvGrpSpPr>
          <p:grpSpPr>
            <a:xfrm>
              <a:off x="431800" y="1520826"/>
              <a:ext cx="2448272" cy="1476163"/>
              <a:chOff x="827584" y="1160749"/>
              <a:chExt cx="2448272" cy="1476163"/>
            </a:xfrm>
          </p:grpSpPr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534A7896-C487-CB4D-F3AB-6B55745B0C10}"/>
                  </a:ext>
                </a:extLst>
              </p:cNvPr>
              <p:cNvSpPr/>
              <p:nvPr/>
            </p:nvSpPr>
            <p:spPr>
              <a:xfrm>
                <a:off x="827584" y="1160749"/>
                <a:ext cx="2448272" cy="147616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/>
              </a:p>
            </p:txBody>
          </p:sp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2BE6430E-139F-5DE0-E160-F8EA484E6EDA}"/>
                  </a:ext>
                </a:extLst>
              </p:cNvPr>
              <p:cNvSpPr/>
              <p:nvPr/>
            </p:nvSpPr>
            <p:spPr>
              <a:xfrm>
                <a:off x="827584" y="1160749"/>
                <a:ext cx="2448272" cy="39600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dirty="0"/>
              </a:p>
            </p:txBody>
          </p:sp>
        </p:grp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A57BA7E-6F01-56BF-D4EF-2AFC2B1788E1}"/>
                </a:ext>
              </a:extLst>
            </p:cNvPr>
            <p:cNvSpPr/>
            <p:nvPr/>
          </p:nvSpPr>
          <p:spPr>
            <a:xfrm>
              <a:off x="2035608" y="1634400"/>
              <a:ext cx="179040" cy="17904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AC6FE03-950B-8700-2F1D-0600D90705DA}"/>
                </a:ext>
              </a:extLst>
            </p:cNvPr>
            <p:cNvSpPr/>
            <p:nvPr/>
          </p:nvSpPr>
          <p:spPr>
            <a:xfrm>
              <a:off x="2302075" y="1634400"/>
              <a:ext cx="179040" cy="17904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31A56E3-A933-25E5-4343-15E9D6D35BAE}"/>
                </a:ext>
              </a:extLst>
            </p:cNvPr>
            <p:cNvSpPr/>
            <p:nvPr/>
          </p:nvSpPr>
          <p:spPr>
            <a:xfrm>
              <a:off x="2568542" y="1634400"/>
              <a:ext cx="179040" cy="1790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DB0CF975-8809-74E0-0D50-BDE6B600C3AA}"/>
                </a:ext>
              </a:extLst>
            </p:cNvPr>
            <p:cNvSpPr txBox="1"/>
            <p:nvPr/>
          </p:nvSpPr>
          <p:spPr>
            <a:xfrm>
              <a:off x="683568" y="2173517"/>
              <a:ext cx="1907232" cy="7264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GB" sz="3600" dirty="0">
                  <a:solidFill>
                    <a:srgbClr val="00B0F0"/>
                  </a:solidFill>
                </a:rPr>
                <a:t>»</a:t>
              </a:r>
              <a:r>
                <a:rPr lang="en-GB" sz="3600" dirty="0">
                  <a:solidFill>
                    <a:schemeClr val="bg1"/>
                  </a:solidFill>
                </a:rPr>
                <a:t> …|</a:t>
              </a:r>
            </a:p>
          </p:txBody>
        </p: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29322AD1-E0E1-96C2-0ECF-F33FD0311AFC}"/>
              </a:ext>
            </a:extLst>
          </p:cNvPr>
          <p:cNvGrpSpPr/>
          <p:nvPr/>
        </p:nvGrpSpPr>
        <p:grpSpPr>
          <a:xfrm>
            <a:off x="3528421" y="1548724"/>
            <a:ext cx="2087159" cy="1258433"/>
            <a:chOff x="3528420" y="1440674"/>
            <a:chExt cx="2087159" cy="1258433"/>
          </a:xfrm>
        </p:grpSpPr>
        <p:sp>
          <p:nvSpPr>
            <p:cNvPr id="26" name="Abgerundetes Rechteck 25">
              <a:extLst>
                <a:ext uri="{FF2B5EF4-FFF2-40B4-BE49-F238E27FC236}">
                  <a16:creationId xmlns:a16="http://schemas.microsoft.com/office/drawing/2014/main" id="{4980ECC3-D0D6-EE99-C502-88531F1B2EF3}"/>
                </a:ext>
              </a:extLst>
            </p:cNvPr>
            <p:cNvSpPr/>
            <p:nvPr/>
          </p:nvSpPr>
          <p:spPr>
            <a:xfrm>
              <a:off x="3730368" y="1906222"/>
              <a:ext cx="1683262" cy="51466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9961D070-5B10-CF42-1353-27C5518797EA}"/>
                </a:ext>
              </a:extLst>
            </p:cNvPr>
            <p:cNvGrpSpPr/>
            <p:nvPr/>
          </p:nvGrpSpPr>
          <p:grpSpPr>
            <a:xfrm>
              <a:off x="3528420" y="1440674"/>
              <a:ext cx="2087159" cy="1258433"/>
              <a:chOff x="827584" y="1160749"/>
              <a:chExt cx="2448272" cy="1476163"/>
            </a:xfrm>
          </p:grpSpPr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9359C4BE-4C2D-0299-F812-2FC486D337E8}"/>
                  </a:ext>
                </a:extLst>
              </p:cNvPr>
              <p:cNvSpPr/>
              <p:nvPr/>
            </p:nvSpPr>
            <p:spPr>
              <a:xfrm>
                <a:off x="827584" y="1160749"/>
                <a:ext cx="2448272" cy="1476163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/>
              </a:p>
            </p:txBody>
          </p:sp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3481453A-58E7-CFC1-F24D-97BCE443AF18}"/>
                  </a:ext>
                </a:extLst>
              </p:cNvPr>
              <p:cNvSpPr/>
              <p:nvPr/>
            </p:nvSpPr>
            <p:spPr>
              <a:xfrm>
                <a:off x="827584" y="1160749"/>
                <a:ext cx="2448272" cy="39600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dirty="0"/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B05872-78AF-26F0-2C55-64B6031DF457}"/>
                </a:ext>
              </a:extLst>
            </p:cNvPr>
            <p:cNvSpPr/>
            <p:nvPr/>
          </p:nvSpPr>
          <p:spPr>
            <a:xfrm>
              <a:off x="4895671" y="1537496"/>
              <a:ext cx="152632" cy="152632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7BCF95B-287C-7A6F-DA11-D87760D1691B}"/>
                </a:ext>
              </a:extLst>
            </p:cNvPr>
            <p:cNvSpPr/>
            <p:nvPr/>
          </p:nvSpPr>
          <p:spPr>
            <a:xfrm>
              <a:off x="5122835" y="1537496"/>
              <a:ext cx="152632" cy="15263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DC5BC6E-4C2E-8877-AFA2-2D1CA1E5047D}"/>
                </a:ext>
              </a:extLst>
            </p:cNvPr>
            <p:cNvSpPr/>
            <p:nvPr/>
          </p:nvSpPr>
          <p:spPr>
            <a:xfrm>
              <a:off x="5349999" y="1537496"/>
              <a:ext cx="152632" cy="1526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sp>
          <p:nvSpPr>
            <p:cNvPr id="27" name="Abgerundetes Rechteck 26">
              <a:extLst>
                <a:ext uri="{FF2B5EF4-FFF2-40B4-BE49-F238E27FC236}">
                  <a16:creationId xmlns:a16="http://schemas.microsoft.com/office/drawing/2014/main" id="{5BD17FD2-6163-6BCE-4613-3539F8D6E840}"/>
                </a:ext>
              </a:extLst>
            </p:cNvPr>
            <p:cNvSpPr/>
            <p:nvPr/>
          </p:nvSpPr>
          <p:spPr>
            <a:xfrm>
              <a:off x="3625381" y="1859792"/>
              <a:ext cx="1877250" cy="51466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911EAA30-8D5B-13EF-E087-533D71DBDFD5}"/>
                </a:ext>
              </a:extLst>
            </p:cNvPr>
            <p:cNvSpPr txBox="1"/>
            <p:nvPr/>
          </p:nvSpPr>
          <p:spPr>
            <a:xfrm>
              <a:off x="4054133" y="1988840"/>
              <a:ext cx="1295866" cy="61927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GB" sz="2000" dirty="0" err="1"/>
                <a:t>reddit.com</a:t>
              </a:r>
              <a:r>
                <a:rPr lang="en-GB" sz="2000" dirty="0"/>
                <a:t>|</a:t>
              </a:r>
            </a:p>
          </p:txBody>
        </p:sp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6DE2B872-68BF-E0E7-F85F-AD3575604DBD}"/>
                </a:ext>
              </a:extLst>
            </p:cNvPr>
            <p:cNvGrpSpPr/>
            <p:nvPr/>
          </p:nvGrpSpPr>
          <p:grpSpPr>
            <a:xfrm>
              <a:off x="3738852" y="2015101"/>
              <a:ext cx="210295" cy="223587"/>
              <a:chOff x="3688468" y="1912684"/>
              <a:chExt cx="210295" cy="223587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28FE6759-D362-BC35-58E5-6F5DF13CF9F7}"/>
                  </a:ext>
                </a:extLst>
              </p:cNvPr>
              <p:cNvSpPr/>
              <p:nvPr/>
            </p:nvSpPr>
            <p:spPr>
              <a:xfrm>
                <a:off x="3688468" y="1912684"/>
                <a:ext cx="158552" cy="158552"/>
              </a:xfrm>
              <a:prstGeom prst="ellipse">
                <a:avLst/>
              </a:prstGeom>
              <a:noFill/>
              <a:ln w="254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 err="1"/>
              </a:p>
            </p:txBody>
          </p:sp>
          <p:cxnSp>
            <p:nvCxnSpPr>
              <p:cNvPr id="32" name="Gerade Verbindung 31">
                <a:extLst>
                  <a:ext uri="{FF2B5EF4-FFF2-40B4-BE49-F238E27FC236}">
                    <a16:creationId xmlns:a16="http://schemas.microsoft.com/office/drawing/2014/main" id="{598760D5-6E46-B4A7-3658-13490DE376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3245" y="2060753"/>
                <a:ext cx="75518" cy="75518"/>
              </a:xfrm>
              <a:prstGeom prst="line">
                <a:avLst/>
              </a:prstGeom>
              <a:ln w="254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Pfeil nach rechts 36">
            <a:extLst>
              <a:ext uri="{FF2B5EF4-FFF2-40B4-BE49-F238E27FC236}">
                <a16:creationId xmlns:a16="http://schemas.microsoft.com/office/drawing/2014/main" id="{C6D60A40-542B-7EA0-384C-FFBF6E190E80}"/>
              </a:ext>
            </a:extLst>
          </p:cNvPr>
          <p:cNvSpPr/>
          <p:nvPr/>
        </p:nvSpPr>
        <p:spPr>
          <a:xfrm>
            <a:off x="2769862" y="1984486"/>
            <a:ext cx="504056" cy="40526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8B9E2B9F-C0A6-0E65-DDF1-5F8E1086BE26}"/>
              </a:ext>
            </a:extLst>
          </p:cNvPr>
          <p:cNvSpPr txBox="1"/>
          <p:nvPr/>
        </p:nvSpPr>
        <p:spPr>
          <a:xfrm>
            <a:off x="5114260" y="436998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endParaRPr lang="en-GB" dirty="0"/>
          </a:p>
        </p:txBody>
      </p:sp>
      <p:sp>
        <p:nvSpPr>
          <p:cNvPr id="58" name="Inhaltsplatzhalter 2">
            <a:extLst>
              <a:ext uri="{FF2B5EF4-FFF2-40B4-BE49-F238E27FC236}">
                <a16:creationId xmlns:a16="http://schemas.microsoft.com/office/drawing/2014/main" id="{49660D81-1BC7-0177-0850-16767D247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3167234"/>
            <a:ext cx="8280200" cy="3070054"/>
          </a:xfrm>
        </p:spPr>
        <p:txBody>
          <a:bodyPr/>
          <a:lstStyle/>
          <a:p>
            <a:pPr marL="342900" lvl="1" indent="-342900">
              <a:buAutoNum type="arabicPeriod"/>
            </a:pPr>
            <a:r>
              <a:rPr lang="en-GB" dirty="0"/>
              <a:t>Start productivity mode.</a:t>
            </a:r>
          </a:p>
          <a:p>
            <a:pPr marL="342900" lvl="1" indent="-342900">
              <a:buAutoNum type="arabicPeriod"/>
            </a:pPr>
            <a:endParaRPr lang="en-GB" dirty="0"/>
          </a:p>
          <a:p>
            <a:pPr marL="342900" lvl="1" indent="-342900">
              <a:buAutoNum type="arabicPeriod"/>
            </a:pPr>
            <a:r>
              <a:rPr lang="en-GB" dirty="0"/>
              <a:t>Work on your project.</a:t>
            </a:r>
          </a:p>
          <a:p>
            <a:pPr marL="342900" lvl="1" indent="-342900">
              <a:buAutoNum type="arabicPeriod"/>
            </a:pPr>
            <a:endParaRPr lang="en-GB" dirty="0"/>
          </a:p>
          <a:p>
            <a:pPr marL="342900" lvl="1" indent="-342900">
              <a:buAutoNum type="arabicPeriod"/>
            </a:pPr>
            <a:r>
              <a:rPr lang="en-GB" dirty="0"/>
              <a:t>If you try to open a distracting app or website...</a:t>
            </a:r>
          </a:p>
          <a:p>
            <a:pPr marL="342900" lvl="1" indent="-342900">
              <a:buAutoNum type="arabicPeriod"/>
            </a:pPr>
            <a:endParaRPr lang="en-GB" dirty="0"/>
          </a:p>
          <a:p>
            <a:pPr marL="3429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5466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Petr </a:t>
            </a:r>
            <a:r>
              <a:rPr lang="de-DE" dirty="0" err="1"/>
              <a:t>Sabovčik</a:t>
            </a:r>
            <a:r>
              <a:rPr lang="de-DE" dirty="0"/>
              <a:t> &amp; Pascal Wohlwender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8</a:t>
            </a:fld>
            <a:endParaRPr lang="en-GB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E868C0F3-1084-8FBB-A9EF-6C85AA57C225}"/>
              </a:ext>
            </a:extLst>
          </p:cNvPr>
          <p:cNvGrpSpPr/>
          <p:nvPr/>
        </p:nvGrpSpPr>
        <p:grpSpPr>
          <a:xfrm>
            <a:off x="431800" y="1520826"/>
            <a:ext cx="2087159" cy="1258433"/>
            <a:chOff x="431800" y="1520826"/>
            <a:chExt cx="2448272" cy="1476163"/>
          </a:xfrm>
        </p:grpSpPr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2460B3B1-2D62-2CD2-977A-06DD4047AE03}"/>
                </a:ext>
              </a:extLst>
            </p:cNvPr>
            <p:cNvGrpSpPr/>
            <p:nvPr/>
          </p:nvGrpSpPr>
          <p:grpSpPr>
            <a:xfrm>
              <a:off x="431800" y="1520826"/>
              <a:ext cx="2448272" cy="1476163"/>
              <a:chOff x="827584" y="1160749"/>
              <a:chExt cx="2448272" cy="1476163"/>
            </a:xfrm>
          </p:grpSpPr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534A7896-C487-CB4D-F3AB-6B55745B0C10}"/>
                  </a:ext>
                </a:extLst>
              </p:cNvPr>
              <p:cNvSpPr/>
              <p:nvPr/>
            </p:nvSpPr>
            <p:spPr>
              <a:xfrm>
                <a:off x="827584" y="1160749"/>
                <a:ext cx="2448272" cy="147616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/>
              </a:p>
            </p:txBody>
          </p:sp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2BE6430E-139F-5DE0-E160-F8EA484E6EDA}"/>
                  </a:ext>
                </a:extLst>
              </p:cNvPr>
              <p:cNvSpPr/>
              <p:nvPr/>
            </p:nvSpPr>
            <p:spPr>
              <a:xfrm>
                <a:off x="827584" y="1160749"/>
                <a:ext cx="2448272" cy="39600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dirty="0"/>
              </a:p>
            </p:txBody>
          </p:sp>
        </p:grp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A57BA7E-6F01-56BF-D4EF-2AFC2B1788E1}"/>
                </a:ext>
              </a:extLst>
            </p:cNvPr>
            <p:cNvSpPr/>
            <p:nvPr/>
          </p:nvSpPr>
          <p:spPr>
            <a:xfrm>
              <a:off x="2035608" y="1634400"/>
              <a:ext cx="179040" cy="17904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AC6FE03-950B-8700-2F1D-0600D90705DA}"/>
                </a:ext>
              </a:extLst>
            </p:cNvPr>
            <p:cNvSpPr/>
            <p:nvPr/>
          </p:nvSpPr>
          <p:spPr>
            <a:xfrm>
              <a:off x="2302075" y="1634400"/>
              <a:ext cx="179040" cy="17904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31A56E3-A933-25E5-4343-15E9D6D35BAE}"/>
                </a:ext>
              </a:extLst>
            </p:cNvPr>
            <p:cNvSpPr/>
            <p:nvPr/>
          </p:nvSpPr>
          <p:spPr>
            <a:xfrm>
              <a:off x="2568542" y="1634400"/>
              <a:ext cx="179040" cy="1790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DB0CF975-8809-74E0-0D50-BDE6B600C3AA}"/>
                </a:ext>
              </a:extLst>
            </p:cNvPr>
            <p:cNvSpPr txBox="1"/>
            <p:nvPr/>
          </p:nvSpPr>
          <p:spPr>
            <a:xfrm>
              <a:off x="683568" y="2173517"/>
              <a:ext cx="1907232" cy="7264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GB" sz="3600" dirty="0">
                  <a:solidFill>
                    <a:srgbClr val="00B0F0"/>
                  </a:solidFill>
                </a:rPr>
                <a:t>»</a:t>
              </a:r>
              <a:r>
                <a:rPr lang="en-GB" sz="3600" dirty="0">
                  <a:solidFill>
                    <a:schemeClr val="bg1"/>
                  </a:solidFill>
                </a:rPr>
                <a:t> …|</a:t>
              </a:r>
            </a:p>
          </p:txBody>
        </p: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29322AD1-E0E1-96C2-0ECF-F33FD0311AFC}"/>
              </a:ext>
            </a:extLst>
          </p:cNvPr>
          <p:cNvGrpSpPr/>
          <p:nvPr/>
        </p:nvGrpSpPr>
        <p:grpSpPr>
          <a:xfrm>
            <a:off x="3528421" y="1548724"/>
            <a:ext cx="2087159" cy="1258433"/>
            <a:chOff x="3528420" y="1440674"/>
            <a:chExt cx="2087159" cy="1258433"/>
          </a:xfrm>
        </p:grpSpPr>
        <p:sp>
          <p:nvSpPr>
            <p:cNvPr id="26" name="Abgerundetes Rechteck 25">
              <a:extLst>
                <a:ext uri="{FF2B5EF4-FFF2-40B4-BE49-F238E27FC236}">
                  <a16:creationId xmlns:a16="http://schemas.microsoft.com/office/drawing/2014/main" id="{4980ECC3-D0D6-EE99-C502-88531F1B2EF3}"/>
                </a:ext>
              </a:extLst>
            </p:cNvPr>
            <p:cNvSpPr/>
            <p:nvPr/>
          </p:nvSpPr>
          <p:spPr>
            <a:xfrm>
              <a:off x="3730368" y="1906222"/>
              <a:ext cx="1683262" cy="51466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9961D070-5B10-CF42-1353-27C5518797EA}"/>
                </a:ext>
              </a:extLst>
            </p:cNvPr>
            <p:cNvGrpSpPr/>
            <p:nvPr/>
          </p:nvGrpSpPr>
          <p:grpSpPr>
            <a:xfrm>
              <a:off x="3528420" y="1440674"/>
              <a:ext cx="2087159" cy="1258433"/>
              <a:chOff x="827584" y="1160749"/>
              <a:chExt cx="2448272" cy="1476163"/>
            </a:xfrm>
          </p:grpSpPr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9359C4BE-4C2D-0299-F812-2FC486D337E8}"/>
                  </a:ext>
                </a:extLst>
              </p:cNvPr>
              <p:cNvSpPr/>
              <p:nvPr/>
            </p:nvSpPr>
            <p:spPr>
              <a:xfrm>
                <a:off x="827584" y="1160749"/>
                <a:ext cx="2448272" cy="1476163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/>
              </a:p>
            </p:txBody>
          </p:sp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3481453A-58E7-CFC1-F24D-97BCE443AF18}"/>
                  </a:ext>
                </a:extLst>
              </p:cNvPr>
              <p:cNvSpPr/>
              <p:nvPr/>
            </p:nvSpPr>
            <p:spPr>
              <a:xfrm>
                <a:off x="827584" y="1160749"/>
                <a:ext cx="2448272" cy="39600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dirty="0"/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B05872-78AF-26F0-2C55-64B6031DF457}"/>
                </a:ext>
              </a:extLst>
            </p:cNvPr>
            <p:cNvSpPr/>
            <p:nvPr/>
          </p:nvSpPr>
          <p:spPr>
            <a:xfrm>
              <a:off x="4895671" y="1537496"/>
              <a:ext cx="152632" cy="152632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7BCF95B-287C-7A6F-DA11-D87760D1691B}"/>
                </a:ext>
              </a:extLst>
            </p:cNvPr>
            <p:cNvSpPr/>
            <p:nvPr/>
          </p:nvSpPr>
          <p:spPr>
            <a:xfrm>
              <a:off x="5122835" y="1537496"/>
              <a:ext cx="152632" cy="15263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DC5BC6E-4C2E-8877-AFA2-2D1CA1E5047D}"/>
                </a:ext>
              </a:extLst>
            </p:cNvPr>
            <p:cNvSpPr/>
            <p:nvPr/>
          </p:nvSpPr>
          <p:spPr>
            <a:xfrm>
              <a:off x="5349999" y="1537496"/>
              <a:ext cx="152632" cy="1526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sp>
          <p:nvSpPr>
            <p:cNvPr id="27" name="Abgerundetes Rechteck 26">
              <a:extLst>
                <a:ext uri="{FF2B5EF4-FFF2-40B4-BE49-F238E27FC236}">
                  <a16:creationId xmlns:a16="http://schemas.microsoft.com/office/drawing/2014/main" id="{5BD17FD2-6163-6BCE-4613-3539F8D6E840}"/>
                </a:ext>
              </a:extLst>
            </p:cNvPr>
            <p:cNvSpPr/>
            <p:nvPr/>
          </p:nvSpPr>
          <p:spPr>
            <a:xfrm>
              <a:off x="3625381" y="1859792"/>
              <a:ext cx="1877250" cy="51466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911EAA30-8D5B-13EF-E087-533D71DBDFD5}"/>
                </a:ext>
              </a:extLst>
            </p:cNvPr>
            <p:cNvSpPr txBox="1"/>
            <p:nvPr/>
          </p:nvSpPr>
          <p:spPr>
            <a:xfrm>
              <a:off x="4054133" y="1988840"/>
              <a:ext cx="1295866" cy="61927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GB" sz="2000" dirty="0" err="1"/>
                <a:t>reddit.com</a:t>
              </a:r>
              <a:r>
                <a:rPr lang="en-GB" sz="2000" dirty="0"/>
                <a:t>|</a:t>
              </a:r>
            </a:p>
          </p:txBody>
        </p:sp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6DE2B872-68BF-E0E7-F85F-AD3575604DBD}"/>
                </a:ext>
              </a:extLst>
            </p:cNvPr>
            <p:cNvGrpSpPr/>
            <p:nvPr/>
          </p:nvGrpSpPr>
          <p:grpSpPr>
            <a:xfrm>
              <a:off x="3738852" y="2015101"/>
              <a:ext cx="210295" cy="223587"/>
              <a:chOff x="3688468" y="1912684"/>
              <a:chExt cx="210295" cy="223587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28FE6759-D362-BC35-58E5-6F5DF13CF9F7}"/>
                  </a:ext>
                </a:extLst>
              </p:cNvPr>
              <p:cNvSpPr/>
              <p:nvPr/>
            </p:nvSpPr>
            <p:spPr>
              <a:xfrm>
                <a:off x="3688468" y="1912684"/>
                <a:ext cx="158552" cy="158552"/>
              </a:xfrm>
              <a:prstGeom prst="ellipse">
                <a:avLst/>
              </a:prstGeom>
              <a:noFill/>
              <a:ln w="254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 err="1"/>
              </a:p>
            </p:txBody>
          </p:sp>
          <p:cxnSp>
            <p:nvCxnSpPr>
              <p:cNvPr id="32" name="Gerade Verbindung 31">
                <a:extLst>
                  <a:ext uri="{FF2B5EF4-FFF2-40B4-BE49-F238E27FC236}">
                    <a16:creationId xmlns:a16="http://schemas.microsoft.com/office/drawing/2014/main" id="{598760D5-6E46-B4A7-3658-13490DE376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3245" y="2060753"/>
                <a:ext cx="75518" cy="75518"/>
              </a:xfrm>
              <a:prstGeom prst="line">
                <a:avLst/>
              </a:prstGeom>
              <a:ln w="254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Pfeil nach rechts 36">
            <a:extLst>
              <a:ext uri="{FF2B5EF4-FFF2-40B4-BE49-F238E27FC236}">
                <a16:creationId xmlns:a16="http://schemas.microsoft.com/office/drawing/2014/main" id="{C6D60A40-542B-7EA0-384C-FFBF6E190E80}"/>
              </a:ext>
            </a:extLst>
          </p:cNvPr>
          <p:cNvSpPr/>
          <p:nvPr/>
        </p:nvSpPr>
        <p:spPr>
          <a:xfrm>
            <a:off x="2769862" y="1984486"/>
            <a:ext cx="504056" cy="40526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/>
          </a:p>
        </p:txBody>
      </p:sp>
      <p:sp>
        <p:nvSpPr>
          <p:cNvPr id="39" name="Pfeil nach rechts 38">
            <a:extLst>
              <a:ext uri="{FF2B5EF4-FFF2-40B4-BE49-F238E27FC236}">
                <a16:creationId xmlns:a16="http://schemas.microsoft.com/office/drawing/2014/main" id="{0197ADD1-4F83-4C6B-705C-3A9C5BB10613}"/>
              </a:ext>
            </a:extLst>
          </p:cNvPr>
          <p:cNvSpPr/>
          <p:nvPr/>
        </p:nvSpPr>
        <p:spPr>
          <a:xfrm>
            <a:off x="5866483" y="1984486"/>
            <a:ext cx="504056" cy="40526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8B9E2B9F-C0A6-0E65-DDF1-5F8E1086BE26}"/>
              </a:ext>
            </a:extLst>
          </p:cNvPr>
          <p:cNvSpPr txBox="1"/>
          <p:nvPr/>
        </p:nvSpPr>
        <p:spPr>
          <a:xfrm>
            <a:off x="5114260" y="436998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endParaRPr lang="en-GB" dirty="0"/>
          </a:p>
        </p:txBody>
      </p: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4D5E2AD1-E416-AE2D-2266-8EAE3ACA71D5}"/>
              </a:ext>
            </a:extLst>
          </p:cNvPr>
          <p:cNvGrpSpPr/>
          <p:nvPr/>
        </p:nvGrpSpPr>
        <p:grpSpPr>
          <a:xfrm>
            <a:off x="6624962" y="1548724"/>
            <a:ext cx="2087159" cy="1258433"/>
            <a:chOff x="6624962" y="1548724"/>
            <a:chExt cx="2087159" cy="1258433"/>
          </a:xfrm>
        </p:grpSpPr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BEAD4322-05B5-A582-F0E6-F650C935BDB3}"/>
                </a:ext>
              </a:extLst>
            </p:cNvPr>
            <p:cNvGrpSpPr/>
            <p:nvPr/>
          </p:nvGrpSpPr>
          <p:grpSpPr>
            <a:xfrm>
              <a:off x="6624962" y="1548724"/>
              <a:ext cx="2087159" cy="1258433"/>
              <a:chOff x="3528420" y="1440674"/>
              <a:chExt cx="2087159" cy="1258433"/>
            </a:xfrm>
          </p:grpSpPr>
          <p:sp>
            <p:nvSpPr>
              <p:cNvPr id="41" name="Abgerundetes Rechteck 40">
                <a:extLst>
                  <a:ext uri="{FF2B5EF4-FFF2-40B4-BE49-F238E27FC236}">
                    <a16:creationId xmlns:a16="http://schemas.microsoft.com/office/drawing/2014/main" id="{A5CD4894-1251-24BE-6534-0B975363AD75}"/>
                  </a:ext>
                </a:extLst>
              </p:cNvPr>
              <p:cNvSpPr/>
              <p:nvPr/>
            </p:nvSpPr>
            <p:spPr>
              <a:xfrm>
                <a:off x="3730368" y="1906222"/>
                <a:ext cx="1683262" cy="51466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 err="1"/>
              </a:p>
            </p:txBody>
          </p:sp>
          <p:grpSp>
            <p:nvGrpSpPr>
              <p:cNvPr id="42" name="Gruppieren 41">
                <a:extLst>
                  <a:ext uri="{FF2B5EF4-FFF2-40B4-BE49-F238E27FC236}">
                    <a16:creationId xmlns:a16="http://schemas.microsoft.com/office/drawing/2014/main" id="{E8B7D4CC-38F2-1CC0-1F4C-D75603CBDB69}"/>
                  </a:ext>
                </a:extLst>
              </p:cNvPr>
              <p:cNvGrpSpPr/>
              <p:nvPr/>
            </p:nvGrpSpPr>
            <p:grpSpPr>
              <a:xfrm>
                <a:off x="3528420" y="1440674"/>
                <a:ext cx="2087159" cy="1258433"/>
                <a:chOff x="827584" y="1160749"/>
                <a:chExt cx="2448272" cy="1476163"/>
              </a:xfrm>
            </p:grpSpPr>
            <p:sp>
              <p:nvSpPr>
                <p:cNvPr id="51" name="Rechteck 50">
                  <a:extLst>
                    <a:ext uri="{FF2B5EF4-FFF2-40B4-BE49-F238E27FC236}">
                      <a16:creationId xmlns:a16="http://schemas.microsoft.com/office/drawing/2014/main" id="{1DC98CE7-6CF3-EC8C-DD54-D150F50550E7}"/>
                    </a:ext>
                  </a:extLst>
                </p:cNvPr>
                <p:cNvSpPr/>
                <p:nvPr/>
              </p:nvSpPr>
              <p:spPr>
                <a:xfrm>
                  <a:off x="827584" y="1160749"/>
                  <a:ext cx="2448272" cy="147616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3600" dirty="0"/>
                </a:p>
              </p:txBody>
            </p:sp>
            <p:sp>
              <p:nvSpPr>
                <p:cNvPr id="52" name="Rechteck 51">
                  <a:extLst>
                    <a:ext uri="{FF2B5EF4-FFF2-40B4-BE49-F238E27FC236}">
                      <a16:creationId xmlns:a16="http://schemas.microsoft.com/office/drawing/2014/main" id="{BE42A78E-64F8-93A7-A966-7051D3B4093E}"/>
                    </a:ext>
                  </a:extLst>
                </p:cNvPr>
                <p:cNvSpPr/>
                <p:nvPr/>
              </p:nvSpPr>
              <p:spPr>
                <a:xfrm>
                  <a:off x="827584" y="1160749"/>
                  <a:ext cx="2448272" cy="39600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00" dirty="0"/>
                </a:p>
              </p:txBody>
            </p:sp>
          </p:grp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2E9FBBE8-AB5F-3740-304E-82680559262A}"/>
                  </a:ext>
                </a:extLst>
              </p:cNvPr>
              <p:cNvSpPr/>
              <p:nvPr/>
            </p:nvSpPr>
            <p:spPr>
              <a:xfrm>
                <a:off x="4895671" y="1537496"/>
                <a:ext cx="152632" cy="152632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 err="1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55A35056-5292-A8D3-C488-7AE69EC9E03D}"/>
                  </a:ext>
                </a:extLst>
              </p:cNvPr>
              <p:cNvSpPr/>
              <p:nvPr/>
            </p:nvSpPr>
            <p:spPr>
              <a:xfrm>
                <a:off x="5122835" y="1537496"/>
                <a:ext cx="152632" cy="15263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 err="1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9E7BB8C-EEFA-06BC-FC4A-B5AB7AB7E67F}"/>
                  </a:ext>
                </a:extLst>
              </p:cNvPr>
              <p:cNvSpPr/>
              <p:nvPr/>
            </p:nvSpPr>
            <p:spPr>
              <a:xfrm>
                <a:off x="5349999" y="1537496"/>
                <a:ext cx="152632" cy="1526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 err="1"/>
              </a:p>
            </p:txBody>
          </p:sp>
        </p:grpSp>
        <p:grpSp>
          <p:nvGrpSpPr>
            <p:cNvPr id="59" name="Gruppieren 58">
              <a:extLst>
                <a:ext uri="{FF2B5EF4-FFF2-40B4-BE49-F238E27FC236}">
                  <a16:creationId xmlns:a16="http://schemas.microsoft.com/office/drawing/2014/main" id="{3705F38A-AB4E-5936-FD55-D1A565E62231}"/>
                </a:ext>
              </a:extLst>
            </p:cNvPr>
            <p:cNvGrpSpPr/>
            <p:nvPr/>
          </p:nvGrpSpPr>
          <p:grpSpPr>
            <a:xfrm>
              <a:off x="7285013" y="2002552"/>
              <a:ext cx="767056" cy="661255"/>
              <a:chOff x="7301472" y="1875092"/>
              <a:chExt cx="767056" cy="661255"/>
            </a:xfrm>
          </p:grpSpPr>
          <p:sp>
            <p:nvSpPr>
              <p:cNvPr id="54" name="Dreieck 53">
                <a:extLst>
                  <a:ext uri="{FF2B5EF4-FFF2-40B4-BE49-F238E27FC236}">
                    <a16:creationId xmlns:a16="http://schemas.microsoft.com/office/drawing/2014/main" id="{0D743B01-940B-154F-17CD-7DB777E41DFF}"/>
                  </a:ext>
                </a:extLst>
              </p:cNvPr>
              <p:cNvSpPr/>
              <p:nvPr/>
            </p:nvSpPr>
            <p:spPr>
              <a:xfrm>
                <a:off x="7301472" y="1875092"/>
                <a:ext cx="767056" cy="661255"/>
              </a:xfrm>
              <a:prstGeom prst="triangle">
                <a:avLst/>
              </a:prstGeom>
              <a:solidFill>
                <a:schemeClr val="accent5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GB" dirty="0"/>
              </a:p>
            </p:txBody>
          </p:sp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49C76202-030C-9AD9-DD04-9724119F5654}"/>
                  </a:ext>
                </a:extLst>
              </p:cNvPr>
              <p:cNvSpPr txBox="1"/>
              <p:nvPr/>
            </p:nvSpPr>
            <p:spPr>
              <a:xfrm>
                <a:off x="7504980" y="2190586"/>
                <a:ext cx="360040" cy="2880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ts val="2200"/>
                  </a:lnSpc>
                </a:pPr>
                <a:r>
                  <a:rPr lang="en-GB" sz="2800" dirty="0">
                    <a:solidFill>
                      <a:schemeClr val="bg1"/>
                    </a:solidFill>
                  </a:rPr>
                  <a:t>!</a:t>
                </a:r>
                <a:endParaRPr lang="en-GB" sz="2800" dirty="0"/>
              </a:p>
            </p:txBody>
          </p:sp>
        </p:grpSp>
      </p:grpSp>
      <p:sp>
        <p:nvSpPr>
          <p:cNvPr id="58" name="Inhaltsplatzhalter 2">
            <a:extLst>
              <a:ext uri="{FF2B5EF4-FFF2-40B4-BE49-F238E27FC236}">
                <a16:creationId xmlns:a16="http://schemas.microsoft.com/office/drawing/2014/main" id="{49660D81-1BC7-0177-0850-16767D247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3167234"/>
            <a:ext cx="8280200" cy="3070054"/>
          </a:xfrm>
        </p:spPr>
        <p:txBody>
          <a:bodyPr/>
          <a:lstStyle/>
          <a:p>
            <a:pPr marL="342900" lvl="1" indent="-342900">
              <a:buAutoNum type="arabicPeriod"/>
            </a:pPr>
            <a:r>
              <a:rPr lang="en-GB" dirty="0"/>
              <a:t>Start productivity mode.</a:t>
            </a:r>
          </a:p>
          <a:p>
            <a:pPr marL="342900" lvl="1" indent="-342900">
              <a:buAutoNum type="arabicPeriod"/>
            </a:pPr>
            <a:endParaRPr lang="en-GB" dirty="0"/>
          </a:p>
          <a:p>
            <a:pPr marL="342900" lvl="1" indent="-342900">
              <a:buAutoNum type="arabicPeriod"/>
            </a:pPr>
            <a:r>
              <a:rPr lang="en-GB" dirty="0"/>
              <a:t>Work on your project.</a:t>
            </a:r>
          </a:p>
          <a:p>
            <a:pPr marL="342900" lvl="1" indent="-342900">
              <a:buAutoNum type="arabicPeriod"/>
            </a:pPr>
            <a:endParaRPr lang="en-GB" dirty="0"/>
          </a:p>
          <a:p>
            <a:pPr marL="342900" lvl="1" indent="-342900">
              <a:buAutoNum type="arabicPeriod"/>
            </a:pPr>
            <a:r>
              <a:rPr lang="en-GB" dirty="0"/>
              <a:t>If you try to open a distracting app or website, you will receive an error.</a:t>
            </a:r>
          </a:p>
          <a:p>
            <a:pPr marL="342900" lvl="1" indent="-342900">
              <a:buAutoNum type="arabicPeriod"/>
            </a:pPr>
            <a:endParaRPr lang="en-GB" dirty="0"/>
          </a:p>
          <a:p>
            <a:pPr marL="3429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4653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Program Structure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GB" dirty="0"/>
              <a:t>Overview of the program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Petr </a:t>
            </a:r>
            <a:r>
              <a:rPr lang="de-DE" dirty="0" err="1"/>
              <a:t>Sabovčik</a:t>
            </a:r>
            <a:r>
              <a:rPr lang="de-DE" dirty="0"/>
              <a:t> &amp; Pascal Wohlwender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9</a:t>
            </a:fld>
            <a:endParaRPr lang="en-GB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06569B38-0C8E-9699-49F2-827B004E33E5}"/>
              </a:ext>
            </a:extLst>
          </p:cNvPr>
          <p:cNvGrpSpPr/>
          <p:nvPr/>
        </p:nvGrpSpPr>
        <p:grpSpPr>
          <a:xfrm>
            <a:off x="431800" y="2132856"/>
            <a:ext cx="1008112" cy="1008112"/>
            <a:chOff x="431800" y="1528637"/>
            <a:chExt cx="1008112" cy="1008112"/>
          </a:xfrm>
        </p:grpSpPr>
        <p:sp>
          <p:nvSpPr>
            <p:cNvPr id="8" name="Gefaltete Ecke 7">
              <a:extLst>
                <a:ext uri="{FF2B5EF4-FFF2-40B4-BE49-F238E27FC236}">
                  <a16:creationId xmlns:a16="http://schemas.microsoft.com/office/drawing/2014/main" id="{5D5CCEE2-1DA5-A497-73BC-7F461DFC4596}"/>
                </a:ext>
              </a:extLst>
            </p:cNvPr>
            <p:cNvSpPr/>
            <p:nvPr/>
          </p:nvSpPr>
          <p:spPr>
            <a:xfrm>
              <a:off x="431800" y="1528637"/>
              <a:ext cx="1008112" cy="1008112"/>
            </a:xfrm>
            <a:prstGeom prst="foldedCorner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sp>
          <p:nvSpPr>
            <p:cNvPr id="9" name="Geschweifte Klammer links/rechts 8">
              <a:extLst>
                <a:ext uri="{FF2B5EF4-FFF2-40B4-BE49-F238E27FC236}">
                  <a16:creationId xmlns:a16="http://schemas.microsoft.com/office/drawing/2014/main" id="{8717E8F7-8E86-BA6A-2717-1CECBB0BFE70}"/>
                </a:ext>
              </a:extLst>
            </p:cNvPr>
            <p:cNvSpPr/>
            <p:nvPr/>
          </p:nvSpPr>
          <p:spPr>
            <a:xfrm>
              <a:off x="647824" y="1848976"/>
              <a:ext cx="576064" cy="367434"/>
            </a:xfrm>
            <a:prstGeom prst="bracePair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.C</a:t>
              </a:r>
            </a:p>
          </p:txBody>
        </p:sp>
      </p:grpSp>
      <p:grpSp>
        <p:nvGrpSpPr>
          <p:cNvPr id="10" name="Gruppieren 6">
            <a:extLst>
              <a:ext uri="{FF2B5EF4-FFF2-40B4-BE49-F238E27FC236}">
                <a16:creationId xmlns:a16="http://schemas.microsoft.com/office/drawing/2014/main" id="{EA882BEC-6C83-E13B-1AE8-5C852F00BEA7}"/>
              </a:ext>
            </a:extLst>
          </p:cNvPr>
          <p:cNvGrpSpPr/>
          <p:nvPr/>
        </p:nvGrpSpPr>
        <p:grpSpPr>
          <a:xfrm>
            <a:off x="431800" y="3375001"/>
            <a:ext cx="1008112" cy="1008112"/>
            <a:chOff x="431800" y="1528637"/>
            <a:chExt cx="1008112" cy="1008112"/>
          </a:xfrm>
        </p:grpSpPr>
        <p:sp>
          <p:nvSpPr>
            <p:cNvPr id="11" name="Gefaltete Ecke 7">
              <a:extLst>
                <a:ext uri="{FF2B5EF4-FFF2-40B4-BE49-F238E27FC236}">
                  <a16:creationId xmlns:a16="http://schemas.microsoft.com/office/drawing/2014/main" id="{08EB2D77-FB36-8C36-CB17-CCCADFAE20B1}"/>
                </a:ext>
              </a:extLst>
            </p:cNvPr>
            <p:cNvSpPr/>
            <p:nvPr/>
          </p:nvSpPr>
          <p:spPr>
            <a:xfrm>
              <a:off x="431800" y="1528637"/>
              <a:ext cx="1008112" cy="1008112"/>
            </a:xfrm>
            <a:prstGeom prst="foldedCorner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sp>
          <p:nvSpPr>
            <p:cNvPr id="12" name="Geschweifte Klammer links/rechts 8">
              <a:extLst>
                <a:ext uri="{FF2B5EF4-FFF2-40B4-BE49-F238E27FC236}">
                  <a16:creationId xmlns:a16="http://schemas.microsoft.com/office/drawing/2014/main" id="{B6887194-3177-2305-0167-29ADF61166A5}"/>
                </a:ext>
              </a:extLst>
            </p:cNvPr>
            <p:cNvSpPr/>
            <p:nvPr/>
          </p:nvSpPr>
          <p:spPr>
            <a:xfrm>
              <a:off x="647824" y="1848976"/>
              <a:ext cx="576064" cy="367434"/>
            </a:xfrm>
            <a:prstGeom prst="bracePair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.C</a:t>
              </a:r>
            </a:p>
          </p:txBody>
        </p:sp>
      </p:grpSp>
      <p:grpSp>
        <p:nvGrpSpPr>
          <p:cNvPr id="13" name="Gruppieren 6">
            <a:extLst>
              <a:ext uri="{FF2B5EF4-FFF2-40B4-BE49-F238E27FC236}">
                <a16:creationId xmlns:a16="http://schemas.microsoft.com/office/drawing/2014/main" id="{BF44C89D-AAE0-2EB7-D461-88F02CC5DC9F}"/>
              </a:ext>
            </a:extLst>
          </p:cNvPr>
          <p:cNvGrpSpPr/>
          <p:nvPr/>
        </p:nvGrpSpPr>
        <p:grpSpPr>
          <a:xfrm>
            <a:off x="431800" y="4617146"/>
            <a:ext cx="1008112" cy="1008112"/>
            <a:chOff x="431800" y="1528637"/>
            <a:chExt cx="1008112" cy="1008112"/>
          </a:xfrm>
        </p:grpSpPr>
        <p:sp>
          <p:nvSpPr>
            <p:cNvPr id="14" name="Gefaltete Ecke 7">
              <a:extLst>
                <a:ext uri="{FF2B5EF4-FFF2-40B4-BE49-F238E27FC236}">
                  <a16:creationId xmlns:a16="http://schemas.microsoft.com/office/drawing/2014/main" id="{F6A1D49D-1472-2913-39F5-62A2BA8DDF47}"/>
                </a:ext>
              </a:extLst>
            </p:cNvPr>
            <p:cNvSpPr/>
            <p:nvPr/>
          </p:nvSpPr>
          <p:spPr>
            <a:xfrm>
              <a:off x="431800" y="1528637"/>
              <a:ext cx="1008112" cy="1008112"/>
            </a:xfrm>
            <a:prstGeom prst="foldedCorner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sp>
          <p:nvSpPr>
            <p:cNvPr id="15" name="Geschweifte Klammer links/rechts 8">
              <a:extLst>
                <a:ext uri="{FF2B5EF4-FFF2-40B4-BE49-F238E27FC236}">
                  <a16:creationId xmlns:a16="http://schemas.microsoft.com/office/drawing/2014/main" id="{5E7801F4-5B2E-9EFB-E8EB-3FE619524ED7}"/>
                </a:ext>
              </a:extLst>
            </p:cNvPr>
            <p:cNvSpPr/>
            <p:nvPr/>
          </p:nvSpPr>
          <p:spPr>
            <a:xfrm>
              <a:off x="647824" y="1848976"/>
              <a:ext cx="576064" cy="367434"/>
            </a:xfrm>
            <a:prstGeom prst="bracePair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.C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84B80EA-2DE6-E5D8-F4A8-AE52E54B41AF}"/>
              </a:ext>
            </a:extLst>
          </p:cNvPr>
          <p:cNvSpPr txBox="1"/>
          <p:nvPr/>
        </p:nvSpPr>
        <p:spPr>
          <a:xfrm>
            <a:off x="1655527" y="2453195"/>
            <a:ext cx="2088232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 err="1"/>
              <a:t>main.c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AF7014-8B77-4742-397F-C19EA67F7365}"/>
              </a:ext>
            </a:extLst>
          </p:cNvPr>
          <p:cNvSpPr txBox="1"/>
          <p:nvPr/>
        </p:nvSpPr>
        <p:spPr>
          <a:xfrm>
            <a:off x="1655527" y="3695340"/>
            <a:ext cx="2088232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 err="1"/>
              <a:t>productivity_mode.c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42385A-0385-6EF0-0A44-A206B9A972F3}"/>
              </a:ext>
            </a:extLst>
          </p:cNvPr>
          <p:cNvSpPr txBox="1"/>
          <p:nvPr/>
        </p:nvSpPr>
        <p:spPr>
          <a:xfrm>
            <a:off x="1655527" y="4911521"/>
            <a:ext cx="2088232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 err="1"/>
              <a:t>blacklist_manager.c</a:t>
            </a:r>
            <a:endParaRPr lang="en-US" dirty="0"/>
          </a:p>
        </p:txBody>
      </p:sp>
      <p:grpSp>
        <p:nvGrpSpPr>
          <p:cNvPr id="20" name="Gruppieren 6">
            <a:extLst>
              <a:ext uri="{FF2B5EF4-FFF2-40B4-BE49-F238E27FC236}">
                <a16:creationId xmlns:a16="http://schemas.microsoft.com/office/drawing/2014/main" id="{DF9C15E3-01D1-68EA-6073-33E2BB150A29}"/>
              </a:ext>
            </a:extLst>
          </p:cNvPr>
          <p:cNvGrpSpPr/>
          <p:nvPr/>
        </p:nvGrpSpPr>
        <p:grpSpPr>
          <a:xfrm>
            <a:off x="4605554" y="2132856"/>
            <a:ext cx="1008112" cy="1008112"/>
            <a:chOff x="431800" y="1528637"/>
            <a:chExt cx="1008112" cy="1008112"/>
          </a:xfrm>
        </p:grpSpPr>
        <p:sp>
          <p:nvSpPr>
            <p:cNvPr id="21" name="Gefaltete Ecke 7">
              <a:extLst>
                <a:ext uri="{FF2B5EF4-FFF2-40B4-BE49-F238E27FC236}">
                  <a16:creationId xmlns:a16="http://schemas.microsoft.com/office/drawing/2014/main" id="{0019DADA-396C-E541-E4A4-4191011287DA}"/>
                </a:ext>
              </a:extLst>
            </p:cNvPr>
            <p:cNvSpPr/>
            <p:nvPr/>
          </p:nvSpPr>
          <p:spPr>
            <a:xfrm>
              <a:off x="431800" y="1528637"/>
              <a:ext cx="1008112" cy="1008112"/>
            </a:xfrm>
            <a:prstGeom prst="foldedCorner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sp>
          <p:nvSpPr>
            <p:cNvPr id="22" name="Geschweifte Klammer links/rechts 8">
              <a:extLst>
                <a:ext uri="{FF2B5EF4-FFF2-40B4-BE49-F238E27FC236}">
                  <a16:creationId xmlns:a16="http://schemas.microsoft.com/office/drawing/2014/main" id="{00FB4002-3FDC-5ECF-D1DA-3C0C6CA35F6C}"/>
                </a:ext>
              </a:extLst>
            </p:cNvPr>
            <p:cNvSpPr/>
            <p:nvPr/>
          </p:nvSpPr>
          <p:spPr>
            <a:xfrm>
              <a:off x="647824" y="1848976"/>
              <a:ext cx="576064" cy="367434"/>
            </a:xfrm>
            <a:prstGeom prst="bracePair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.o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1A7D4F0-0FF5-A1AE-6F67-486D88354CD8}"/>
              </a:ext>
            </a:extLst>
          </p:cNvPr>
          <p:cNvSpPr txBox="1"/>
          <p:nvPr/>
        </p:nvSpPr>
        <p:spPr>
          <a:xfrm>
            <a:off x="5829690" y="2453195"/>
            <a:ext cx="2088232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 err="1"/>
              <a:t>proshdom</a:t>
            </a:r>
            <a:endParaRPr lang="en-US" dirty="0"/>
          </a:p>
        </p:txBody>
      </p:sp>
      <p:grpSp>
        <p:nvGrpSpPr>
          <p:cNvPr id="24" name="Gruppieren 6">
            <a:extLst>
              <a:ext uri="{FF2B5EF4-FFF2-40B4-BE49-F238E27FC236}">
                <a16:creationId xmlns:a16="http://schemas.microsoft.com/office/drawing/2014/main" id="{9F9C0165-539F-2A81-6864-17354E97C447}"/>
              </a:ext>
            </a:extLst>
          </p:cNvPr>
          <p:cNvGrpSpPr/>
          <p:nvPr/>
        </p:nvGrpSpPr>
        <p:grpSpPr>
          <a:xfrm>
            <a:off x="4603685" y="3375001"/>
            <a:ext cx="1008112" cy="1008112"/>
            <a:chOff x="431800" y="1528637"/>
            <a:chExt cx="1008112" cy="1008112"/>
          </a:xfrm>
        </p:grpSpPr>
        <p:sp>
          <p:nvSpPr>
            <p:cNvPr id="25" name="Gefaltete Ecke 7">
              <a:extLst>
                <a:ext uri="{FF2B5EF4-FFF2-40B4-BE49-F238E27FC236}">
                  <a16:creationId xmlns:a16="http://schemas.microsoft.com/office/drawing/2014/main" id="{F186D48F-0203-8784-BF7C-2B1F6E394D02}"/>
                </a:ext>
              </a:extLst>
            </p:cNvPr>
            <p:cNvSpPr/>
            <p:nvPr/>
          </p:nvSpPr>
          <p:spPr>
            <a:xfrm>
              <a:off x="431800" y="1528637"/>
              <a:ext cx="1008112" cy="1008112"/>
            </a:xfrm>
            <a:prstGeom prst="foldedCorner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sp>
          <p:nvSpPr>
            <p:cNvPr id="26" name="Geschweifte Klammer links/rechts 8">
              <a:extLst>
                <a:ext uri="{FF2B5EF4-FFF2-40B4-BE49-F238E27FC236}">
                  <a16:creationId xmlns:a16="http://schemas.microsoft.com/office/drawing/2014/main" id="{30523A4B-38E5-C72F-28A4-3F071F4D2745}"/>
                </a:ext>
              </a:extLst>
            </p:cNvPr>
            <p:cNvSpPr/>
            <p:nvPr/>
          </p:nvSpPr>
          <p:spPr>
            <a:xfrm>
              <a:off x="647824" y="1848976"/>
              <a:ext cx="576064" cy="367434"/>
            </a:xfrm>
            <a:prstGeom prst="bracePair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.h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D9FA3FE-C4B1-FF0C-EA3C-9313ECED1EBE}"/>
              </a:ext>
            </a:extLst>
          </p:cNvPr>
          <p:cNvSpPr txBox="1"/>
          <p:nvPr/>
        </p:nvSpPr>
        <p:spPr>
          <a:xfrm>
            <a:off x="5827412" y="3695340"/>
            <a:ext cx="2088232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 err="1"/>
              <a:t>productivity_mode.h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49553"/>
      </p:ext>
    </p:extLst>
  </p:cSld>
  <p:clrMapOvr>
    <a:masterClrMapping/>
  </p:clrMapOvr>
</p:sld>
</file>

<file path=ppt/theme/theme1.xml><?xml version="1.0" encoding="utf-8"?>
<a:theme xmlns:a="http://schemas.openxmlformats.org/drawingml/2006/main" name="uni_basel_V04_en">
  <a:themeElements>
    <a:clrScheme name="Uni Basel">
      <a:dk1>
        <a:srgbClr val="000000"/>
      </a:dk1>
      <a:lt1>
        <a:srgbClr val="FFFFFF"/>
      </a:lt1>
      <a:dk2>
        <a:srgbClr val="006E6E"/>
      </a:dk2>
      <a:lt2>
        <a:srgbClr val="BEC3C8"/>
      </a:lt2>
      <a:accent1>
        <a:srgbClr val="A5D7D2"/>
      </a:accent1>
      <a:accent2>
        <a:srgbClr val="1EA5A5"/>
      </a:accent2>
      <a:accent3>
        <a:srgbClr val="2D373C"/>
      </a:accent3>
      <a:accent4>
        <a:srgbClr val="8C9196"/>
      </a:accent4>
      <a:accent5>
        <a:srgbClr val="D20537"/>
      </a:accent5>
      <a:accent6>
        <a:srgbClr val="EB829B"/>
      </a:accent6>
      <a:hlink>
        <a:srgbClr val="000000"/>
      </a:hlink>
      <a:folHlink>
        <a:srgbClr val="000000"/>
      </a:folHlink>
    </a:clrScheme>
    <a:fontScheme name="Uni Basel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2200"/>
          </a:lnSpc>
          <a:defRPr dirty="0"/>
        </a:defPPr>
      </a:lstStyle>
    </a:txDef>
  </a:objectDefaults>
  <a:extraClrSchemeLst>
    <a:extraClrScheme>
      <a:clrScheme name="Uni Basel">
        <a:dk1>
          <a:srgbClr val="000000"/>
        </a:dk1>
        <a:lt1>
          <a:srgbClr val="FFFFFF"/>
        </a:lt1>
        <a:dk2>
          <a:srgbClr val="006E6E"/>
        </a:dk2>
        <a:lt2>
          <a:srgbClr val="BEC3C8"/>
        </a:lt2>
        <a:accent1>
          <a:srgbClr val="A5D7D2"/>
        </a:accent1>
        <a:accent2>
          <a:srgbClr val="1EA5A5"/>
        </a:accent2>
        <a:accent3>
          <a:srgbClr val="2D373C"/>
        </a:accent3>
        <a:accent4>
          <a:srgbClr val="8C9196"/>
        </a:accent4>
        <a:accent5>
          <a:srgbClr val="D20537"/>
        </a:accent5>
        <a:accent6>
          <a:srgbClr val="EB829B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uni_basel_V04_en</Template>
  <TotalTime>36</TotalTime>
  <Words>554</Words>
  <Application>Microsoft Office PowerPoint</Application>
  <PresentationFormat>On-screen Show (4:3)</PresentationFormat>
  <Paragraphs>142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Georgia</vt:lpstr>
      <vt:lpstr>uni_basel_V04_en</vt:lpstr>
      <vt:lpstr>prosh The Productivity Shell</vt:lpstr>
      <vt:lpstr>What is prosh?</vt:lpstr>
      <vt:lpstr>How does prosh work?</vt:lpstr>
      <vt:lpstr>Example</vt:lpstr>
      <vt:lpstr>Example</vt:lpstr>
      <vt:lpstr>Example</vt:lpstr>
      <vt:lpstr>Example</vt:lpstr>
      <vt:lpstr>Example</vt:lpstr>
      <vt:lpstr>Overall Program Structure</vt:lpstr>
      <vt:lpstr>Shell Implementation</vt:lpstr>
      <vt:lpstr>Shell Implementation</vt:lpstr>
      <vt:lpstr>Productivity Mode Implementation</vt:lpstr>
      <vt:lpstr>Productivity Mode Implementation</vt:lpstr>
      <vt:lpstr>It’s time for the demo!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posh The Productivity Shell</dc:title>
  <dc:creator>Pascal Wohlwender</dc:creator>
  <cp:lastModifiedBy>Petr</cp:lastModifiedBy>
  <cp:revision>80</cp:revision>
  <dcterms:created xsi:type="dcterms:W3CDTF">2023-04-09T07:31:18Z</dcterms:created>
  <dcterms:modified xsi:type="dcterms:W3CDTF">2023-06-13T16:36:15Z</dcterms:modified>
</cp:coreProperties>
</file>