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68" r:id="rId7"/>
    <p:sldId id="267" r:id="rId8"/>
    <p:sldId id="263" r:id="rId9"/>
    <p:sldId id="264" r:id="rId10"/>
    <p:sldId id="265" r:id="rId11"/>
    <p:sldId id="258" r:id="rId12"/>
    <p:sldId id="259" r:id="rId13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74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908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34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30.06.2022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30/06/2022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Red issues are the main ones especially challenging because no similar projects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Architecture is highlighted because it directly depends on the various issues faces and solutions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07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Red issues are the main ones especially challenging because no similar projects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Architecture is highlighted because it directly depends on the various issues faces and solutions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56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ROS2 is made of node (blue circle)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To communicate :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Topics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Services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Communication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53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delta = 2sqrt(2)R then no collisions.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0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99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rgbClr val="299740"/>
          </a:solidFill>
          <a:ln>
            <a:solidFill>
              <a:srgbClr val="299740"/>
            </a:solidFill>
          </a:ln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noProof="0" dirty="0">
                <a:effectLst/>
                <a:latin typeface="Uni Sans" panose="00000500000000000000" pitchFamily="50" charset="0"/>
              </a:rPr>
              <a:t>SEMESTER PROJECT</a:t>
            </a:r>
            <a:br>
              <a:rPr lang="en-US" sz="1800" b="0" i="0" u="none" strike="noStrike" noProof="0" dirty="0">
                <a:effectLst/>
                <a:latin typeface="Uni Sans" panose="00000500000000000000" pitchFamily="50" charset="0"/>
              </a:rPr>
            </a:br>
            <a:r>
              <a:rPr lang="en-US" sz="1800" b="0" i="0" u="none" strike="noStrike" noProof="0" dirty="0">
                <a:effectLst/>
                <a:latin typeface="Uni Sans" panose="00000500000000000000" pitchFamily="50" charset="0"/>
              </a:rPr>
              <a:t>-</a:t>
            </a:r>
            <a:br>
              <a:rPr lang="en-US" sz="1800" b="0" i="0" u="none" strike="noStrike" noProof="0" dirty="0">
                <a:effectLst/>
                <a:latin typeface="Uni Sans" panose="00000500000000000000" pitchFamily="50" charset="0"/>
              </a:rPr>
            </a:br>
            <a:r>
              <a:rPr lang="en-US" sz="1800" b="0" dirty="0">
                <a:latin typeface="Uni Sans" panose="00000500000000000000" pitchFamily="50" charset="0"/>
              </a:rPr>
              <a:t>FINAL</a:t>
            </a:r>
            <a:r>
              <a:rPr lang="en-US" sz="1800" b="0" i="0" u="none" strike="noStrike" noProof="0" dirty="0">
                <a:effectLst/>
                <a:latin typeface="Uni Sans" panose="00000500000000000000" pitchFamily="50" charset="0"/>
              </a:rPr>
              <a:t> PRESENTATION</a:t>
            </a:r>
            <a:endParaRPr lang="en-US" noProof="0" dirty="0">
              <a:latin typeface="Uni Sans" panose="00000500000000000000" pitchFamily="50" charset="0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b="0" i="0" u="none" strike="noStrike" noProof="0" dirty="0"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en-US" sz="1100" noProof="0" dirty="0">
              <a:latin typeface="Uni Sans" panose="00000500000000000000" pitchFamily="50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00" noProof="0" dirty="0"/>
              <a:t>COORDINATION AND CONTROL OF A GROUP OF GROUND ROBOTS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961F7F-E951-EE9C-88D6-E8A64D11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2" y="1707730"/>
            <a:ext cx="5283261" cy="12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4">
            <a:extLst>
              <a:ext uri="{FF2B5EF4-FFF2-40B4-BE49-F238E27FC236}">
                <a16:creationId xmlns:a16="http://schemas.microsoft.com/office/drawing/2014/main" id="{CC936226-D5E3-D902-AED5-68EA3051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C4233-B5AE-6945-4814-4A7B43BC9D39}"/>
              </a:ext>
            </a:extLst>
          </p:cNvPr>
          <p:cNvSpPr/>
          <p:nvPr/>
        </p:nvSpPr>
        <p:spPr>
          <a:xfrm>
            <a:off x="904875" y="-76849"/>
            <a:ext cx="8239125" cy="1801905"/>
          </a:xfrm>
          <a:prstGeom prst="rect">
            <a:avLst/>
          </a:prstGeom>
          <a:solidFill>
            <a:srgbClr val="299740"/>
          </a:solidFill>
          <a:ln>
            <a:solidFill>
              <a:srgbClr val="299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9A35C-7E8A-F148-1746-AD2FE224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>
                <a:solidFill>
                  <a:schemeClr val="bg1"/>
                </a:solidFill>
              </a:rPr>
              <a:pPr/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AE23567-8D69-1477-16D8-1175B87B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Pierre Chassagne</a:t>
            </a:r>
          </a:p>
        </p:txBody>
      </p:sp>
      <p:sp>
        <p:nvSpPr>
          <p:cNvPr id="20" name="Title 7">
            <a:extLst>
              <a:ext uri="{FF2B5EF4-FFF2-40B4-BE49-F238E27FC236}">
                <a16:creationId xmlns:a16="http://schemas.microsoft.com/office/drawing/2014/main" id="{7E81DE05-7F35-E7D0-6F17-121B575C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48"/>
            <a:ext cx="3667125" cy="1400566"/>
          </a:xfrm>
        </p:spPr>
        <p:txBody>
          <a:bodyPr numCol="1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Motivation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7BFFF6-EDE0-0628-0C45-82E9DEE8A860}"/>
              </a:ext>
            </a:extLst>
          </p:cNvPr>
          <p:cNvGrpSpPr/>
          <p:nvPr/>
        </p:nvGrpSpPr>
        <p:grpSpPr>
          <a:xfrm>
            <a:off x="2158048" y="1798378"/>
            <a:ext cx="4579034" cy="1197782"/>
            <a:chOff x="989843" y="1817453"/>
            <a:chExt cx="4579034" cy="11977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BAC61D-D1C4-CA19-FD07-519E01987464}"/>
                </a:ext>
              </a:extLst>
            </p:cNvPr>
            <p:cNvSpPr txBox="1"/>
            <p:nvPr/>
          </p:nvSpPr>
          <p:spPr>
            <a:xfrm>
              <a:off x="989843" y="2122683"/>
              <a:ext cx="4579034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dirty="0"/>
                <a:t>Create a practical testing environment :</a:t>
              </a:r>
            </a:p>
            <a:p>
              <a:pPr marL="6286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Flexible</a:t>
              </a:r>
            </a:p>
            <a:p>
              <a:pPr marL="6286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Modulable</a:t>
              </a:r>
            </a:p>
            <a:p>
              <a:pPr marL="6286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Easy to use  / Easy to setup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72E264-1CEF-FCD6-1399-025BB860CB39}"/>
                </a:ext>
              </a:extLst>
            </p:cNvPr>
            <p:cNvSpPr txBox="1"/>
            <p:nvPr/>
          </p:nvSpPr>
          <p:spPr>
            <a:xfrm>
              <a:off x="989843" y="1817453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What ?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11DA74-C6FB-C06D-BBC9-2399AB88A5D7}"/>
              </a:ext>
            </a:extLst>
          </p:cNvPr>
          <p:cNvGrpSpPr/>
          <p:nvPr/>
        </p:nvGrpSpPr>
        <p:grpSpPr>
          <a:xfrm>
            <a:off x="4154586" y="2969824"/>
            <a:ext cx="3349264" cy="1021552"/>
            <a:chOff x="5024437" y="2867990"/>
            <a:chExt cx="4774471" cy="10215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20A672-5A1B-42C5-5A52-0880453741DF}"/>
                </a:ext>
              </a:extLst>
            </p:cNvPr>
            <p:cNvSpPr txBox="1"/>
            <p:nvPr/>
          </p:nvSpPr>
          <p:spPr>
            <a:xfrm>
              <a:off x="5024437" y="3197045"/>
              <a:ext cx="477447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No existing open-source projects </a:t>
              </a:r>
              <a:br>
                <a:rPr lang="en-US" sz="1300" dirty="0"/>
              </a:br>
              <a:r>
                <a:rPr lang="en-US" sz="1300" dirty="0"/>
                <a:t>with </a:t>
              </a:r>
              <a:r>
                <a:rPr lang="en-US" sz="1300" dirty="0" err="1"/>
                <a:t>JetBots</a:t>
              </a:r>
              <a:r>
                <a:rPr lang="en-US" sz="1300" dirty="0"/>
                <a:t> and multi-agent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Enable real life conditions testing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77B8F0-5A2A-C0CC-5E79-314970FFB60B}"/>
                </a:ext>
              </a:extLst>
            </p:cNvPr>
            <p:cNvSpPr txBox="1"/>
            <p:nvPr/>
          </p:nvSpPr>
          <p:spPr>
            <a:xfrm>
              <a:off x="5024437" y="2867990"/>
              <a:ext cx="129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Why 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B9F249-2A06-9F4B-1129-98E3FD814E6D}"/>
              </a:ext>
            </a:extLst>
          </p:cNvPr>
          <p:cNvGrpSpPr/>
          <p:nvPr/>
        </p:nvGrpSpPr>
        <p:grpSpPr>
          <a:xfrm>
            <a:off x="3027197" y="3994899"/>
            <a:ext cx="2949788" cy="1021552"/>
            <a:chOff x="5024437" y="2867990"/>
            <a:chExt cx="4205007" cy="1021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9D4A8A-24E4-6588-3D4B-42278ACCFB47}"/>
                </a:ext>
              </a:extLst>
            </p:cNvPr>
            <p:cNvSpPr txBox="1"/>
            <p:nvPr/>
          </p:nvSpPr>
          <p:spPr>
            <a:xfrm>
              <a:off x="5024437" y="3197045"/>
              <a:ext cx="420500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ROS2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Jetbots</a:t>
              </a:r>
              <a:endParaRPr lang="en-US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Optitrack</a:t>
              </a:r>
              <a:endParaRPr lang="en-US" sz="1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E01F86-B61C-8A34-6AC4-A156CF9502B8}"/>
                </a:ext>
              </a:extLst>
            </p:cNvPr>
            <p:cNvSpPr txBox="1"/>
            <p:nvPr/>
          </p:nvSpPr>
          <p:spPr>
            <a:xfrm>
              <a:off x="5024437" y="2867990"/>
              <a:ext cx="129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How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8318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F1D12E-B78F-804B-E9ED-DBBC5DF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ROS2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Robotic Operating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 of software libraries and tools for building robot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Real-time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Added support for multi-robot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5F6E-F117-7B30-F0BB-5DF5C6F453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Jetbot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Open-source ground robots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NVIDIA Jetson Nano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GPU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Camera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F6B5D-33CC-677D-A756-D06EFBC9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Pierre Chassagne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416C1-C0BA-3581-6510-9DD15EF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1AB98D-1665-0B12-4166-8F0B93044F1B}"/>
              </a:ext>
            </a:extLst>
          </p:cNvPr>
          <p:cNvSpPr txBox="1">
            <a:spLocks/>
          </p:cNvSpPr>
          <p:nvPr/>
        </p:nvSpPr>
        <p:spPr>
          <a:xfrm>
            <a:off x="4955431" y="492653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15" name="Espace réservé de la date 4">
            <a:extLst>
              <a:ext uri="{FF2B5EF4-FFF2-40B4-BE49-F238E27FC236}">
                <a16:creationId xmlns:a16="http://schemas.microsoft.com/office/drawing/2014/main" id="{5D0DF1BC-286A-83D4-DE29-96A15794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957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0C4233-B5AE-6945-4814-4A7B43BC9D39}"/>
              </a:ext>
            </a:extLst>
          </p:cNvPr>
          <p:cNvSpPr/>
          <p:nvPr/>
        </p:nvSpPr>
        <p:spPr>
          <a:xfrm>
            <a:off x="904875" y="-76849"/>
            <a:ext cx="8239125" cy="1801905"/>
          </a:xfrm>
          <a:prstGeom prst="rect">
            <a:avLst/>
          </a:prstGeom>
          <a:solidFill>
            <a:srgbClr val="299740"/>
          </a:solidFill>
          <a:ln>
            <a:solidFill>
              <a:srgbClr val="299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580A1-CAA6-9D6B-315D-CF63440C8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892104"/>
            <a:ext cx="3671466" cy="30964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ROS2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Network connection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Architecture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 time position tracking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Flexibility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Easy to use / to setup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DBF8D3-603D-12F3-02F7-A513DC7C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9772" y="1892104"/>
            <a:ext cx="3671466" cy="3096456"/>
          </a:xfrm>
        </p:spPr>
        <p:txBody>
          <a:bodyPr/>
          <a:lstStyle/>
          <a:p>
            <a:r>
              <a:rPr lang="en-US" dirty="0" err="1"/>
              <a:t>Jetbots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OS configuration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 Assignment [TA]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System compatibility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9A35C-7E8A-F148-1746-AD2FE224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>
                <a:solidFill>
                  <a:schemeClr val="bg1"/>
                </a:solidFill>
              </a:rPr>
              <a:pPr/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space réservé de la date 4">
            <a:extLst>
              <a:ext uri="{FF2B5EF4-FFF2-40B4-BE49-F238E27FC236}">
                <a16:creationId xmlns:a16="http://schemas.microsoft.com/office/drawing/2014/main" id="{CC936226-D5E3-D902-AED5-68EA3051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AE23567-8D69-1477-16D8-1175B87B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Pierre Chassagne</a:t>
            </a:r>
          </a:p>
        </p:txBody>
      </p:sp>
      <p:sp>
        <p:nvSpPr>
          <p:cNvPr id="17" name="Title 7">
            <a:extLst>
              <a:ext uri="{FF2B5EF4-FFF2-40B4-BE49-F238E27FC236}">
                <a16:creationId xmlns:a16="http://schemas.microsoft.com/office/drawing/2014/main" id="{7EF2550B-708D-8400-A60E-9C25315F19EB}"/>
              </a:ext>
            </a:extLst>
          </p:cNvPr>
          <p:cNvSpPr txBox="1">
            <a:spLocks/>
          </p:cNvSpPr>
          <p:nvPr/>
        </p:nvSpPr>
        <p:spPr>
          <a:xfrm>
            <a:off x="909216" y="0"/>
            <a:ext cx="3667125" cy="1400566"/>
          </a:xfrm>
          <a:prstGeom prst="rect">
            <a:avLst/>
          </a:prstGeom>
        </p:spPr>
        <p:txBody>
          <a:bodyPr vert="horz" lIns="180000" tIns="0" rIns="72000" bIns="46800" numCol="1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8919745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985C91-6FD6-6ADF-277F-CC15781DF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04875" y="1772962"/>
            <a:ext cx="7726363" cy="2923313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8D750F2-FA17-35C1-E232-FC6CF9D6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7478"/>
            <a:ext cx="3667125" cy="1072753"/>
          </a:xfrm>
        </p:spPr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B4A93-94C1-B745-4A08-949891D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2" name="Espace réservé de la date 4">
            <a:extLst>
              <a:ext uri="{FF2B5EF4-FFF2-40B4-BE49-F238E27FC236}">
                <a16:creationId xmlns:a16="http://schemas.microsoft.com/office/drawing/2014/main" id="{1285A281-FAE2-694D-767D-F85BC1B2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  <p:sp>
        <p:nvSpPr>
          <p:cNvPr id="13" name="Espace réservé du pied de page 5">
            <a:extLst>
              <a:ext uri="{FF2B5EF4-FFF2-40B4-BE49-F238E27FC236}">
                <a16:creationId xmlns:a16="http://schemas.microsoft.com/office/drawing/2014/main" id="{B2E599F8-D83E-9B05-AAF2-249D4579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fr-FR" dirty="0"/>
              <a:t>Pierre Chassagne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6BC4C2-95C2-ACF7-280A-6EE9E2C369DB}"/>
              </a:ext>
            </a:extLst>
          </p:cNvPr>
          <p:cNvSpPr/>
          <p:nvPr/>
        </p:nvSpPr>
        <p:spPr>
          <a:xfrm rot="20554758">
            <a:off x="5919601" y="1585411"/>
            <a:ext cx="488819" cy="731520"/>
          </a:xfrm>
          <a:custGeom>
            <a:avLst/>
            <a:gdLst>
              <a:gd name="connsiteX0" fmla="*/ 488819 w 488819"/>
              <a:gd name="connsiteY0" fmla="*/ 0 h 731520"/>
              <a:gd name="connsiteX1" fmla="*/ 321179 w 488819"/>
              <a:gd name="connsiteY1" fmla="*/ 632460 h 731520"/>
              <a:gd name="connsiteX2" fmla="*/ 138299 w 488819"/>
              <a:gd name="connsiteY2" fmla="*/ 259080 h 731520"/>
              <a:gd name="connsiteX3" fmla="*/ 1139 w 488819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819" h="731520">
                <a:moveTo>
                  <a:pt x="488819" y="0"/>
                </a:moveTo>
                <a:cubicBezTo>
                  <a:pt x="434209" y="294640"/>
                  <a:pt x="379599" y="589280"/>
                  <a:pt x="321179" y="632460"/>
                </a:cubicBezTo>
                <a:cubicBezTo>
                  <a:pt x="262759" y="675640"/>
                  <a:pt x="191639" y="242570"/>
                  <a:pt x="138299" y="259080"/>
                </a:cubicBezTo>
                <a:cubicBezTo>
                  <a:pt x="84959" y="275590"/>
                  <a:pt x="-11561" y="638810"/>
                  <a:pt x="1139" y="731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B3451-DC5E-0024-2086-5254D8603ED6}"/>
              </a:ext>
            </a:extLst>
          </p:cNvPr>
          <p:cNvSpPr txBox="1"/>
          <p:nvPr/>
        </p:nvSpPr>
        <p:spPr>
          <a:xfrm>
            <a:off x="5147931" y="1155873"/>
            <a:ext cx="2292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701280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19C2300-EEC4-32BB-4159-6598334B6C04}"/>
              </a:ext>
            </a:extLst>
          </p:cNvPr>
          <p:cNvSpPr/>
          <p:nvPr/>
        </p:nvSpPr>
        <p:spPr>
          <a:xfrm>
            <a:off x="904875" y="-152400"/>
            <a:ext cx="8239125" cy="1801905"/>
          </a:xfrm>
          <a:prstGeom prst="rect">
            <a:avLst/>
          </a:prstGeom>
          <a:solidFill>
            <a:srgbClr val="299740"/>
          </a:solidFill>
          <a:ln>
            <a:solidFill>
              <a:srgbClr val="299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Content Placeholder 16" descr="A picture containing text&#10;&#10;Description automatically generated">
            <a:extLst>
              <a:ext uri="{FF2B5EF4-FFF2-40B4-BE49-F238E27FC236}">
                <a16:creationId xmlns:a16="http://schemas.microsoft.com/office/drawing/2014/main" id="{FD0A04DA-0FD1-E318-C114-94E8B9B3DE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3627" y="2733894"/>
            <a:ext cx="4189561" cy="20947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78FAC-2FE5-A620-C21D-2664BED3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 &amp; Control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A59063-842E-7540-146F-BD68E84C7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98" y="2002772"/>
            <a:ext cx="2452573" cy="8136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4D558-291A-D9AB-F42A-1747D4978DF0}"/>
              </a:ext>
            </a:extLst>
          </p:cNvPr>
          <p:cNvSpPr txBox="1"/>
          <p:nvPr/>
        </p:nvSpPr>
        <p:spPr>
          <a:xfrm>
            <a:off x="3137780" y="4897947"/>
            <a:ext cx="60747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Matthew Turpin, Nathan Michael, and Vijay Kumar. “</a:t>
            </a:r>
            <a:r>
              <a:rPr lang="en-US" sz="800" b="0" i="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Capt</a:t>
            </a:r>
            <a:r>
              <a:rPr lang="en-US" sz="8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 Concurrent assignment and planning of trajectories for multiple robots”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3" name="Espace réservé de la date 4">
            <a:extLst>
              <a:ext uri="{FF2B5EF4-FFF2-40B4-BE49-F238E27FC236}">
                <a16:creationId xmlns:a16="http://schemas.microsoft.com/office/drawing/2014/main" id="{E1FF2105-B351-F70E-9C28-377209B5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080C81-8585-E199-6318-554EB73A44E9}"/>
              </a:ext>
            </a:extLst>
          </p:cNvPr>
          <p:cNvGrpSpPr/>
          <p:nvPr/>
        </p:nvGrpSpPr>
        <p:grpSpPr>
          <a:xfrm>
            <a:off x="570199" y="2755262"/>
            <a:ext cx="3461897" cy="224549"/>
            <a:chOff x="1454702" y="612499"/>
            <a:chExt cx="3461897" cy="22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B062803-4C84-0ADC-0FE3-031C1C562144}"/>
                    </a:ext>
                  </a:extLst>
                </p:cNvPr>
                <p:cNvSpPr txBox="1"/>
                <p:nvPr/>
              </p:nvSpPr>
              <p:spPr>
                <a:xfrm>
                  <a:off x="3355293" y="612499"/>
                  <a:ext cx="1561306" cy="224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/>
                    <a:t>TA with N=20 and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√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fr-FR" sz="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𝑹</m:t>
                      </m:r>
                    </m:oMath>
                  </a14:m>
                  <a:endParaRPr lang="en-US" sz="8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B062803-4C84-0ADC-0FE3-031C1C562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93" y="612499"/>
                  <a:ext cx="1561306" cy="224549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B37660-9A33-3ED9-E83B-DBDDE6242177}"/>
                </a:ext>
              </a:extLst>
            </p:cNvPr>
            <p:cNvSpPr txBox="1"/>
            <p:nvPr/>
          </p:nvSpPr>
          <p:spPr>
            <a:xfrm>
              <a:off x="1454702" y="621604"/>
              <a:ext cx="1738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/>
                <a:t>Initial poses and goal locations</a:t>
              </a:r>
              <a:endParaRPr lang="en-US" sz="800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ACB6CB-5A7B-F617-7FA3-6782FB87072B}"/>
              </a:ext>
            </a:extLst>
          </p:cNvPr>
          <p:cNvSpPr txBox="1"/>
          <p:nvPr/>
        </p:nvSpPr>
        <p:spPr>
          <a:xfrm>
            <a:off x="946393" y="650593"/>
            <a:ext cx="4610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C-CAPT with N robots and M goals &amp; LQR</a:t>
            </a:r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7D6C4E7C-B930-9F16-696C-7275B77D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E1E1CD7C-2161-7D43-862E-CE4C333CD873}" type="slidenum">
              <a:rPr lang="fr-FR" smtClean="0">
                <a:solidFill>
                  <a:schemeClr val="bg1"/>
                </a:solidFill>
              </a:rPr>
              <a:pPr/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Espace réservé du pied de page 5">
            <a:extLst>
              <a:ext uri="{FF2B5EF4-FFF2-40B4-BE49-F238E27FC236}">
                <a16:creationId xmlns:a16="http://schemas.microsoft.com/office/drawing/2014/main" id="{430D2E8B-B87A-0ED0-7EB2-D2E453EA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Pierre Chassagne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7F851F-EB4C-AEC1-ADB4-D57941693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661" y="1745206"/>
            <a:ext cx="3998712" cy="1999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F08A8-E023-8F32-CBB3-3518FEE0F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117" y="4236801"/>
            <a:ext cx="1506581" cy="362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D17A7-F238-11BC-6D55-A25173183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0084" y="3699178"/>
            <a:ext cx="2015116" cy="510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BD134-0199-0223-613E-8D7603F2C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117" y="4603374"/>
            <a:ext cx="1146775" cy="2741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685A94-E049-35F7-41B4-3FED56685D4C}"/>
              </a:ext>
            </a:extLst>
          </p:cNvPr>
          <p:cNvSpPr txBox="1"/>
          <p:nvPr/>
        </p:nvSpPr>
        <p:spPr>
          <a:xfrm>
            <a:off x="570199" y="1741162"/>
            <a:ext cx="4610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C-CAPT with N robots and M goals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49267-E27F-43A6-EA2A-F875EC683B0A}"/>
              </a:ext>
            </a:extLst>
          </p:cNvPr>
          <p:cNvSpPr txBox="1"/>
          <p:nvPr/>
        </p:nvSpPr>
        <p:spPr>
          <a:xfrm>
            <a:off x="5314660" y="1660439"/>
            <a:ext cx="4610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Discrete LQR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7251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BC356F-9AA2-8CAD-774B-F7D9F8A8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pic>
        <p:nvPicPr>
          <p:cNvPr id="15" name="Picture Placeholder 14" descr="Machine gears">
            <a:extLst>
              <a:ext uri="{FF2B5EF4-FFF2-40B4-BE49-F238E27FC236}">
                <a16:creationId xmlns:a16="http://schemas.microsoft.com/office/drawing/2014/main" id="{76F6D6A4-6037-6CF5-A4B1-AD3B8D7430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6240" r="26240"/>
          <a:stretch/>
        </p:blipFill>
        <p:spPr/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E4E73-EA49-0580-21BF-AA5CC9E56B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46B2-713E-5684-B185-71F544B1E2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Pierre Chassagne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2550-44AE-E42F-A4ED-CE7F1AE653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5014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47A4EB-DEB1-4BBA-9C85-EE396F2B0662}"/>
              </a:ext>
            </a:extLst>
          </p:cNvPr>
          <p:cNvSpPr/>
          <p:nvPr/>
        </p:nvSpPr>
        <p:spPr>
          <a:xfrm>
            <a:off x="904875" y="-152400"/>
            <a:ext cx="8239125" cy="1801905"/>
          </a:xfrm>
          <a:prstGeom prst="rect">
            <a:avLst/>
          </a:prstGeom>
          <a:solidFill>
            <a:srgbClr val="299740"/>
          </a:solidFill>
          <a:ln>
            <a:solidFill>
              <a:srgbClr val="299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1B88-8C33-276B-D956-29BC6393F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932936"/>
            <a:ext cx="3671466" cy="2894255"/>
          </a:xfrm>
        </p:spPr>
        <p:txBody>
          <a:bodyPr/>
          <a:lstStyle/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Wireless communication</a:t>
            </a:r>
          </a:p>
          <a:p>
            <a:pPr lvl="1"/>
            <a:r>
              <a:rPr lang="en-US" dirty="0"/>
              <a:t>Docker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6E4AE-91B7-FB48-2D04-04D80BB43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9772" y="1932936"/>
            <a:ext cx="3671466" cy="2894256"/>
          </a:xfrm>
        </p:spPr>
        <p:txBody>
          <a:bodyPr/>
          <a:lstStyle/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MPC</a:t>
            </a:r>
          </a:p>
          <a:p>
            <a:pPr lvl="1"/>
            <a:r>
              <a:rPr lang="en-US" dirty="0"/>
              <a:t>Safe learning</a:t>
            </a:r>
          </a:p>
          <a:p>
            <a:pPr lvl="1"/>
            <a:r>
              <a:rPr lang="en-US" dirty="0"/>
              <a:t>Cameras</a:t>
            </a:r>
          </a:p>
          <a:p>
            <a:pPr lvl="1"/>
            <a:r>
              <a:rPr lang="en-US" dirty="0"/>
              <a:t>Performance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86889-D0CB-4D45-9943-046AB08E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4160184" cy="10727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 issues – Future work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  <p:sp>
        <p:nvSpPr>
          <p:cNvPr id="10" name="Espace réservé du pied de page 5">
            <a:extLst>
              <a:ext uri="{FF2B5EF4-FFF2-40B4-BE49-F238E27FC236}">
                <a16:creationId xmlns:a16="http://schemas.microsoft.com/office/drawing/2014/main" id="{D67D9F22-78D8-4015-AD81-B66CF54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Pierre Chassagne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>
                <a:solidFill>
                  <a:schemeClr val="bg1"/>
                </a:solidFill>
              </a:rPr>
              <a:pPr/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600" b="0" i="0" u="none" strike="noStrike" dirty="0">
                <a:solidFill>
                  <a:schemeClr val="tx1"/>
                </a:solidFill>
                <a:effectLst/>
                <a:latin typeface="Uni Sans" panose="00000500000000000000" pitchFamily="50" charset="0"/>
              </a:rPr>
              <a:t>COORDINATION AND CONTROL OF A GROUP OF GROUND ROBOTS</a:t>
            </a:r>
            <a:endParaRPr lang="fr-FR" sz="600" dirty="0">
              <a:solidFill>
                <a:schemeClr val="tx1"/>
              </a:solidFill>
              <a:latin typeface="Uni Sans" panose="00000500000000000000" pitchFamily="50" charset="0"/>
            </a:endParaRP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1CE5E7B7-7A37-4173-9D58-8F0201AC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Pierre Chassagne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49532-B45F-4689-8B13-DD4639AB9F58}"/>
              </a:ext>
            </a:extLst>
          </p:cNvPr>
          <p:cNvSpPr txBox="1"/>
          <p:nvPr/>
        </p:nvSpPr>
        <p:spPr>
          <a:xfrm>
            <a:off x="2317377" y="1680229"/>
            <a:ext cx="450924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5237</TotalTime>
  <Words>394</Words>
  <Application>Microsoft Office PowerPoint</Application>
  <PresentationFormat>On-screen Show (16:9)</PresentationFormat>
  <Paragraphs>118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Demi Cond</vt:lpstr>
      <vt:lpstr>Uni Sans</vt:lpstr>
      <vt:lpstr>Wingdings</vt:lpstr>
      <vt:lpstr>Thème Office</vt:lpstr>
      <vt:lpstr>SEMESTER PROJECT - FINAL PRESENTATION</vt:lpstr>
      <vt:lpstr>Motivation</vt:lpstr>
      <vt:lpstr>PowerPoint Presentation</vt:lpstr>
      <vt:lpstr>PowerPoint Presentation</vt:lpstr>
      <vt:lpstr>General architecture</vt:lpstr>
      <vt:lpstr>TA &amp; Control</vt:lpstr>
      <vt:lpstr>Demonstration</vt:lpstr>
      <vt:lpstr>Open issues –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Chassagne Pierre</cp:lastModifiedBy>
  <cp:revision>68</cp:revision>
  <dcterms:created xsi:type="dcterms:W3CDTF">2019-04-02T06:24:35Z</dcterms:created>
  <dcterms:modified xsi:type="dcterms:W3CDTF">2022-07-03T13:18:50Z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