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265" r:id="rId10"/>
    <p:sldId id="266" r:id="rId11"/>
    <p:sldId id="267" r:id="rId12"/>
    <p:sldId id="268" r:id="rId13"/>
    <p:sldId id="270" r:id="rId14"/>
    <p:sldId id="271"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nitphanindraupp@outlook.com" userId="0cb0fa3df4dfd1ac" providerId="LiveId" clId="{EBC85CBC-79E1-42A1-AEEE-C747DBEDBC09}"/>
    <pc:docChg chg="custSel addSld modSld">
      <pc:chgData name="punitphanindraupp@outlook.com" userId="0cb0fa3df4dfd1ac" providerId="LiveId" clId="{EBC85CBC-79E1-42A1-AEEE-C747DBEDBC09}" dt="2021-11-24T03:59:45.801" v="80" actId="5793"/>
      <pc:docMkLst>
        <pc:docMk/>
      </pc:docMkLst>
      <pc:sldChg chg="modSp mod">
        <pc:chgData name="punitphanindraupp@outlook.com" userId="0cb0fa3df4dfd1ac" providerId="LiveId" clId="{EBC85CBC-79E1-42A1-AEEE-C747DBEDBC09}" dt="2021-11-24T03:59:45.801" v="80" actId="5793"/>
        <pc:sldMkLst>
          <pc:docMk/>
          <pc:sldMk cId="2584280759" sldId="257"/>
        </pc:sldMkLst>
        <pc:spChg chg="mod">
          <ac:chgData name="punitphanindraupp@outlook.com" userId="0cb0fa3df4dfd1ac" providerId="LiveId" clId="{EBC85CBC-79E1-42A1-AEEE-C747DBEDBC09}" dt="2021-11-24T03:59:45.801" v="80" actId="5793"/>
          <ac:spMkLst>
            <pc:docMk/>
            <pc:sldMk cId="2584280759" sldId="257"/>
            <ac:spMk id="2" creationId="{18C3B467-088C-4F3D-A9A7-105C4E1E20CD}"/>
          </ac:spMkLst>
        </pc:spChg>
      </pc:sldChg>
      <pc:sldChg chg="modSp mod">
        <pc:chgData name="punitphanindraupp@outlook.com" userId="0cb0fa3df4dfd1ac" providerId="LiveId" clId="{EBC85CBC-79E1-42A1-AEEE-C747DBEDBC09}" dt="2021-11-24T03:59:29.234" v="70" actId="20577"/>
        <pc:sldMkLst>
          <pc:docMk/>
          <pc:sldMk cId="183243182" sldId="261"/>
        </pc:sldMkLst>
        <pc:spChg chg="mod">
          <ac:chgData name="punitphanindraupp@outlook.com" userId="0cb0fa3df4dfd1ac" providerId="LiveId" clId="{EBC85CBC-79E1-42A1-AEEE-C747DBEDBC09}" dt="2021-09-23T06:30:14.217" v="18" actId="20577"/>
          <ac:spMkLst>
            <pc:docMk/>
            <pc:sldMk cId="183243182" sldId="261"/>
            <ac:spMk id="2" creationId="{7A4919D0-F177-4BBA-9A0B-DBA69E2ED764}"/>
          </ac:spMkLst>
        </pc:spChg>
        <pc:graphicFrameChg chg="mod">
          <ac:chgData name="punitphanindraupp@outlook.com" userId="0cb0fa3df4dfd1ac" providerId="LiveId" clId="{EBC85CBC-79E1-42A1-AEEE-C747DBEDBC09}" dt="2021-11-24T03:59:29.234" v="70" actId="20577"/>
          <ac:graphicFrameMkLst>
            <pc:docMk/>
            <pc:sldMk cId="183243182" sldId="261"/>
            <ac:graphicFrameMk id="5" creationId="{91DB1382-7276-49FA-9632-38D558F457E3}"/>
          </ac:graphicFrameMkLst>
        </pc:graphicFrameChg>
      </pc:sldChg>
      <pc:sldChg chg="modSp mod">
        <pc:chgData name="punitphanindraupp@outlook.com" userId="0cb0fa3df4dfd1ac" providerId="LiveId" clId="{EBC85CBC-79E1-42A1-AEEE-C747DBEDBC09}" dt="2021-09-25T04:40:43.616" v="69" actId="20577"/>
        <pc:sldMkLst>
          <pc:docMk/>
          <pc:sldMk cId="1243145701" sldId="262"/>
        </pc:sldMkLst>
        <pc:spChg chg="mod">
          <ac:chgData name="punitphanindraupp@outlook.com" userId="0cb0fa3df4dfd1ac" providerId="LiveId" clId="{EBC85CBC-79E1-42A1-AEEE-C747DBEDBC09}" dt="2021-09-25T04:40:43.616" v="69" actId="20577"/>
          <ac:spMkLst>
            <pc:docMk/>
            <pc:sldMk cId="1243145701" sldId="262"/>
            <ac:spMk id="2" creationId="{8E0C8FED-FC54-4763-94B5-546C6A41882B}"/>
          </ac:spMkLst>
        </pc:spChg>
      </pc:sldChg>
      <pc:sldChg chg="addSp modSp new mod">
        <pc:chgData name="punitphanindraupp@outlook.com" userId="0cb0fa3df4dfd1ac" providerId="LiveId" clId="{EBC85CBC-79E1-42A1-AEEE-C747DBEDBC09}" dt="2021-09-25T04:37:56.503" v="44" actId="14100"/>
        <pc:sldMkLst>
          <pc:docMk/>
          <pc:sldMk cId="2612728323" sldId="275"/>
        </pc:sldMkLst>
        <pc:spChg chg="mod">
          <ac:chgData name="punitphanindraupp@outlook.com" userId="0cb0fa3df4dfd1ac" providerId="LiveId" clId="{EBC85CBC-79E1-42A1-AEEE-C747DBEDBC09}" dt="2021-09-25T04:35:57.155" v="31" actId="20577"/>
          <ac:spMkLst>
            <pc:docMk/>
            <pc:sldMk cId="2612728323" sldId="275"/>
            <ac:spMk id="2" creationId="{30703646-84F4-495F-8581-2F0C17056310}"/>
          </ac:spMkLst>
        </pc:spChg>
        <pc:picChg chg="add mod">
          <ac:chgData name="punitphanindraupp@outlook.com" userId="0cb0fa3df4dfd1ac" providerId="LiveId" clId="{EBC85CBC-79E1-42A1-AEEE-C747DBEDBC09}" dt="2021-09-25T04:37:56.503" v="44" actId="14100"/>
          <ac:picMkLst>
            <pc:docMk/>
            <pc:sldMk cId="2612728323" sldId="275"/>
            <ac:picMk id="1026" creationId="{0E31AB9F-429B-4F4B-B4D2-951DA932D2E0}"/>
          </ac:picMkLst>
        </pc:picChg>
      </pc:sldChg>
      <pc:sldChg chg="addSp modSp new mod">
        <pc:chgData name="punitphanindraupp@outlook.com" userId="0cb0fa3df4dfd1ac" providerId="LiveId" clId="{EBC85CBC-79E1-42A1-AEEE-C747DBEDBC09}" dt="2021-09-25T04:38:46.640" v="48" actId="1076"/>
        <pc:sldMkLst>
          <pc:docMk/>
          <pc:sldMk cId="2210683878" sldId="276"/>
        </pc:sldMkLst>
        <pc:spChg chg="mod">
          <ac:chgData name="punitphanindraupp@outlook.com" userId="0cb0fa3df4dfd1ac" providerId="LiveId" clId="{EBC85CBC-79E1-42A1-AEEE-C747DBEDBC09}" dt="2021-09-25T04:35:36.449" v="27" actId="20577"/>
          <ac:spMkLst>
            <pc:docMk/>
            <pc:sldMk cId="2210683878" sldId="276"/>
            <ac:spMk id="2" creationId="{51904E81-443D-4DC5-A8FC-BE1AB0C2097A}"/>
          </ac:spMkLst>
        </pc:spChg>
        <pc:picChg chg="add mod">
          <ac:chgData name="punitphanindraupp@outlook.com" userId="0cb0fa3df4dfd1ac" providerId="LiveId" clId="{EBC85CBC-79E1-42A1-AEEE-C747DBEDBC09}" dt="2021-09-25T04:38:46.640" v="48" actId="1076"/>
          <ac:picMkLst>
            <pc:docMk/>
            <pc:sldMk cId="2210683878" sldId="276"/>
            <ac:picMk id="2050" creationId="{B83C2AAA-2F82-4A1B-91A7-67F2C9BF87EC}"/>
          </ac:picMkLst>
        </pc:picChg>
      </pc:sldChg>
      <pc:sldChg chg="addSp modSp new mod">
        <pc:chgData name="punitphanindraupp@outlook.com" userId="0cb0fa3df4dfd1ac" providerId="LiveId" clId="{EBC85CBC-79E1-42A1-AEEE-C747DBEDBC09}" dt="2021-09-25T04:39:25.853" v="53" actId="14100"/>
        <pc:sldMkLst>
          <pc:docMk/>
          <pc:sldMk cId="3586506836" sldId="277"/>
        </pc:sldMkLst>
        <pc:spChg chg="mod">
          <ac:chgData name="punitphanindraupp@outlook.com" userId="0cb0fa3df4dfd1ac" providerId="LiveId" clId="{EBC85CBC-79E1-42A1-AEEE-C747DBEDBC09}" dt="2021-09-25T04:38:51.389" v="49" actId="20577"/>
          <ac:spMkLst>
            <pc:docMk/>
            <pc:sldMk cId="3586506836" sldId="277"/>
            <ac:spMk id="2" creationId="{97D80AA0-8A6F-49F3-AFE9-25456320F9E3}"/>
          </ac:spMkLst>
        </pc:spChg>
        <pc:picChg chg="add mod">
          <ac:chgData name="punitphanindraupp@outlook.com" userId="0cb0fa3df4dfd1ac" providerId="LiveId" clId="{EBC85CBC-79E1-42A1-AEEE-C747DBEDBC09}" dt="2021-09-25T04:39:25.853" v="53" actId="14100"/>
          <ac:picMkLst>
            <pc:docMk/>
            <pc:sldMk cId="3586506836" sldId="277"/>
            <ac:picMk id="3074" creationId="{A8D43D35-1BE8-40AC-8F71-1C1E5A870549}"/>
          </ac:picMkLst>
        </pc:picChg>
      </pc:sldChg>
      <pc:sldChg chg="addSp modSp new mod">
        <pc:chgData name="punitphanindraupp@outlook.com" userId="0cb0fa3df4dfd1ac" providerId="LiveId" clId="{EBC85CBC-79E1-42A1-AEEE-C747DBEDBC09}" dt="2021-09-25T04:40:21.503" v="60" actId="1076"/>
        <pc:sldMkLst>
          <pc:docMk/>
          <pc:sldMk cId="3513083530" sldId="278"/>
        </pc:sldMkLst>
        <pc:spChg chg="mod">
          <ac:chgData name="punitphanindraupp@outlook.com" userId="0cb0fa3df4dfd1ac" providerId="LiveId" clId="{EBC85CBC-79E1-42A1-AEEE-C747DBEDBC09}" dt="2021-09-25T04:37:00.799" v="40" actId="20577"/>
          <ac:spMkLst>
            <pc:docMk/>
            <pc:sldMk cId="3513083530" sldId="278"/>
            <ac:spMk id="2" creationId="{C330B5D0-BDDC-4B78-B66B-4217DEA607BB}"/>
          </ac:spMkLst>
        </pc:spChg>
        <pc:picChg chg="add mod">
          <ac:chgData name="punitphanindraupp@outlook.com" userId="0cb0fa3df4dfd1ac" providerId="LiveId" clId="{EBC85CBC-79E1-42A1-AEEE-C747DBEDBC09}" dt="2021-09-25T04:40:21.503" v="60" actId="1076"/>
          <ac:picMkLst>
            <pc:docMk/>
            <pc:sldMk cId="3513083530" sldId="278"/>
            <ac:picMk id="4098" creationId="{1FFC5598-4293-4C02-8D17-1A4919DB6D8A}"/>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AGE</a:t>
          </a:r>
          <a:r>
            <a:rPr lang="en-US" baseline="0" dirty="0"/>
            <a:t> GROUP PREDICTION</a:t>
          </a: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TYPE</a:t>
          </a:r>
          <a:r>
            <a:rPr lang="en-US" baseline="0" dirty="0"/>
            <a:t> OF PREDECTION</a:t>
          </a: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ANALYSIS</a:t>
          </a:r>
        </a:p>
        <a:p>
          <a:pPr>
            <a:lnSpc>
              <a:spcPct val="100000"/>
            </a:lnSpc>
            <a:defRPr cap="all"/>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dirty="0"/>
            <a:t>AGE</a:t>
          </a:r>
          <a:r>
            <a:rPr lang="en-US" sz="1900" kern="1200" baseline="0" dirty="0"/>
            <a:t> GROUP PREDICTION</a:t>
          </a:r>
          <a:endParaRPr lang="en-US" sz="1900" kern="1200" dirty="0"/>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dirty="0"/>
            <a:t>TYPE</a:t>
          </a:r>
          <a:r>
            <a:rPr lang="en-US" sz="1900" kern="1200" baseline="0" dirty="0"/>
            <a:t> OF PREDECTION</a:t>
          </a:r>
          <a:endParaRPr lang="en-US" sz="1900" kern="1200" dirty="0"/>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dirty="0"/>
            <a:t>ANALYSIS</a:t>
          </a:r>
        </a:p>
        <a:p>
          <a:pPr marL="0" lvl="0" indent="0" algn="ctr" defTabSz="844550">
            <a:lnSpc>
              <a:spcPct val="100000"/>
            </a:lnSpc>
            <a:spcBef>
              <a:spcPct val="0"/>
            </a:spcBef>
            <a:spcAft>
              <a:spcPct val="35000"/>
            </a:spcAft>
            <a:buNone/>
            <a:defRPr cap="all"/>
          </a:pPr>
          <a:endParaRPr lang="en-US" sz="1900" kern="1200" dirty="0"/>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Disease</a:t>
            </a:r>
            <a:br>
              <a:rPr lang="en-US" sz="4400" dirty="0">
                <a:solidFill>
                  <a:schemeClr val="tx1"/>
                </a:solidFill>
              </a:rPr>
            </a:br>
            <a:r>
              <a:rPr lang="en-US" sz="4400" dirty="0">
                <a:solidFill>
                  <a:schemeClr val="tx1"/>
                </a:solidFill>
              </a:rPr>
              <a:t>detection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7"/>
            <a:ext cx="5452527" cy="795087"/>
          </a:xfrm>
        </p:spPr>
        <p:txBody>
          <a:bodyPr>
            <a:normAutofit/>
          </a:bodyPr>
          <a:lstStyle/>
          <a:p>
            <a:pPr>
              <a:spcAft>
                <a:spcPts val="600"/>
              </a:spcAft>
            </a:pPr>
            <a:r>
              <a:rPr lang="en-US" dirty="0">
                <a:solidFill>
                  <a:schemeClr val="tx1"/>
                </a:solidFill>
              </a:rPr>
              <a:t>180030889-PUJITHA</a:t>
            </a:r>
          </a:p>
          <a:p>
            <a:pPr>
              <a:spcAft>
                <a:spcPts val="600"/>
              </a:spcAft>
            </a:pPr>
            <a:r>
              <a:rPr lang="en-US" dirty="0">
                <a:solidFill>
                  <a:schemeClr val="tx1"/>
                </a:solidFill>
              </a:rPr>
              <a:t>180030882-LALASA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4850-873C-4155-8D03-6DBE16038B58}"/>
              </a:ext>
            </a:extLst>
          </p:cNvPr>
          <p:cNvSpPr>
            <a:spLocks noGrp="1"/>
          </p:cNvSpPr>
          <p:nvPr>
            <p:ph type="title"/>
          </p:nvPr>
        </p:nvSpPr>
        <p:spPr>
          <a:xfrm>
            <a:off x="885825" y="857250"/>
            <a:ext cx="10058400" cy="1028700"/>
          </a:xfrm>
        </p:spPr>
        <p:txBody>
          <a:bodyPr>
            <a:noAutofit/>
          </a:bodyPr>
          <a:lstStyle/>
          <a:p>
            <a:r>
              <a:rPr lang="en-IN" b="0" i="0" dirty="0">
                <a:solidFill>
                  <a:srgbClr val="292929"/>
                </a:solidFill>
                <a:effectLst/>
                <a:latin typeface="sohne"/>
              </a:rPr>
              <a:t>Feature Selection</a:t>
            </a:r>
            <a:br>
              <a:rPr lang="en-IN" b="0" i="0" dirty="0">
                <a:solidFill>
                  <a:srgbClr val="292929"/>
                </a:solidFill>
                <a:effectLst/>
                <a:latin typeface="sohne"/>
              </a:rPr>
            </a:br>
            <a:br>
              <a:rPr lang="en-IN" dirty="0"/>
            </a:br>
            <a:endParaRPr lang="en-IN" dirty="0"/>
          </a:p>
        </p:txBody>
      </p:sp>
      <p:sp>
        <p:nvSpPr>
          <p:cNvPr id="4" name="TextBox 3">
            <a:extLst>
              <a:ext uri="{FF2B5EF4-FFF2-40B4-BE49-F238E27FC236}">
                <a16:creationId xmlns:a16="http://schemas.microsoft.com/office/drawing/2014/main" id="{FA0BCAA8-E925-4A55-BC27-B0DFFB85BE35}"/>
              </a:ext>
            </a:extLst>
          </p:cNvPr>
          <p:cNvSpPr txBox="1"/>
          <p:nvPr/>
        </p:nvSpPr>
        <p:spPr>
          <a:xfrm>
            <a:off x="657225" y="1859340"/>
            <a:ext cx="11106149" cy="3046988"/>
          </a:xfrm>
          <a:prstGeom prst="rect">
            <a:avLst/>
          </a:prstGeom>
          <a:noFill/>
        </p:spPr>
        <p:txBody>
          <a:bodyPr wrap="square">
            <a:spAutoFit/>
          </a:bodyPr>
          <a:lstStyle/>
          <a:p>
            <a:r>
              <a:rPr lang="en-US" sz="2400" b="0" i="0" dirty="0">
                <a:solidFill>
                  <a:srgbClr val="292929"/>
                </a:solidFill>
                <a:effectLst/>
                <a:latin typeface="charter"/>
              </a:rPr>
              <a:t>The previous sections showed us that using the whole datasets it was possible to achieve really good classification results. Using feature extraction techniques such as PCA and t-SNE, it has then been shown that it is possible to reduce dimensionality whilst still yielding an appreciable classification score. Thanks to these results, I then decided to plot a decision tree representing the main features (the ones holding the biggest weights) used in classification to take a closer look at most important ones. I decided to use a Decision Tree for analysis due to its classification performance in all three datasets. The results can be seen in decision trees.</a:t>
            </a:r>
            <a:endParaRPr lang="en-IN" sz="2400" dirty="0"/>
          </a:p>
        </p:txBody>
      </p:sp>
    </p:spTree>
    <p:extLst>
      <p:ext uri="{BB962C8B-B14F-4D97-AF65-F5344CB8AC3E}">
        <p14:creationId xmlns:p14="http://schemas.microsoft.com/office/powerpoint/2010/main" val="1496474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9813D025-CD46-4D04-9546-FD265CAD9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571500"/>
            <a:ext cx="10906125" cy="573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690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1AFAE-96F0-4816-9C28-E736CF0B892D}"/>
              </a:ext>
            </a:extLst>
          </p:cNvPr>
          <p:cNvSpPr>
            <a:spLocks noGrp="1"/>
          </p:cNvSpPr>
          <p:nvPr>
            <p:ph type="title"/>
          </p:nvPr>
        </p:nvSpPr>
        <p:spPr/>
        <p:txBody>
          <a:bodyPr>
            <a:noAutofit/>
          </a:bodyPr>
          <a:lstStyle/>
          <a:p>
            <a:r>
              <a:rPr lang="en-IN" b="0" i="0" dirty="0">
                <a:solidFill>
                  <a:srgbClr val="292929"/>
                </a:solidFill>
                <a:effectLst/>
                <a:latin typeface="sohne"/>
              </a:rPr>
              <a:t>Evaluation:</a:t>
            </a:r>
            <a:br>
              <a:rPr lang="en-IN" b="0" i="0" dirty="0">
                <a:solidFill>
                  <a:srgbClr val="292929"/>
                </a:solidFill>
                <a:effectLst/>
                <a:latin typeface="sohne"/>
              </a:rPr>
            </a:br>
            <a:br>
              <a:rPr lang="en-IN" dirty="0"/>
            </a:br>
            <a:endParaRPr lang="en-IN" dirty="0"/>
          </a:p>
        </p:txBody>
      </p:sp>
      <p:sp>
        <p:nvSpPr>
          <p:cNvPr id="4" name="TextBox 3">
            <a:extLst>
              <a:ext uri="{FF2B5EF4-FFF2-40B4-BE49-F238E27FC236}">
                <a16:creationId xmlns:a16="http://schemas.microsoft.com/office/drawing/2014/main" id="{0E1BBCBF-B4A3-4763-9CD8-4F48915373EE}"/>
              </a:ext>
            </a:extLst>
          </p:cNvPr>
          <p:cNvSpPr txBox="1"/>
          <p:nvPr/>
        </p:nvSpPr>
        <p:spPr>
          <a:xfrm>
            <a:off x="914400" y="1114425"/>
            <a:ext cx="10744200" cy="2677656"/>
          </a:xfrm>
          <a:prstGeom prst="rect">
            <a:avLst/>
          </a:prstGeom>
          <a:noFill/>
        </p:spPr>
        <p:txBody>
          <a:bodyPr wrap="square">
            <a:spAutoFit/>
          </a:bodyPr>
          <a:lstStyle/>
          <a:p>
            <a:pPr algn="l"/>
            <a:r>
              <a:rPr lang="en-US" sz="2400" b="0" i="0" dirty="0">
                <a:solidFill>
                  <a:srgbClr val="292929"/>
                </a:solidFill>
                <a:effectLst/>
                <a:latin typeface="charter"/>
              </a:rPr>
              <a:t>Table provides a summary of the features used at the top (first two levels) of the three different trees. After careful research, looking into online available databases, a series of relevant annotations have been added for each of the features. In the case of cg27427318 and chr10:81374338–81375201 it was not possible to find any relevant information.</a:t>
            </a:r>
          </a:p>
          <a:p>
            <a:br>
              <a:rPr lang="en-US" sz="2400" b="0" i="0" dirty="0">
                <a:effectLst/>
                <a:latin typeface="medium-content-sans-serif-font"/>
              </a:rPr>
            </a:br>
            <a:endParaRPr lang="en-IN" sz="2400" dirty="0"/>
          </a:p>
        </p:txBody>
      </p:sp>
      <p:pic>
        <p:nvPicPr>
          <p:cNvPr id="6146" name="Picture 2">
            <a:extLst>
              <a:ext uri="{FF2B5EF4-FFF2-40B4-BE49-F238E27FC236}">
                <a16:creationId xmlns:a16="http://schemas.microsoft.com/office/drawing/2014/main" id="{DC49B5DE-D53E-4832-B123-0089B6A83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3067049"/>
            <a:ext cx="10744200"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179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C619-5A34-4E93-98AB-962D819F1044}"/>
              </a:ext>
            </a:extLst>
          </p:cNvPr>
          <p:cNvSpPr>
            <a:spLocks noGrp="1"/>
          </p:cNvSpPr>
          <p:nvPr>
            <p:ph type="title"/>
          </p:nvPr>
        </p:nvSpPr>
        <p:spPr/>
        <p:txBody>
          <a:bodyPr>
            <a:normAutofit fontScale="90000"/>
          </a:bodyPr>
          <a:lstStyle/>
          <a:p>
            <a:r>
              <a:rPr lang="en-IN" sz="4400" b="0" i="0" dirty="0">
                <a:solidFill>
                  <a:srgbClr val="292929"/>
                </a:solidFill>
                <a:effectLst/>
                <a:latin typeface="sohne"/>
              </a:rPr>
              <a:t>Conclusion</a:t>
            </a:r>
            <a:r>
              <a:rPr lang="en-IN" b="0" i="0" dirty="0">
                <a:solidFill>
                  <a:srgbClr val="292929"/>
                </a:solidFill>
                <a:effectLst/>
                <a:latin typeface="sohne"/>
              </a:rPr>
              <a:t>:</a:t>
            </a:r>
            <a:br>
              <a:rPr lang="en-IN" b="0" i="0" dirty="0">
                <a:solidFill>
                  <a:srgbClr val="292929"/>
                </a:solidFill>
                <a:effectLst/>
                <a:latin typeface="sohne"/>
              </a:rPr>
            </a:br>
            <a:br>
              <a:rPr lang="en-IN" dirty="0"/>
            </a:br>
            <a:endParaRPr lang="en-IN" dirty="0"/>
          </a:p>
        </p:txBody>
      </p:sp>
      <p:sp>
        <p:nvSpPr>
          <p:cNvPr id="4" name="TextBox 3">
            <a:extLst>
              <a:ext uri="{FF2B5EF4-FFF2-40B4-BE49-F238E27FC236}">
                <a16:creationId xmlns:a16="http://schemas.microsoft.com/office/drawing/2014/main" id="{391EC909-BB96-4207-AA0B-5A3AC9F71311}"/>
              </a:ext>
            </a:extLst>
          </p:cNvPr>
          <p:cNvSpPr txBox="1"/>
          <p:nvPr/>
        </p:nvSpPr>
        <p:spPr>
          <a:xfrm>
            <a:off x="885825" y="1781175"/>
            <a:ext cx="10610850" cy="3785652"/>
          </a:xfrm>
          <a:prstGeom prst="rect">
            <a:avLst/>
          </a:prstGeom>
          <a:noFill/>
        </p:spPr>
        <p:txBody>
          <a:bodyPr wrap="square">
            <a:spAutoFit/>
          </a:bodyPr>
          <a:lstStyle/>
          <a:p>
            <a:r>
              <a:rPr lang="en-US" sz="2400" b="0" i="0" dirty="0">
                <a:solidFill>
                  <a:srgbClr val="292929"/>
                </a:solidFill>
                <a:effectLst/>
                <a:latin typeface="charter"/>
              </a:rPr>
              <a:t>Overall this project lead to really good results. </a:t>
            </a:r>
            <a:r>
              <a:rPr lang="en-US" sz="2400" b="0" i="0" dirty="0">
                <a:solidFill>
                  <a:srgbClr val="2E2E2E"/>
                </a:solidFill>
                <a:effectLst/>
                <a:latin typeface="NexusSerif"/>
              </a:rPr>
              <a:t>The aim of the research is to analyze, review, categorize and address the current developments of human body cancer detection using machine learning techniques for breast, brain, lung, liver, skin cancer leukemia. The study highlights how cancer diagnosis, cure process is assisted using machine learning with supervised, unsupervised and deep learning techniques. </a:t>
            </a:r>
            <a:r>
              <a:rPr lang="en-US" sz="2400" b="0" i="0" dirty="0">
                <a:solidFill>
                  <a:srgbClr val="292929"/>
                </a:solidFill>
                <a:effectLst/>
                <a:latin typeface="charter"/>
              </a:rPr>
              <a:t>As further development, it would be interesting to try alternative Feature Selection techniques such as Recursive Feature Selection (RFS) or SVM (as explained in this my other post) to see if other types of genes/chromosomes can be identified. Another possible improvement to this analysis could be to use datasets containing data from healthy subjects as well to cross-validate the obtained results.</a:t>
            </a:r>
            <a:endParaRPr lang="en-IN" sz="2400" dirty="0"/>
          </a:p>
        </p:txBody>
      </p:sp>
    </p:spTree>
    <p:extLst>
      <p:ext uri="{BB962C8B-B14F-4D97-AF65-F5344CB8AC3E}">
        <p14:creationId xmlns:p14="http://schemas.microsoft.com/office/powerpoint/2010/main" val="677091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03646-84F4-495F-8581-2F0C17056310}"/>
              </a:ext>
            </a:extLst>
          </p:cNvPr>
          <p:cNvSpPr>
            <a:spLocks noGrp="1"/>
          </p:cNvSpPr>
          <p:nvPr>
            <p:ph type="title"/>
          </p:nvPr>
        </p:nvSpPr>
        <p:spPr/>
        <p:txBody>
          <a:bodyPr>
            <a:normAutofit fontScale="90000"/>
          </a:bodyPr>
          <a:lstStyle/>
          <a:p>
            <a:r>
              <a:rPr lang="en-IN" b="1" i="0" dirty="0">
                <a:solidFill>
                  <a:srgbClr val="000000"/>
                </a:solidFill>
                <a:effectLst/>
                <a:latin typeface="inherit"/>
              </a:rPr>
              <a:t>Naive Bayes Classifier</a:t>
            </a:r>
            <a:br>
              <a:rPr lang="en-IN" b="1" i="0" dirty="0">
                <a:solidFill>
                  <a:srgbClr val="000000"/>
                </a:solidFill>
                <a:effectLst/>
                <a:latin typeface="inherit"/>
              </a:rPr>
            </a:br>
            <a:br>
              <a:rPr lang="en-IN" b="0" i="0" dirty="0">
                <a:solidFill>
                  <a:srgbClr val="000000"/>
                </a:solidFill>
                <a:effectLst/>
                <a:latin typeface="Helvetica Neue"/>
              </a:rPr>
            </a:br>
            <a:endParaRPr lang="en-IN" dirty="0"/>
          </a:p>
        </p:txBody>
      </p:sp>
      <p:pic>
        <p:nvPicPr>
          <p:cNvPr id="1026" name="Picture 2" descr="Naive Bayes Classifier, Explain model fitting and prediction algorithms -  Stack Overflow">
            <a:extLst>
              <a:ext uri="{FF2B5EF4-FFF2-40B4-BE49-F238E27FC236}">
                <a16:creationId xmlns:a16="http://schemas.microsoft.com/office/drawing/2014/main" id="{0E31AB9F-429B-4F4B-B4D2-951DA932D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1766888"/>
            <a:ext cx="9229725" cy="4300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728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04E81-443D-4DC5-A8FC-BE1AB0C2097A}"/>
              </a:ext>
            </a:extLst>
          </p:cNvPr>
          <p:cNvSpPr>
            <a:spLocks noGrp="1"/>
          </p:cNvSpPr>
          <p:nvPr>
            <p:ph type="title"/>
          </p:nvPr>
        </p:nvSpPr>
        <p:spPr/>
        <p:txBody>
          <a:bodyPr>
            <a:normAutofit fontScale="90000"/>
          </a:bodyPr>
          <a:lstStyle/>
          <a:p>
            <a:r>
              <a:rPr lang="en-IN" b="1" i="0" dirty="0">
                <a:solidFill>
                  <a:srgbClr val="000000"/>
                </a:solidFill>
                <a:effectLst/>
                <a:latin typeface="inherit"/>
              </a:rPr>
              <a:t>Logistic Regression</a:t>
            </a:r>
            <a:br>
              <a:rPr lang="en-IN" b="1" i="0" dirty="0">
                <a:solidFill>
                  <a:srgbClr val="000000"/>
                </a:solidFill>
                <a:effectLst/>
                <a:latin typeface="inherit"/>
              </a:rPr>
            </a:br>
            <a:br>
              <a:rPr lang="en-IN" b="0" i="0" dirty="0">
                <a:solidFill>
                  <a:srgbClr val="000000"/>
                </a:solidFill>
                <a:effectLst/>
                <a:latin typeface="Helvetica Neue"/>
              </a:rPr>
            </a:br>
            <a:endParaRPr lang="en-IN" dirty="0"/>
          </a:p>
        </p:txBody>
      </p:sp>
      <p:pic>
        <p:nvPicPr>
          <p:cNvPr id="2050" name="Picture 2" descr="A novel logistic regression model combining semi-supervised learning and  active learning for disease classification | Scientific Reports">
            <a:extLst>
              <a:ext uri="{FF2B5EF4-FFF2-40B4-BE49-F238E27FC236}">
                <a16:creationId xmlns:a16="http://schemas.microsoft.com/office/drawing/2014/main" id="{B83C2AAA-2F82-4A1B-91A7-67F2C9BF8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6" y="1404938"/>
            <a:ext cx="8991600"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683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0AA0-8A6F-49F3-AFE9-25456320F9E3}"/>
              </a:ext>
            </a:extLst>
          </p:cNvPr>
          <p:cNvSpPr>
            <a:spLocks noGrp="1"/>
          </p:cNvSpPr>
          <p:nvPr>
            <p:ph type="title"/>
          </p:nvPr>
        </p:nvSpPr>
        <p:spPr/>
        <p:txBody>
          <a:bodyPr>
            <a:normAutofit fontScale="90000"/>
          </a:bodyPr>
          <a:lstStyle/>
          <a:p>
            <a:r>
              <a:rPr lang="en-IN" b="1" i="0" dirty="0">
                <a:solidFill>
                  <a:srgbClr val="000000"/>
                </a:solidFill>
                <a:effectLst/>
                <a:latin typeface="inherit"/>
              </a:rPr>
              <a:t>K – Nearest Neighbour Classifier</a:t>
            </a:r>
            <a:br>
              <a:rPr lang="en-IN" b="1" i="0" dirty="0">
                <a:solidFill>
                  <a:srgbClr val="000000"/>
                </a:solidFill>
                <a:effectLst/>
                <a:latin typeface="inherit"/>
              </a:rPr>
            </a:br>
            <a:br>
              <a:rPr lang="en-IN" b="0" i="0" dirty="0">
                <a:solidFill>
                  <a:srgbClr val="000000"/>
                </a:solidFill>
                <a:effectLst/>
                <a:latin typeface="Helvetica Neue"/>
              </a:rPr>
            </a:br>
            <a:endParaRPr lang="en-IN" dirty="0"/>
          </a:p>
        </p:txBody>
      </p:sp>
      <p:pic>
        <p:nvPicPr>
          <p:cNvPr id="3074" name="Picture 2" descr="Understand the Fundamentals of the K-Nearest Neighbors (KNN) Algorithm | by  Omar M&amp;#39;Haimdat | Heartbeat">
            <a:extLst>
              <a:ext uri="{FF2B5EF4-FFF2-40B4-BE49-F238E27FC236}">
                <a16:creationId xmlns:a16="http://schemas.microsoft.com/office/drawing/2014/main" id="{A8D43D35-1BE8-40AC-8F71-1C1E5A870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509713"/>
            <a:ext cx="9029700" cy="4705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506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B5D0-BDDC-4B78-B66B-4217DEA607BB}"/>
              </a:ext>
            </a:extLst>
          </p:cNvPr>
          <p:cNvSpPr>
            <a:spLocks noGrp="1"/>
          </p:cNvSpPr>
          <p:nvPr>
            <p:ph type="title"/>
          </p:nvPr>
        </p:nvSpPr>
        <p:spPr/>
        <p:txBody>
          <a:bodyPr>
            <a:normAutofit fontScale="90000"/>
          </a:bodyPr>
          <a:lstStyle/>
          <a:p>
            <a:r>
              <a:rPr lang="en-IN" b="1" i="0" dirty="0">
                <a:solidFill>
                  <a:srgbClr val="000000"/>
                </a:solidFill>
                <a:effectLst/>
                <a:latin typeface="inherit"/>
              </a:rPr>
              <a:t>Decision Tree Classifier</a:t>
            </a:r>
            <a:br>
              <a:rPr lang="en-IN" b="1" i="0" dirty="0">
                <a:solidFill>
                  <a:srgbClr val="000000"/>
                </a:solidFill>
                <a:effectLst/>
                <a:latin typeface="inherit"/>
              </a:rPr>
            </a:br>
            <a:br>
              <a:rPr lang="en-IN" b="0" i="0" dirty="0">
                <a:solidFill>
                  <a:srgbClr val="000000"/>
                </a:solidFill>
                <a:effectLst/>
                <a:latin typeface="Helvetica Neue"/>
              </a:rPr>
            </a:br>
            <a:endParaRPr lang="en-IN" dirty="0"/>
          </a:p>
        </p:txBody>
      </p:sp>
      <p:pic>
        <p:nvPicPr>
          <p:cNvPr id="4098" name="Picture 2" descr="Decision Tree Classifiers: A Concise Technical Overview - KDnuggets">
            <a:extLst>
              <a:ext uri="{FF2B5EF4-FFF2-40B4-BE49-F238E27FC236}">
                <a16:creationId xmlns:a16="http://schemas.microsoft.com/office/drawing/2014/main" id="{1FFC5598-4293-4C02-8D17-1A4919DB6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351" y="1448144"/>
            <a:ext cx="7905750" cy="4767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083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MAIN STEPS</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36992306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C8FED-FC54-4763-94B5-546C6A41882B}"/>
              </a:ext>
            </a:extLst>
          </p:cNvPr>
          <p:cNvSpPr>
            <a:spLocks noGrp="1"/>
          </p:cNvSpPr>
          <p:nvPr>
            <p:ph type="title"/>
          </p:nvPr>
        </p:nvSpPr>
        <p:spPr/>
        <p:txBody>
          <a:bodyPr/>
          <a:lstStyle/>
          <a:p>
            <a:r>
              <a:rPr lang="en-IN" dirty="0"/>
              <a:t>ABSTRACT:</a:t>
            </a:r>
            <a:br>
              <a:rPr lang="en-IN" dirty="0"/>
            </a:br>
            <a:endParaRPr lang="en-IN" dirty="0"/>
          </a:p>
        </p:txBody>
      </p:sp>
      <p:sp>
        <p:nvSpPr>
          <p:cNvPr id="4" name="TextBox 3">
            <a:extLst>
              <a:ext uri="{FF2B5EF4-FFF2-40B4-BE49-F238E27FC236}">
                <a16:creationId xmlns:a16="http://schemas.microsoft.com/office/drawing/2014/main" id="{FF843A8A-731B-40FE-9699-32D01101127A}"/>
              </a:ext>
            </a:extLst>
          </p:cNvPr>
          <p:cNvSpPr txBox="1"/>
          <p:nvPr/>
        </p:nvSpPr>
        <p:spPr>
          <a:xfrm>
            <a:off x="857250" y="1409700"/>
            <a:ext cx="10763250" cy="4893647"/>
          </a:xfrm>
          <a:prstGeom prst="rect">
            <a:avLst/>
          </a:prstGeom>
          <a:noFill/>
        </p:spPr>
        <p:txBody>
          <a:bodyPr wrap="square">
            <a:spAutoFit/>
          </a:bodyPr>
          <a:lstStyle/>
          <a:p>
            <a:endParaRPr lang="en-US" sz="2400" b="0" i="0" dirty="0">
              <a:solidFill>
                <a:srgbClr val="292929"/>
              </a:solidFill>
              <a:effectLst/>
              <a:latin typeface="charter"/>
            </a:endParaRPr>
          </a:p>
          <a:p>
            <a:r>
              <a:rPr lang="en-US" sz="2400" dirty="0">
                <a:solidFill>
                  <a:srgbClr val="292929"/>
                </a:solidFill>
                <a:latin typeface="charter"/>
              </a:rPr>
              <a:t>T</a:t>
            </a:r>
            <a:r>
              <a:rPr lang="en-US" sz="2400" b="0" i="0" dirty="0">
                <a:solidFill>
                  <a:srgbClr val="292929"/>
                </a:solidFill>
                <a:effectLst/>
                <a:latin typeface="charter"/>
              </a:rPr>
              <a:t>he use of Machine Learning (ML) in Medicine is nowadays becoming more and more important. Researchers are now using ML in applications such as EEG analysis and Cancer Detection/Analysis. For example, by examining biological data such as DNA methylation and RNA sequencing can then be possible to infer which genes can cause cancer and which genes can instead be able to suppress its expression. In this post, I will walk you through how I examined 9 different datasets about TCGA Liver, Cervical and Colon Cancer. All the datasets have been provided by the UCSC </a:t>
            </a:r>
            <a:r>
              <a:rPr lang="en-US" sz="2400" b="0" i="0" dirty="0" err="1">
                <a:solidFill>
                  <a:srgbClr val="292929"/>
                </a:solidFill>
                <a:effectLst/>
                <a:latin typeface="charter"/>
              </a:rPr>
              <a:t>Xena</a:t>
            </a:r>
            <a:r>
              <a:rPr lang="en-US" sz="2400" b="0" i="0" dirty="0">
                <a:solidFill>
                  <a:srgbClr val="292929"/>
                </a:solidFill>
                <a:effectLst/>
                <a:latin typeface="charter"/>
              </a:rPr>
              <a:t> (University of California, Santa Cruz website). For each of the 3 different types of cancer considered, three datasets were used, containing information about DNA methylation (Methylation450k), gene expression </a:t>
            </a:r>
            <a:r>
              <a:rPr lang="en-US" sz="2400" b="0" i="0" dirty="0" err="1">
                <a:solidFill>
                  <a:srgbClr val="292929"/>
                </a:solidFill>
                <a:effectLst/>
                <a:latin typeface="charter"/>
              </a:rPr>
              <a:t>RNAseq</a:t>
            </a:r>
            <a:r>
              <a:rPr lang="en-US" sz="2400" b="0" i="0" dirty="0">
                <a:solidFill>
                  <a:srgbClr val="292929"/>
                </a:solidFill>
                <a:effectLst/>
                <a:latin typeface="charter"/>
              </a:rPr>
              <a:t> (</a:t>
            </a:r>
            <a:r>
              <a:rPr lang="en-US" sz="2400" b="0" i="0" dirty="0" err="1">
                <a:solidFill>
                  <a:srgbClr val="292929"/>
                </a:solidFill>
                <a:effectLst/>
                <a:latin typeface="charter"/>
              </a:rPr>
              <a:t>IlluminaHiSeq</a:t>
            </a:r>
            <a:r>
              <a:rPr lang="en-US" sz="2400" b="0" i="0" dirty="0">
                <a:solidFill>
                  <a:srgbClr val="292929"/>
                </a:solidFill>
                <a:effectLst/>
                <a:latin typeface="charter"/>
              </a:rPr>
              <a:t>) and finally exon expression </a:t>
            </a:r>
            <a:r>
              <a:rPr lang="en-US" sz="2400" b="0" i="0" dirty="0" err="1">
                <a:solidFill>
                  <a:srgbClr val="292929"/>
                </a:solidFill>
                <a:effectLst/>
                <a:latin typeface="charter"/>
              </a:rPr>
              <a:t>RNAseq</a:t>
            </a:r>
            <a:r>
              <a:rPr lang="en-US" sz="2400" b="0" i="0" dirty="0">
                <a:solidFill>
                  <a:srgbClr val="292929"/>
                </a:solidFill>
                <a:effectLst/>
                <a:latin typeface="charter"/>
              </a:rPr>
              <a:t> (</a:t>
            </a:r>
            <a:r>
              <a:rPr lang="en-US" sz="2400" b="0" i="0" dirty="0" err="1">
                <a:solidFill>
                  <a:srgbClr val="292929"/>
                </a:solidFill>
                <a:effectLst/>
                <a:latin typeface="charter"/>
              </a:rPr>
              <a:t>IlluminaHiSeq</a:t>
            </a:r>
            <a:r>
              <a:rPr lang="en-US" sz="2400" b="0" i="0" dirty="0">
                <a:solidFill>
                  <a:srgbClr val="292929"/>
                </a:solidFill>
                <a:effectLst/>
                <a:latin typeface="charter"/>
              </a:rPr>
              <a:t>). These datasets are then grouped by information type rather than by cancer. </a:t>
            </a:r>
            <a:endParaRPr lang="en-IN" sz="2400" dirty="0"/>
          </a:p>
        </p:txBody>
      </p:sp>
    </p:spTree>
    <p:extLst>
      <p:ext uri="{BB962C8B-B14F-4D97-AF65-F5344CB8AC3E}">
        <p14:creationId xmlns:p14="http://schemas.microsoft.com/office/powerpoint/2010/main" val="1243145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B078-1892-4CEF-8D02-CDB704837D13}"/>
              </a:ext>
            </a:extLst>
          </p:cNvPr>
          <p:cNvSpPr>
            <a:spLocks noGrp="1"/>
          </p:cNvSpPr>
          <p:nvPr>
            <p:ph type="title"/>
          </p:nvPr>
        </p:nvSpPr>
        <p:spPr>
          <a:xfrm>
            <a:off x="838200" y="-457199"/>
            <a:ext cx="10591800" cy="7038974"/>
          </a:xfrm>
        </p:spPr>
        <p:txBody>
          <a:bodyPr>
            <a:noAutofit/>
          </a:bodyPr>
          <a:lstStyle/>
          <a:p>
            <a:r>
              <a:rPr lang="en-US" sz="2400" b="0" i="0" dirty="0">
                <a:solidFill>
                  <a:srgbClr val="292929"/>
                </a:solidFill>
                <a:effectLst/>
                <a:latin typeface="charter"/>
              </a:rPr>
              <a:t>I decided to use these datasets because they had all their features in common and shared a similar number of samples. Furthermore, I decided to select these types of cancers, because they offered a varied view of the genes and chromosomes characteristics of the human body since the different cancers were located in different parts of the body. In this way, the classification results obtained in this exercise could be generalized to other forms of cancer. DNA methylation plays an important role in the regulation of gene expression, and its modification can either result in generation or suppression of cancerous cells.</a:t>
            </a:r>
            <a:endParaRPr lang="en-IN" sz="2400" dirty="0"/>
          </a:p>
        </p:txBody>
      </p:sp>
    </p:spTree>
    <p:extLst>
      <p:ext uri="{BB962C8B-B14F-4D97-AF65-F5344CB8AC3E}">
        <p14:creationId xmlns:p14="http://schemas.microsoft.com/office/powerpoint/2010/main" val="1182217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E896-A3F9-4C91-8A33-58333A5DC4F6}"/>
              </a:ext>
            </a:extLst>
          </p:cNvPr>
          <p:cNvSpPr>
            <a:spLocks noGrp="1"/>
          </p:cNvSpPr>
          <p:nvPr>
            <p:ph type="title"/>
          </p:nvPr>
        </p:nvSpPr>
        <p:spPr/>
        <p:txBody>
          <a:bodyPr/>
          <a:lstStyle/>
          <a:p>
            <a:r>
              <a:rPr lang="en-IN" b="0" i="0" dirty="0">
                <a:solidFill>
                  <a:srgbClr val="292929"/>
                </a:solidFill>
                <a:effectLst/>
                <a:latin typeface="sohne"/>
              </a:rPr>
              <a:t>Classification:</a:t>
            </a:r>
            <a:br>
              <a:rPr lang="en-IN" b="0" i="0" dirty="0">
                <a:solidFill>
                  <a:srgbClr val="292929"/>
                </a:solidFill>
                <a:effectLst/>
                <a:latin typeface="sohne"/>
              </a:rPr>
            </a:br>
            <a:endParaRPr lang="en-IN" dirty="0"/>
          </a:p>
        </p:txBody>
      </p:sp>
      <p:sp>
        <p:nvSpPr>
          <p:cNvPr id="4" name="TextBox 3">
            <a:extLst>
              <a:ext uri="{FF2B5EF4-FFF2-40B4-BE49-F238E27FC236}">
                <a16:creationId xmlns:a16="http://schemas.microsoft.com/office/drawing/2014/main" id="{A795AFBD-04B0-4E1E-853A-B2B6B9944743}"/>
              </a:ext>
            </a:extLst>
          </p:cNvPr>
          <p:cNvSpPr txBox="1"/>
          <p:nvPr/>
        </p:nvSpPr>
        <p:spPr>
          <a:xfrm>
            <a:off x="904874" y="1997839"/>
            <a:ext cx="10753725" cy="3046988"/>
          </a:xfrm>
          <a:prstGeom prst="rect">
            <a:avLst/>
          </a:prstGeom>
          <a:noFill/>
        </p:spPr>
        <p:txBody>
          <a:bodyPr wrap="square">
            <a:spAutoFit/>
          </a:bodyPr>
          <a:lstStyle/>
          <a:p>
            <a:pPr algn="l"/>
            <a:r>
              <a:rPr lang="en-US" sz="2400" b="0" i="0" dirty="0">
                <a:solidFill>
                  <a:srgbClr val="292929"/>
                </a:solidFill>
                <a:effectLst/>
                <a:latin typeface="charter"/>
              </a:rPr>
              <a:t>Each of the datasets had to be transposed and pre-processed. After forming the final three datasets, the classification between the different types of cancers was performed. In order to produce these results, a 70% training, 30% test split ratio was used. As shown in Table, many classifications algorithms were considered. These results were obtained making use of the whole datasets and the classifiers aimed to correctly distinguish between the three different types of cancer.</a:t>
            </a:r>
          </a:p>
          <a:p>
            <a:br>
              <a:rPr lang="en-US" sz="2400" b="0" i="0" dirty="0">
                <a:effectLst/>
                <a:latin typeface="medium-content-sans-serif-font"/>
              </a:rPr>
            </a:br>
            <a:endParaRPr lang="en-IN" sz="2400" dirty="0"/>
          </a:p>
        </p:txBody>
      </p:sp>
    </p:spTree>
    <p:extLst>
      <p:ext uri="{BB962C8B-B14F-4D97-AF65-F5344CB8AC3E}">
        <p14:creationId xmlns:p14="http://schemas.microsoft.com/office/powerpoint/2010/main" val="4202715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E3C2-65AC-4140-BCB8-F1B98F69BC43}"/>
              </a:ext>
            </a:extLst>
          </p:cNvPr>
          <p:cNvSpPr>
            <a:spLocks noGrp="1"/>
          </p:cNvSpPr>
          <p:nvPr>
            <p:ph type="title"/>
          </p:nvPr>
        </p:nvSpPr>
        <p:spPr>
          <a:xfrm rot="6914788" flipV="1">
            <a:off x="11839262" y="2352591"/>
            <a:ext cx="63749" cy="45719"/>
          </a:xfrm>
        </p:spPr>
        <p:txBody>
          <a:bodyPr>
            <a:normAutofit fontScale="90000"/>
          </a:bodyPr>
          <a:lstStyle/>
          <a:p>
            <a:endParaRPr lang="en-IN" dirty="0"/>
          </a:p>
        </p:txBody>
      </p:sp>
      <p:pic>
        <p:nvPicPr>
          <p:cNvPr id="1026" name="Picture 2">
            <a:extLst>
              <a:ext uri="{FF2B5EF4-FFF2-40B4-BE49-F238E27FC236}">
                <a16:creationId xmlns:a16="http://schemas.microsoft.com/office/drawing/2014/main" id="{BD300445-1049-47FF-9C95-E4BDFFDD6F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323975"/>
            <a:ext cx="11210925"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11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D39F-896E-4321-867C-0D96D0A97552}"/>
              </a:ext>
            </a:extLst>
          </p:cNvPr>
          <p:cNvSpPr>
            <a:spLocks noGrp="1"/>
          </p:cNvSpPr>
          <p:nvPr>
            <p:ph type="title"/>
          </p:nvPr>
        </p:nvSpPr>
        <p:spPr/>
        <p:txBody>
          <a:bodyPr>
            <a:normAutofit fontScale="90000"/>
          </a:bodyPr>
          <a:lstStyle/>
          <a:p>
            <a:r>
              <a:rPr lang="en-IN" b="0" i="0" dirty="0">
                <a:solidFill>
                  <a:srgbClr val="292929"/>
                </a:solidFill>
                <a:effectLst/>
                <a:latin typeface="sohne"/>
              </a:rPr>
              <a:t>Feature Extraction</a:t>
            </a:r>
            <a:br>
              <a:rPr lang="en-IN" b="0" i="0" dirty="0">
                <a:solidFill>
                  <a:srgbClr val="292929"/>
                </a:solidFill>
                <a:effectLst/>
                <a:latin typeface="sohne"/>
              </a:rPr>
            </a:br>
            <a:br>
              <a:rPr lang="en-IN" dirty="0"/>
            </a:br>
            <a:endParaRPr lang="en-IN" dirty="0"/>
          </a:p>
        </p:txBody>
      </p:sp>
      <p:sp>
        <p:nvSpPr>
          <p:cNvPr id="4" name="TextBox 3">
            <a:extLst>
              <a:ext uri="{FF2B5EF4-FFF2-40B4-BE49-F238E27FC236}">
                <a16:creationId xmlns:a16="http://schemas.microsoft.com/office/drawing/2014/main" id="{0EF1CC84-2E71-46F2-BEE5-0782B4DDD2CD}"/>
              </a:ext>
            </a:extLst>
          </p:cNvPr>
          <p:cNvSpPr txBox="1"/>
          <p:nvPr/>
        </p:nvSpPr>
        <p:spPr>
          <a:xfrm>
            <a:off x="714375" y="1238250"/>
            <a:ext cx="11049000" cy="2308324"/>
          </a:xfrm>
          <a:prstGeom prst="rect">
            <a:avLst/>
          </a:prstGeom>
          <a:noFill/>
        </p:spPr>
        <p:txBody>
          <a:bodyPr wrap="square">
            <a:spAutoFit/>
          </a:bodyPr>
          <a:lstStyle/>
          <a:p>
            <a:r>
              <a:rPr lang="en-US" sz="2400" b="0" i="0" dirty="0">
                <a:solidFill>
                  <a:srgbClr val="292929"/>
                </a:solidFill>
                <a:effectLst/>
                <a:latin typeface="charter"/>
              </a:rPr>
              <a:t>I performed Principal Component Analysis (PCA) on the 3 given datasets to see how the classification accuracy results would be affected by using just the first two principal components. PCA aims to reduce the dimensionality of a dataset while preserving as much variance as possible. As can be noticed from Table, reducing the data dimensionality to just two features didn’t lead to a drastic decrease in accuracy.</a:t>
            </a:r>
          </a:p>
          <a:p>
            <a:endParaRPr lang="en-IN" sz="2400" dirty="0"/>
          </a:p>
        </p:txBody>
      </p:sp>
      <p:pic>
        <p:nvPicPr>
          <p:cNvPr id="2050" name="Picture 2">
            <a:extLst>
              <a:ext uri="{FF2B5EF4-FFF2-40B4-BE49-F238E27FC236}">
                <a16:creationId xmlns:a16="http://schemas.microsoft.com/office/drawing/2014/main" id="{993A819D-A176-49EB-B56E-59C1B1A15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676650"/>
            <a:ext cx="11049000" cy="203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456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FBA58BF-1C02-45DF-970C-A604A743A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1273175"/>
            <a:ext cx="11163300" cy="456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352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4606A26-55CA-44DA-98FB-5623CCA282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81100"/>
            <a:ext cx="11287125"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666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{B8E5C26E-AF21-4FEC-BAF8-4DE4434399BE}tf78438558_win32</Template>
  <TotalTime>2726</TotalTime>
  <Words>812</Words>
  <Application>Microsoft Office PowerPoint</Application>
  <PresentationFormat>Widescreen</PresentationFormat>
  <Paragraphs>27</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Century Gothic</vt:lpstr>
      <vt:lpstr>charter</vt:lpstr>
      <vt:lpstr>Garamond</vt:lpstr>
      <vt:lpstr>Helvetica Neue</vt:lpstr>
      <vt:lpstr>inherit</vt:lpstr>
      <vt:lpstr>medium-content-sans-serif-font</vt:lpstr>
      <vt:lpstr>NexusSerif</vt:lpstr>
      <vt:lpstr>sohne</vt:lpstr>
      <vt:lpstr>SavonVTI</vt:lpstr>
      <vt:lpstr>Disease detection</vt:lpstr>
      <vt:lpstr>MAIN STEPS</vt:lpstr>
      <vt:lpstr>ABSTRACT: </vt:lpstr>
      <vt:lpstr>I decided to use these datasets because they had all their features in common and shared a similar number of samples. Furthermore, I decided to select these types of cancers, because they offered a varied view of the genes and chromosomes characteristics of the human body since the different cancers were located in different parts of the body. In this way, the classification results obtained in this exercise could be generalized to other forms of cancer. DNA methylation plays an important role in the regulation of gene expression, and its modification can either result in generation or suppression of cancerous cells.</vt:lpstr>
      <vt:lpstr>Classification: </vt:lpstr>
      <vt:lpstr>PowerPoint Presentation</vt:lpstr>
      <vt:lpstr>Feature Extraction  </vt:lpstr>
      <vt:lpstr>PowerPoint Presentation</vt:lpstr>
      <vt:lpstr>PowerPoint Presentation</vt:lpstr>
      <vt:lpstr>Feature Selection  </vt:lpstr>
      <vt:lpstr>PowerPoint Presentation</vt:lpstr>
      <vt:lpstr>Evaluation:  </vt:lpstr>
      <vt:lpstr>Conclusion:  </vt:lpstr>
      <vt:lpstr>Naive Bayes Classifier  </vt:lpstr>
      <vt:lpstr>Logistic Regression  </vt:lpstr>
      <vt:lpstr>K – Nearest Neighbour Classifier  </vt:lpstr>
      <vt:lpstr>Decision Tree Classifier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Cancer detection</dc:title>
  <dc:creator>punitphanindraupp@outlook.com</dc:creator>
  <cp:lastModifiedBy>punitphanindraupp@outlook.com</cp:lastModifiedBy>
  <cp:revision>2</cp:revision>
  <dcterms:created xsi:type="dcterms:W3CDTF">2021-09-23T05:56:31Z</dcterms:created>
  <dcterms:modified xsi:type="dcterms:W3CDTF">2021-11-24T04:18:40Z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