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83" r:id="rId2"/>
    <p:sldId id="687" r:id="rId3"/>
    <p:sldId id="723" r:id="rId4"/>
    <p:sldId id="725" r:id="rId5"/>
    <p:sldId id="736" r:id="rId6"/>
    <p:sldId id="734" r:id="rId7"/>
    <p:sldId id="731" r:id="rId8"/>
    <p:sldId id="735" r:id="rId9"/>
    <p:sldId id="728" r:id="rId10"/>
    <p:sldId id="732" r:id="rId11"/>
    <p:sldId id="737" r:id="rId12"/>
    <p:sldId id="894" r:id="rId13"/>
    <p:sldId id="738" r:id="rId14"/>
    <p:sldId id="729" r:id="rId15"/>
    <p:sldId id="889" r:id="rId16"/>
    <p:sldId id="891" r:id="rId17"/>
    <p:sldId id="892" r:id="rId18"/>
    <p:sldId id="887" r:id="rId19"/>
    <p:sldId id="733" r:id="rId20"/>
  </p:sldIdLst>
  <p:sldSz cx="12192000" cy="6858000"/>
  <p:notesSz cx="6735763" cy="9866313"/>
  <p:embeddedFontLst>
    <p:embeddedFont>
      <p:font typeface="나눔바른고딕" panose="020B0600000101010101" charset="-127"/>
      <p:regular r:id="rId23"/>
      <p:bold r:id="rId24"/>
    </p:embeddedFont>
    <p:embeddedFont>
      <p:font typeface="G마켓 산스 TTF Bold" panose="02000000000000000000" pitchFamily="2" charset="-127"/>
      <p:bold r:id="rId25"/>
    </p:embeddedFont>
    <p:embeddedFont>
      <p:font typeface="G마켓 산스 TTF Light" panose="02000000000000000000" pitchFamily="2" charset="-127"/>
      <p:regular r:id="rId26"/>
    </p:embeddedFont>
    <p:embeddedFont>
      <p:font typeface="G마켓 산스 TTF Medium" panose="02000000000000000000" pitchFamily="2" charset="-127"/>
      <p:regular r:id="rId27"/>
    </p:embeddedFont>
    <p:embeddedFont>
      <p:font typeface="맑은 고딕" panose="020B0503020000020004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23"/>
            <p14:sldId id="725"/>
            <p14:sldId id="736"/>
            <p14:sldId id="734"/>
            <p14:sldId id="731"/>
            <p14:sldId id="735"/>
            <p14:sldId id="728"/>
            <p14:sldId id="732"/>
            <p14:sldId id="737"/>
            <p14:sldId id="894"/>
            <p14:sldId id="738"/>
            <p14:sldId id="729"/>
            <p14:sldId id="889"/>
            <p14:sldId id="891"/>
            <p14:sldId id="892"/>
            <p14:sldId id="887"/>
          </p14:sldIdLst>
        </p14:section>
        <p14:section name="배너" id="{975A071A-C7A2-4F92-B90C-E3EB3E80B511}">
          <p14:sldIdLst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9" initials="9" lastIdx="1" clrIdx="1">
    <p:extLst>
      <p:ext uri="{19B8F6BF-5375-455C-9EA6-DF929625EA0E}">
        <p15:presenceInfo xmlns:p15="http://schemas.microsoft.com/office/powerpoint/2012/main" userId="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0066FF"/>
    <a:srgbClr val="E45AC0"/>
    <a:srgbClr val="333333"/>
    <a:srgbClr val="2889CD"/>
    <a:srgbClr val="FFF7DD"/>
    <a:srgbClr val="EEB500"/>
    <a:srgbClr val="7F6000"/>
    <a:srgbClr val="ED7D3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20" autoAdjust="0"/>
    <p:restoredTop sz="96370" autoAdjust="0"/>
  </p:normalViewPr>
  <p:slideViewPr>
    <p:cSldViewPr snapToGrid="0">
      <p:cViewPr varScale="1">
        <p:scale>
          <a:sx n="109" d="100"/>
          <a:sy n="109" d="100"/>
        </p:scale>
        <p:origin x="702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09T14:36:17.879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773E79-FADB-449F-8B9A-87E39B10B34B}" type="doc">
      <dgm:prSet loTypeId="urn:microsoft.com/office/officeart/2005/8/layout/cycle8" loCatId="cycle" qsTypeId="urn:microsoft.com/office/officeart/2005/8/quickstyle/simple1" qsCatId="simple" csTypeId="urn:microsoft.com/office/officeart/2005/8/colors/accent0_2" csCatId="mainScheme" phldr="1"/>
      <dgm:spPr/>
    </dgm:pt>
    <dgm:pt modelId="{D0552005-88F7-416D-888C-EA6C33D736CB}">
      <dgm:prSet phldrT="[텍스트]" custT="1"/>
      <dgm:spPr/>
      <dgm:t>
        <a:bodyPr/>
        <a:lstStyle/>
        <a:p>
          <a:pPr latinLnBrk="1"/>
          <a:r>
            <a:rPr lang="ko-KR" altLang="en-US" sz="800" dirty="0"/>
            <a:t>이론</a:t>
          </a:r>
        </a:p>
      </dgm:t>
    </dgm:pt>
    <dgm:pt modelId="{84C1E57D-E3EC-4E99-9E42-8F12AB951444}" type="parTrans" cxnId="{B588D357-F618-406F-8528-8785DB578C58}">
      <dgm:prSet/>
      <dgm:spPr/>
      <dgm:t>
        <a:bodyPr/>
        <a:lstStyle/>
        <a:p>
          <a:pPr latinLnBrk="1"/>
          <a:endParaRPr lang="ko-KR" altLang="en-US"/>
        </a:p>
      </dgm:t>
    </dgm:pt>
    <dgm:pt modelId="{D28F7C38-060C-46CA-A5AB-28A54DE0845A}" type="sibTrans" cxnId="{B588D357-F618-406F-8528-8785DB578C58}">
      <dgm:prSet/>
      <dgm:spPr/>
      <dgm:t>
        <a:bodyPr/>
        <a:lstStyle/>
        <a:p>
          <a:pPr latinLnBrk="1"/>
          <a:endParaRPr lang="ko-KR" altLang="en-US"/>
        </a:p>
      </dgm:t>
    </dgm:pt>
    <dgm:pt modelId="{1C4D4678-78CA-4761-A641-9766F5607E06}">
      <dgm:prSet phldrT="[텍스트]" custT="1"/>
      <dgm:spPr/>
      <dgm:t>
        <a:bodyPr/>
        <a:lstStyle/>
        <a:p>
          <a:pPr latinLnBrk="1"/>
          <a:r>
            <a:rPr lang="ko-KR" altLang="en-US" sz="800" dirty="0"/>
            <a:t>면접</a:t>
          </a:r>
          <a:endParaRPr lang="en-US" altLang="ko-KR" sz="800" dirty="0"/>
        </a:p>
        <a:p>
          <a:pPr latinLnBrk="1"/>
          <a:r>
            <a:rPr lang="ko-KR" altLang="en-US" sz="800" dirty="0"/>
            <a:t>트레이닝</a:t>
          </a:r>
          <a:endParaRPr lang="ko-KR" altLang="en-US" sz="500" dirty="0"/>
        </a:p>
      </dgm:t>
    </dgm:pt>
    <dgm:pt modelId="{7CBD14E3-126D-4821-8B91-F497AC6EA7B7}" type="parTrans" cxnId="{2814BC74-2BAA-491D-9C51-96147244EBCA}">
      <dgm:prSet/>
      <dgm:spPr/>
      <dgm:t>
        <a:bodyPr/>
        <a:lstStyle/>
        <a:p>
          <a:pPr latinLnBrk="1"/>
          <a:endParaRPr lang="ko-KR" altLang="en-US"/>
        </a:p>
      </dgm:t>
    </dgm:pt>
    <dgm:pt modelId="{0C95B004-B91A-496A-A144-FDBB6F2B5BA0}" type="sibTrans" cxnId="{2814BC74-2BAA-491D-9C51-96147244EBCA}">
      <dgm:prSet/>
      <dgm:spPr/>
      <dgm:t>
        <a:bodyPr/>
        <a:lstStyle/>
        <a:p>
          <a:pPr latinLnBrk="1"/>
          <a:endParaRPr lang="ko-KR" altLang="en-US"/>
        </a:p>
      </dgm:t>
    </dgm:pt>
    <dgm:pt modelId="{3850E792-6B4E-42F1-A12E-97588C90728C}">
      <dgm:prSet phldrT="[텍스트]" custT="1"/>
      <dgm:spPr/>
      <dgm:t>
        <a:bodyPr/>
        <a:lstStyle/>
        <a:p>
          <a:pPr latinLnBrk="1"/>
          <a:r>
            <a:rPr lang="ko-KR" altLang="en-US" sz="800" dirty="0"/>
            <a:t>평가</a:t>
          </a:r>
        </a:p>
      </dgm:t>
    </dgm:pt>
    <dgm:pt modelId="{F796DA44-39F3-4E99-98E6-EFF90AE66AAC}" type="parTrans" cxnId="{57CA2A9F-80BE-44AB-966E-67A35859718D}">
      <dgm:prSet/>
      <dgm:spPr/>
      <dgm:t>
        <a:bodyPr/>
        <a:lstStyle/>
        <a:p>
          <a:pPr latinLnBrk="1"/>
          <a:endParaRPr lang="ko-KR" altLang="en-US"/>
        </a:p>
      </dgm:t>
    </dgm:pt>
    <dgm:pt modelId="{B429196C-F246-4FC6-8CCE-B1E0F7D4523C}" type="sibTrans" cxnId="{57CA2A9F-80BE-44AB-966E-67A35859718D}">
      <dgm:prSet/>
      <dgm:spPr/>
      <dgm:t>
        <a:bodyPr/>
        <a:lstStyle/>
        <a:p>
          <a:pPr latinLnBrk="1"/>
          <a:endParaRPr lang="ko-KR" altLang="en-US"/>
        </a:p>
      </dgm:t>
    </dgm:pt>
    <dgm:pt modelId="{08D29350-763B-4DFD-9615-72B6FD5F4667}" type="pres">
      <dgm:prSet presAssocID="{94773E79-FADB-449F-8B9A-87E39B10B34B}" presName="compositeShape" presStyleCnt="0">
        <dgm:presLayoutVars>
          <dgm:chMax val="7"/>
          <dgm:dir/>
          <dgm:resizeHandles val="exact"/>
        </dgm:presLayoutVars>
      </dgm:prSet>
      <dgm:spPr/>
    </dgm:pt>
    <dgm:pt modelId="{E53B0847-2260-4652-9C74-9131D9D246A6}" type="pres">
      <dgm:prSet presAssocID="{94773E79-FADB-449F-8B9A-87E39B10B34B}" presName="wedge1" presStyleLbl="node1" presStyleIdx="0" presStyleCnt="3"/>
      <dgm:spPr/>
    </dgm:pt>
    <dgm:pt modelId="{D7454742-42A1-4F4B-A16D-863000C33994}" type="pres">
      <dgm:prSet presAssocID="{94773E79-FADB-449F-8B9A-87E39B10B34B}" presName="dummy1a" presStyleCnt="0"/>
      <dgm:spPr/>
    </dgm:pt>
    <dgm:pt modelId="{873DF6D2-A3EF-47F8-AE13-55FB2F232BB9}" type="pres">
      <dgm:prSet presAssocID="{94773E79-FADB-449F-8B9A-87E39B10B34B}" presName="dummy1b" presStyleCnt="0"/>
      <dgm:spPr/>
    </dgm:pt>
    <dgm:pt modelId="{4E225C9B-EA34-44F2-A4B5-44F5A86F81D4}" type="pres">
      <dgm:prSet presAssocID="{94773E79-FADB-449F-8B9A-87E39B10B34B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2C3FDAEC-DE09-4C79-9714-30AA500E720F}" type="pres">
      <dgm:prSet presAssocID="{94773E79-FADB-449F-8B9A-87E39B10B34B}" presName="wedge2" presStyleLbl="node1" presStyleIdx="1" presStyleCnt="3"/>
      <dgm:spPr/>
    </dgm:pt>
    <dgm:pt modelId="{D131B645-D467-4CF9-BCEC-D42B149A9178}" type="pres">
      <dgm:prSet presAssocID="{94773E79-FADB-449F-8B9A-87E39B10B34B}" presName="dummy2a" presStyleCnt="0"/>
      <dgm:spPr/>
    </dgm:pt>
    <dgm:pt modelId="{2EDE21B5-1D51-46DA-ABAC-18E88FB83C12}" type="pres">
      <dgm:prSet presAssocID="{94773E79-FADB-449F-8B9A-87E39B10B34B}" presName="dummy2b" presStyleCnt="0"/>
      <dgm:spPr/>
    </dgm:pt>
    <dgm:pt modelId="{609E5D9C-6AB8-469F-BA08-361C987995B2}" type="pres">
      <dgm:prSet presAssocID="{94773E79-FADB-449F-8B9A-87E39B10B34B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0E4E983-D6C1-492B-9625-F39548DD6821}" type="pres">
      <dgm:prSet presAssocID="{94773E79-FADB-449F-8B9A-87E39B10B34B}" presName="wedge3" presStyleLbl="node1" presStyleIdx="2" presStyleCnt="3"/>
      <dgm:spPr/>
    </dgm:pt>
    <dgm:pt modelId="{66BAA6F7-01AB-4ADA-BBC0-B222024835D0}" type="pres">
      <dgm:prSet presAssocID="{94773E79-FADB-449F-8B9A-87E39B10B34B}" presName="dummy3a" presStyleCnt="0"/>
      <dgm:spPr/>
    </dgm:pt>
    <dgm:pt modelId="{A7CAE4CE-2361-43CA-8A91-860413EDD3B2}" type="pres">
      <dgm:prSet presAssocID="{94773E79-FADB-449F-8B9A-87E39B10B34B}" presName="dummy3b" presStyleCnt="0"/>
      <dgm:spPr/>
    </dgm:pt>
    <dgm:pt modelId="{8F5C17F3-A867-48FE-B546-5FBC0B578788}" type="pres">
      <dgm:prSet presAssocID="{94773E79-FADB-449F-8B9A-87E39B10B34B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EBE85C9B-8AF7-4D10-BCA7-B91A404452C8}" type="pres">
      <dgm:prSet presAssocID="{D28F7C38-060C-46CA-A5AB-28A54DE0845A}" presName="arrowWedge1" presStyleLbl="fgSibTrans2D1" presStyleIdx="0" presStyleCnt="3"/>
      <dgm:spPr/>
    </dgm:pt>
    <dgm:pt modelId="{B2A85637-BFB2-42EB-8A93-A45F56D4CF79}" type="pres">
      <dgm:prSet presAssocID="{0C95B004-B91A-496A-A144-FDBB6F2B5BA0}" presName="arrowWedge2" presStyleLbl="fgSibTrans2D1" presStyleIdx="1" presStyleCnt="3"/>
      <dgm:spPr/>
    </dgm:pt>
    <dgm:pt modelId="{ADD0C3D4-84A9-4EA8-A0B6-BD97C7A8DD64}" type="pres">
      <dgm:prSet presAssocID="{B429196C-F246-4FC6-8CCE-B1E0F7D4523C}" presName="arrowWedge3" presStyleLbl="fgSibTrans2D1" presStyleIdx="2" presStyleCnt="3"/>
      <dgm:spPr/>
    </dgm:pt>
  </dgm:ptLst>
  <dgm:cxnLst>
    <dgm:cxn modelId="{0973F40A-1F5C-4B85-9579-9AE6F526B7DF}" type="presOf" srcId="{1C4D4678-78CA-4761-A641-9766F5607E06}" destId="{2C3FDAEC-DE09-4C79-9714-30AA500E720F}" srcOrd="0" destOrd="0" presId="urn:microsoft.com/office/officeart/2005/8/layout/cycle8"/>
    <dgm:cxn modelId="{3150B00F-2E2A-44E6-9CB9-F6C2C1DB70D8}" type="presOf" srcId="{D0552005-88F7-416D-888C-EA6C33D736CB}" destId="{E53B0847-2260-4652-9C74-9131D9D246A6}" srcOrd="0" destOrd="0" presId="urn:microsoft.com/office/officeart/2005/8/layout/cycle8"/>
    <dgm:cxn modelId="{38B1D012-0B99-457C-9945-D89A5A11FDB1}" type="presOf" srcId="{94773E79-FADB-449F-8B9A-87E39B10B34B}" destId="{08D29350-763B-4DFD-9615-72B6FD5F4667}" srcOrd="0" destOrd="0" presId="urn:microsoft.com/office/officeart/2005/8/layout/cycle8"/>
    <dgm:cxn modelId="{A715105D-E8ED-4B75-B44A-872EA560C086}" type="presOf" srcId="{3850E792-6B4E-42F1-A12E-97588C90728C}" destId="{8F5C17F3-A867-48FE-B546-5FBC0B578788}" srcOrd="1" destOrd="0" presId="urn:microsoft.com/office/officeart/2005/8/layout/cycle8"/>
    <dgm:cxn modelId="{5E5B1C6C-74FE-47FA-B827-2BC365EE14AC}" type="presOf" srcId="{3850E792-6B4E-42F1-A12E-97588C90728C}" destId="{40E4E983-D6C1-492B-9625-F39548DD6821}" srcOrd="0" destOrd="0" presId="urn:microsoft.com/office/officeart/2005/8/layout/cycle8"/>
    <dgm:cxn modelId="{2814BC74-2BAA-491D-9C51-96147244EBCA}" srcId="{94773E79-FADB-449F-8B9A-87E39B10B34B}" destId="{1C4D4678-78CA-4761-A641-9766F5607E06}" srcOrd="1" destOrd="0" parTransId="{7CBD14E3-126D-4821-8B91-F497AC6EA7B7}" sibTransId="{0C95B004-B91A-496A-A144-FDBB6F2B5BA0}"/>
    <dgm:cxn modelId="{B588D357-F618-406F-8528-8785DB578C58}" srcId="{94773E79-FADB-449F-8B9A-87E39B10B34B}" destId="{D0552005-88F7-416D-888C-EA6C33D736CB}" srcOrd="0" destOrd="0" parTransId="{84C1E57D-E3EC-4E99-9E42-8F12AB951444}" sibTransId="{D28F7C38-060C-46CA-A5AB-28A54DE0845A}"/>
    <dgm:cxn modelId="{57CA2A9F-80BE-44AB-966E-67A35859718D}" srcId="{94773E79-FADB-449F-8B9A-87E39B10B34B}" destId="{3850E792-6B4E-42F1-A12E-97588C90728C}" srcOrd="2" destOrd="0" parTransId="{F796DA44-39F3-4E99-98E6-EFF90AE66AAC}" sibTransId="{B429196C-F246-4FC6-8CCE-B1E0F7D4523C}"/>
    <dgm:cxn modelId="{91FF7FA8-34C7-4E5B-8606-E2BFCB2BE7EC}" type="presOf" srcId="{1C4D4678-78CA-4761-A641-9766F5607E06}" destId="{609E5D9C-6AB8-469F-BA08-361C987995B2}" srcOrd="1" destOrd="0" presId="urn:microsoft.com/office/officeart/2005/8/layout/cycle8"/>
    <dgm:cxn modelId="{D9002AF1-AFDD-4C0C-8E9D-9D994CFEABFF}" type="presOf" srcId="{D0552005-88F7-416D-888C-EA6C33D736CB}" destId="{4E225C9B-EA34-44F2-A4B5-44F5A86F81D4}" srcOrd="1" destOrd="0" presId="urn:microsoft.com/office/officeart/2005/8/layout/cycle8"/>
    <dgm:cxn modelId="{A99A0BFD-4908-423B-9C3A-FAA36182C6EF}" type="presParOf" srcId="{08D29350-763B-4DFD-9615-72B6FD5F4667}" destId="{E53B0847-2260-4652-9C74-9131D9D246A6}" srcOrd="0" destOrd="0" presId="urn:microsoft.com/office/officeart/2005/8/layout/cycle8"/>
    <dgm:cxn modelId="{A1A4D973-694F-4DD0-9168-BBB921F37266}" type="presParOf" srcId="{08D29350-763B-4DFD-9615-72B6FD5F4667}" destId="{D7454742-42A1-4F4B-A16D-863000C33994}" srcOrd="1" destOrd="0" presId="urn:microsoft.com/office/officeart/2005/8/layout/cycle8"/>
    <dgm:cxn modelId="{4BA73E45-B25A-41BC-82E0-44988ECA22E6}" type="presParOf" srcId="{08D29350-763B-4DFD-9615-72B6FD5F4667}" destId="{873DF6D2-A3EF-47F8-AE13-55FB2F232BB9}" srcOrd="2" destOrd="0" presId="urn:microsoft.com/office/officeart/2005/8/layout/cycle8"/>
    <dgm:cxn modelId="{35A20D49-8BE6-4B67-B3E3-CEDF4FAF902D}" type="presParOf" srcId="{08D29350-763B-4DFD-9615-72B6FD5F4667}" destId="{4E225C9B-EA34-44F2-A4B5-44F5A86F81D4}" srcOrd="3" destOrd="0" presId="urn:microsoft.com/office/officeart/2005/8/layout/cycle8"/>
    <dgm:cxn modelId="{56E0A147-794B-4A75-A803-434452DF85A9}" type="presParOf" srcId="{08D29350-763B-4DFD-9615-72B6FD5F4667}" destId="{2C3FDAEC-DE09-4C79-9714-30AA500E720F}" srcOrd="4" destOrd="0" presId="urn:microsoft.com/office/officeart/2005/8/layout/cycle8"/>
    <dgm:cxn modelId="{12EDD431-4405-4679-96EA-04B992843731}" type="presParOf" srcId="{08D29350-763B-4DFD-9615-72B6FD5F4667}" destId="{D131B645-D467-4CF9-BCEC-D42B149A9178}" srcOrd="5" destOrd="0" presId="urn:microsoft.com/office/officeart/2005/8/layout/cycle8"/>
    <dgm:cxn modelId="{EC587AA8-FFBA-4472-BA42-51FCCE0E1618}" type="presParOf" srcId="{08D29350-763B-4DFD-9615-72B6FD5F4667}" destId="{2EDE21B5-1D51-46DA-ABAC-18E88FB83C12}" srcOrd="6" destOrd="0" presId="urn:microsoft.com/office/officeart/2005/8/layout/cycle8"/>
    <dgm:cxn modelId="{E73F3C2D-6405-4746-B2B7-6521EC93A84E}" type="presParOf" srcId="{08D29350-763B-4DFD-9615-72B6FD5F4667}" destId="{609E5D9C-6AB8-469F-BA08-361C987995B2}" srcOrd="7" destOrd="0" presId="urn:microsoft.com/office/officeart/2005/8/layout/cycle8"/>
    <dgm:cxn modelId="{99091BB1-548B-43BF-852C-92B5F13BA73F}" type="presParOf" srcId="{08D29350-763B-4DFD-9615-72B6FD5F4667}" destId="{40E4E983-D6C1-492B-9625-F39548DD6821}" srcOrd="8" destOrd="0" presId="urn:microsoft.com/office/officeart/2005/8/layout/cycle8"/>
    <dgm:cxn modelId="{CE32AA04-F760-45BB-9799-E5B3A686A39C}" type="presParOf" srcId="{08D29350-763B-4DFD-9615-72B6FD5F4667}" destId="{66BAA6F7-01AB-4ADA-BBC0-B222024835D0}" srcOrd="9" destOrd="0" presId="urn:microsoft.com/office/officeart/2005/8/layout/cycle8"/>
    <dgm:cxn modelId="{91734874-7C45-48AD-8DAF-DD886FAF4FC7}" type="presParOf" srcId="{08D29350-763B-4DFD-9615-72B6FD5F4667}" destId="{A7CAE4CE-2361-43CA-8A91-860413EDD3B2}" srcOrd="10" destOrd="0" presId="urn:microsoft.com/office/officeart/2005/8/layout/cycle8"/>
    <dgm:cxn modelId="{5F719A7F-04E6-4CCA-BEEA-EE935980FF25}" type="presParOf" srcId="{08D29350-763B-4DFD-9615-72B6FD5F4667}" destId="{8F5C17F3-A867-48FE-B546-5FBC0B578788}" srcOrd="11" destOrd="0" presId="urn:microsoft.com/office/officeart/2005/8/layout/cycle8"/>
    <dgm:cxn modelId="{A0C8B3F4-443F-4218-B3D0-9DCF52C30399}" type="presParOf" srcId="{08D29350-763B-4DFD-9615-72B6FD5F4667}" destId="{EBE85C9B-8AF7-4D10-BCA7-B91A404452C8}" srcOrd="12" destOrd="0" presId="urn:microsoft.com/office/officeart/2005/8/layout/cycle8"/>
    <dgm:cxn modelId="{E6DE1155-1A0E-4E2E-BD52-E888E19288C4}" type="presParOf" srcId="{08D29350-763B-4DFD-9615-72B6FD5F4667}" destId="{B2A85637-BFB2-42EB-8A93-A45F56D4CF79}" srcOrd="13" destOrd="0" presId="urn:microsoft.com/office/officeart/2005/8/layout/cycle8"/>
    <dgm:cxn modelId="{8012E1B3-6A96-49E7-A32D-3DEEF8D8A067}" type="presParOf" srcId="{08D29350-763B-4DFD-9615-72B6FD5F4667}" destId="{ADD0C3D4-84A9-4EA8-A0B6-BD97C7A8DD64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B0847-2260-4652-9C74-9131D9D246A6}">
      <dsp:nvSpPr>
        <dsp:cNvPr id="0" name=""/>
        <dsp:cNvSpPr/>
      </dsp:nvSpPr>
      <dsp:spPr>
        <a:xfrm>
          <a:off x="122436" y="105023"/>
          <a:ext cx="1057003" cy="1057003"/>
        </a:xfrm>
        <a:prstGeom prst="pie">
          <a:avLst>
            <a:gd name="adj1" fmla="val 16200000"/>
            <a:gd name="adj2" fmla="val 1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이론</a:t>
          </a:r>
        </a:p>
      </dsp:txBody>
      <dsp:txXfrm>
        <a:off x="679501" y="329007"/>
        <a:ext cx="377501" cy="314584"/>
      </dsp:txXfrm>
    </dsp:sp>
    <dsp:sp modelId="{2C3FDAEC-DE09-4C79-9714-30AA500E720F}">
      <dsp:nvSpPr>
        <dsp:cNvPr id="0" name=""/>
        <dsp:cNvSpPr/>
      </dsp:nvSpPr>
      <dsp:spPr>
        <a:xfrm>
          <a:off x="100666" y="142773"/>
          <a:ext cx="1057003" cy="1057003"/>
        </a:xfrm>
        <a:prstGeom prst="pie">
          <a:avLst>
            <a:gd name="adj1" fmla="val 1800000"/>
            <a:gd name="adj2" fmla="val 90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면접</a:t>
          </a:r>
          <a:endParaRPr lang="en-US" altLang="ko-KR" sz="800" kern="1200" dirty="0"/>
        </a:p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트레이닝</a:t>
          </a:r>
          <a:endParaRPr lang="ko-KR" altLang="en-US" sz="500" kern="1200" dirty="0"/>
        </a:p>
      </dsp:txBody>
      <dsp:txXfrm>
        <a:off x="352334" y="828567"/>
        <a:ext cx="566251" cy="276834"/>
      </dsp:txXfrm>
    </dsp:sp>
    <dsp:sp modelId="{40E4E983-D6C1-492B-9625-F39548DD6821}">
      <dsp:nvSpPr>
        <dsp:cNvPr id="0" name=""/>
        <dsp:cNvSpPr/>
      </dsp:nvSpPr>
      <dsp:spPr>
        <a:xfrm>
          <a:off x="78897" y="105023"/>
          <a:ext cx="1057003" cy="1057003"/>
        </a:xfrm>
        <a:prstGeom prst="pie">
          <a:avLst>
            <a:gd name="adj1" fmla="val 90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800" kern="1200" dirty="0"/>
            <a:t>평가</a:t>
          </a:r>
        </a:p>
      </dsp:txBody>
      <dsp:txXfrm>
        <a:off x="201333" y="329007"/>
        <a:ext cx="377501" cy="314584"/>
      </dsp:txXfrm>
    </dsp:sp>
    <dsp:sp modelId="{EBE85C9B-8AF7-4D10-BCA7-B91A404452C8}">
      <dsp:nvSpPr>
        <dsp:cNvPr id="0" name=""/>
        <dsp:cNvSpPr/>
      </dsp:nvSpPr>
      <dsp:spPr>
        <a:xfrm>
          <a:off x="57089" y="39589"/>
          <a:ext cx="1187870" cy="1187870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85637-BFB2-42EB-8A93-A45F56D4CF79}">
      <dsp:nvSpPr>
        <dsp:cNvPr id="0" name=""/>
        <dsp:cNvSpPr/>
      </dsp:nvSpPr>
      <dsp:spPr>
        <a:xfrm>
          <a:off x="35233" y="77273"/>
          <a:ext cx="1187870" cy="1187870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D0C3D4-84A9-4EA8-A0B6-BD97C7A8DD64}">
      <dsp:nvSpPr>
        <dsp:cNvPr id="0" name=""/>
        <dsp:cNvSpPr/>
      </dsp:nvSpPr>
      <dsp:spPr>
        <a:xfrm>
          <a:off x="13376" y="39589"/>
          <a:ext cx="1187870" cy="1187870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86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2023-08-17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cafe.daum.net/policeacademy" TargetMode="External"/><Relationship Id="rId3" Type="http://schemas.openxmlformats.org/officeDocument/2006/relationships/hyperlink" Target="https://www.miraeij.com/police/promotion/clicking/" TargetMode="External"/><Relationship Id="rId7" Type="http://schemas.openxmlformats.org/officeDocument/2006/relationships/hyperlink" Target="https://cafe.naver.com/gugrade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cafe.naver.com/m2school" TargetMode="External"/><Relationship Id="rId5" Type="http://schemas.openxmlformats.org/officeDocument/2006/relationships/hyperlink" Target="https://cafe.naver.com/tocop" TargetMode="External"/><Relationship Id="rId4" Type="http://schemas.openxmlformats.org/officeDocument/2006/relationships/hyperlink" Target="https://cafe.naver.com/polstud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police.hackers.com/site/event/2020/0929/" TargetMode="External"/><Relationship Id="rId2" Type="http://schemas.openxmlformats.org/officeDocument/2006/relationships/hyperlink" Target="https://police.criminallaw100.com/lecture/interview/interview.as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miraeij.com/police/promotion/interview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9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10" Type="http://schemas.openxmlformats.org/officeDocument/2006/relationships/image" Target="../media/image11.png"/><Relationship Id="rId4" Type="http://schemas.openxmlformats.org/officeDocument/2006/relationships/diagramData" Target="../diagrams/data1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459323"/>
              </p:ext>
            </p:extLst>
          </p:nvPr>
        </p:nvGraphicFramePr>
        <p:xfrm>
          <a:off x="5020590" y="3724779"/>
          <a:ext cx="5320420" cy="256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2023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대비 </a:t>
                      </a:r>
                      <a:r>
                        <a:rPr lang="ko-KR" altLang="en-US" sz="900" b="1" dirty="0" err="1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면접반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_ver.2</a:t>
                      </a:r>
                      <a:endParaRPr lang="ko-KR" altLang="en-US" sz="900" b="1" dirty="0">
                        <a:solidFill>
                          <a:prstClr val="black">
                            <a:lumMod val="65000"/>
                            <a:lumOff val="35000"/>
                          </a:prstClr>
                        </a:solidFill>
                        <a:latin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2023.08.03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온라인사업부 </a:t>
                      </a:r>
                      <a:r>
                        <a:rPr lang="ko-KR" altLang="en-US" sz="900" dirty="0" err="1"/>
                        <a:t>이승애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2023.8</a:t>
                      </a:r>
                      <a:r>
                        <a:rPr lang="ko-KR" altLang="en-US" sz="900" dirty="0"/>
                        <a:t>월중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  <a:p>
                      <a:pPr marL="0" indent="0">
                        <a:buNone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72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2023</a:t>
            </a:r>
            <a:r>
              <a:rPr lang="ko-KR" altLang="en-US" sz="2800" b="1" dirty="0"/>
              <a:t>대비 </a:t>
            </a:r>
            <a:r>
              <a:rPr lang="ko-KR" altLang="en-US" sz="2800" b="1" dirty="0" err="1"/>
              <a:t>면접반</a:t>
            </a:r>
            <a:r>
              <a:rPr lang="en-US" altLang="ko-KR" sz="2800" b="1" dirty="0"/>
              <a:t>_ver.2</a:t>
            </a:r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0F8CCC-5883-5D95-9464-B6682169D00C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E485FF-F695-9188-748B-3C2E0F168CB8}"/>
              </a:ext>
            </a:extLst>
          </p:cNvPr>
          <p:cNvSpPr txBox="1"/>
          <p:nvPr/>
        </p:nvSpPr>
        <p:spPr>
          <a:xfrm>
            <a:off x="-79131" y="45787"/>
            <a:ext cx="9754944" cy="1301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여러분이 최종 합격하는 그 순간까지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미래인재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 교수진도 끝까지 함께합니다</a:t>
            </a:r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CF4D72-CCD2-412A-81F5-0A90585DC4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38"/>
          <a:stretch/>
        </p:blipFill>
        <p:spPr>
          <a:xfrm>
            <a:off x="3856358" y="1996213"/>
            <a:ext cx="2516732" cy="3524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73BD7F-F818-9DD9-A312-729430592E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635"/>
          <a:stretch/>
        </p:blipFill>
        <p:spPr>
          <a:xfrm>
            <a:off x="1859548" y="1938890"/>
            <a:ext cx="4236452" cy="35818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C41E47-4E6F-262F-8C8C-66B62E659920}"/>
              </a:ext>
            </a:extLst>
          </p:cNvPr>
          <p:cNvSpPr txBox="1"/>
          <p:nvPr/>
        </p:nvSpPr>
        <p:spPr>
          <a:xfrm>
            <a:off x="3325004" y="4985135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형사법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신광은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A548D-5786-4B4F-E74D-B2001657B1D6}"/>
              </a:ext>
            </a:extLst>
          </p:cNvPr>
          <p:cNvSpPr txBox="1"/>
          <p:nvPr/>
        </p:nvSpPr>
        <p:spPr>
          <a:xfrm>
            <a:off x="4591395" y="4985135"/>
            <a:ext cx="128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경찰학</a:t>
            </a:r>
            <a:endParaRPr lang="en-US" altLang="ko-KR" sz="1000" b="1" dirty="0">
              <a:solidFill>
                <a:schemeClr val="bg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장정훈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C31977-FEA5-AD50-DF1D-CECCC1697523}"/>
              </a:ext>
            </a:extLst>
          </p:cNvPr>
          <p:cNvSpPr txBox="1"/>
          <p:nvPr/>
        </p:nvSpPr>
        <p:spPr>
          <a:xfrm>
            <a:off x="6660847" y="6511076"/>
            <a:ext cx="3268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신광은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미래인재경찰학원 강의 수강생 수 기준</a:t>
            </a:r>
            <a:endParaRPr lang="en-US" altLang="ko-KR" sz="8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장정훈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– 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경찰학 교수진 카페 회원 수 기준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9C7357-E2D5-FE14-52EF-96DE15799640}"/>
              </a:ext>
            </a:extLst>
          </p:cNvPr>
          <p:cNvSpPr txBox="1"/>
          <p:nvPr/>
        </p:nvSpPr>
        <p:spPr>
          <a:xfrm>
            <a:off x="138600" y="5520740"/>
            <a:ext cx="9337574" cy="707886"/>
          </a:xfrm>
          <a:prstGeom prst="rect">
            <a:avLst/>
          </a:prstGeom>
          <a:solidFill>
            <a:srgbClr val="00FF9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 합격을 위한 면접 </a:t>
            </a:r>
            <a:r>
              <a:rPr lang="en-US" altLang="ko-KR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One-Point Lesson </a:t>
            </a:r>
          </a:p>
          <a:p>
            <a:pPr algn="ctr"/>
            <a:r>
              <a:rPr lang="en-US" altLang="ko-KR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</a:t>
            </a:r>
            <a:r>
              <a:rPr lang="ko-KR" altLang="en-US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경찰 행정법 질의 완벽 대응 </a:t>
            </a:r>
            <a:r>
              <a:rPr lang="en-US" altLang="ko-KR" sz="2000" b="1" i="1" dirty="0">
                <a:solidFill>
                  <a:srgbClr val="0066FF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Process”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BB1E1-DC9A-4CC0-BE61-10A0203295EE}"/>
              </a:ext>
            </a:extLst>
          </p:cNvPr>
          <p:cNvSpPr txBox="1"/>
          <p:nvPr/>
        </p:nvSpPr>
        <p:spPr>
          <a:xfrm>
            <a:off x="3325004" y="623007"/>
            <a:ext cx="1006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*</a:t>
            </a:r>
            <a:endParaRPr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C0E92-1A67-4EEC-8752-933505E00486}"/>
              </a:ext>
            </a:extLst>
          </p:cNvPr>
          <p:cNvSpPr txBox="1"/>
          <p:nvPr/>
        </p:nvSpPr>
        <p:spPr>
          <a:xfrm>
            <a:off x="1611935" y="1256644"/>
            <a:ext cx="6194180" cy="97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“</a:t>
            </a:r>
            <a:r>
              <a:rPr lang="ko-KR" altLang="en-US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 기출 족보 특강</a:t>
            </a:r>
            <a:r>
              <a:rPr lang="en-US" altLang="ko-KR" sz="4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”</a:t>
            </a:r>
            <a:endParaRPr lang="ko-KR" altLang="en-US" sz="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17926A-36E8-43FD-9C50-249CCA85C6CD}"/>
              </a:ext>
            </a:extLst>
          </p:cNvPr>
          <p:cNvSpPr txBox="1"/>
          <p:nvPr/>
        </p:nvSpPr>
        <p:spPr>
          <a:xfrm>
            <a:off x="138600" y="6221089"/>
            <a:ext cx="68158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* </a:t>
            </a:r>
            <a:r>
              <a:rPr lang="ko-KR" altLang="en-US" sz="1000" b="1" dirty="0">
                <a:latin typeface="+mn-ea"/>
              </a:rPr>
              <a:t>강의 일정은 등록자에 한하여 개별적으로 안내됩니다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55DDD4-85D4-0609-8867-C78CE0BAD47B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8431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0F8CCC-5883-5D95-9464-B6682169D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29671"/>
              </p:ext>
            </p:extLst>
          </p:nvPr>
        </p:nvGraphicFramePr>
        <p:xfrm>
          <a:off x="9476174" y="17756"/>
          <a:ext cx="2654423" cy="379463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참고 레퍼런스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https://supercoding.net/Course/CourseIntro?utm_campaign=sa&amp;utm_source=naver_bs_pc&amp;utm_medium=cpc&amp;utm_term=%EC%8A%88%ED%8D%BC%EC%BD%94%EB%94%A9&amp;utm_content=maintext&amp;n_media=27758&amp;n_query=%EC%8A%88%ED%8D%BC%EC%BD%94%EB%94%A9&amp;n_rank=1&amp;n_ad_group=grp-a001-04-000000033493713&amp;n_ad=nad-a001-04-000000251146676&amp;n_keyword_id=nkw-a001-04-000005266477598&amp;n_keyword=%EC%8A%88%ED%8D%BC%EC%BD%94%EB%94%A9&amp;n_campaign_type=4&amp;n_contract=tct-a001-04-000000000734228&amp;n_ad_group_type=5&amp;NaPm=ct%3Dll3bkyc8%7Cci%3D0yu0000l%2DXbyq3MzruXf%7Ctr%3Dbrnd%7Chk%3D538abe059679339cb664eeee8f2f0f6bee85bdfd</a:t>
                      </a: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C532D03-3475-4A67-AE53-0ED584C5FD90}"/>
              </a:ext>
            </a:extLst>
          </p:cNvPr>
          <p:cNvSpPr txBox="1"/>
          <p:nvPr/>
        </p:nvSpPr>
        <p:spPr>
          <a:xfrm>
            <a:off x="3127476" y="1238962"/>
            <a:ext cx="2927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 S</a:t>
            </a:r>
            <a:endParaRPr lang="ko-KR" altLang="en-US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32E99F-D70A-44D1-9B6F-41E524D115D8}"/>
              </a:ext>
            </a:extLst>
          </p:cNvPr>
          <p:cNvSpPr txBox="1"/>
          <p:nvPr/>
        </p:nvSpPr>
        <p:spPr>
          <a:xfrm>
            <a:off x="365760" y="207476"/>
            <a:ext cx="892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단순히 비교만 해봐도 미래인재 </a:t>
            </a:r>
            <a:r>
              <a:rPr lang="en-US" altLang="ko-KR" dirty="0"/>
              <a:t>All-in-one</a:t>
            </a:r>
            <a:r>
              <a:rPr lang="ko-KR" altLang="en-US" dirty="0"/>
              <a:t>면접반을 선택하지 않을 이유가 없습니다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016D1E2-E75B-AF20-B803-35D7381C4CFB}"/>
              </a:ext>
            </a:extLst>
          </p:cNvPr>
          <p:cNvSpPr/>
          <p:nvPr/>
        </p:nvSpPr>
        <p:spPr>
          <a:xfrm>
            <a:off x="487679" y="1079863"/>
            <a:ext cx="3552489" cy="55983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D10864D-914C-4F66-0604-31999ACBF695}"/>
              </a:ext>
            </a:extLst>
          </p:cNvPr>
          <p:cNvSpPr/>
          <p:nvPr/>
        </p:nvSpPr>
        <p:spPr>
          <a:xfrm>
            <a:off x="5296354" y="1079863"/>
            <a:ext cx="3971377" cy="559835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A5C3BC-3442-453B-85E8-7623BB94ADDE}"/>
              </a:ext>
            </a:extLst>
          </p:cNvPr>
          <p:cNvSpPr txBox="1"/>
          <p:nvPr/>
        </p:nvSpPr>
        <p:spPr>
          <a:xfrm>
            <a:off x="610969" y="1186032"/>
            <a:ext cx="3305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</a:t>
            </a:r>
            <a:r>
              <a:rPr lang="ko-KR" altLang="en-US" dirty="0"/>
              <a:t>사</a:t>
            </a:r>
            <a:r>
              <a:rPr lang="en-US" altLang="ko-KR" dirty="0"/>
              <a:t>/B</a:t>
            </a:r>
            <a:r>
              <a:rPr lang="ko-KR" altLang="en-US" dirty="0"/>
              <a:t>사</a:t>
            </a:r>
            <a:r>
              <a:rPr lang="en-US" altLang="ko-KR" dirty="0"/>
              <a:t>/C</a:t>
            </a:r>
            <a:r>
              <a:rPr lang="ko-KR" altLang="en-US" dirty="0"/>
              <a:t>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CF3910-817F-B654-156C-4911E8A5EFA5}"/>
              </a:ext>
            </a:extLst>
          </p:cNvPr>
          <p:cNvSpPr txBox="1"/>
          <p:nvPr/>
        </p:nvSpPr>
        <p:spPr>
          <a:xfrm>
            <a:off x="5056944" y="1252721"/>
            <a:ext cx="4052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All-in-one </a:t>
            </a:r>
            <a:r>
              <a:rPr lang="ko-KR" altLang="en-US" dirty="0" err="1"/>
              <a:t>면접반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D4148-386C-CED5-BFEB-AF6CDED92BF8}"/>
              </a:ext>
            </a:extLst>
          </p:cNvPr>
          <p:cNvSpPr txBox="1"/>
          <p:nvPr/>
        </p:nvSpPr>
        <p:spPr>
          <a:xfrm>
            <a:off x="780810" y="1953215"/>
            <a:ext cx="426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비전문가 강사진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2F45C-1285-A482-5A5D-BC598F2EE1B9}"/>
              </a:ext>
            </a:extLst>
          </p:cNvPr>
          <p:cNvSpPr txBox="1"/>
          <p:nvPr/>
        </p:nvSpPr>
        <p:spPr>
          <a:xfrm>
            <a:off x="5292869" y="1868841"/>
            <a:ext cx="5134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 30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경력 이상 전직 경찰관 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중앙경찰학교 전직 교수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 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면접위원 출신으로 구성된 전문가 집단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455D6E1-77AF-0908-B664-3507332223BE}"/>
              </a:ext>
            </a:extLst>
          </p:cNvPr>
          <p:cNvCxnSpPr/>
          <p:nvPr/>
        </p:nvCxnSpPr>
        <p:spPr>
          <a:xfrm>
            <a:off x="3051034" y="2096266"/>
            <a:ext cx="22437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EE7C32-B044-18D1-0D8B-4C7FCC4D7322}"/>
              </a:ext>
            </a:extLst>
          </p:cNvPr>
          <p:cNvSpPr txBox="1"/>
          <p:nvPr/>
        </p:nvSpPr>
        <p:spPr>
          <a:xfrm>
            <a:off x="802498" y="3588720"/>
            <a:ext cx="426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형식적인 담임관리제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6CA8D-036F-D99F-E51C-308E92A8CD00}"/>
              </a:ext>
            </a:extLst>
          </p:cNvPr>
          <p:cNvSpPr txBox="1"/>
          <p:nvPr/>
        </p:nvSpPr>
        <p:spPr>
          <a:xfrm>
            <a:off x="5280260" y="3442715"/>
            <a:ext cx="5490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아침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~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저녁 </a:t>
            </a:r>
            <a:r>
              <a:rPr lang="en-US" altLang="ko-KR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</a:t>
            </a:r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 까지 책임 관리제</a:t>
            </a:r>
            <a:endParaRPr lang="en-US" altLang="ko-KR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경력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경찰출신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중경 출신 교수진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면접위원이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직접 관리하는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올인원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튜터링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모드</a:t>
            </a:r>
            <a:endParaRPr lang="en-US" altLang="ko-KR" sz="1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당일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배운건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당일 복습 시키는 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100%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 학습 프로그램</a:t>
            </a:r>
            <a:endParaRPr lang="en-US" altLang="ko-KR" sz="1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 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교수진도 끝까지 책임지는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endParaRPr lang="en-US" altLang="ko-KR" sz="1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27B043C-C16E-F39A-47F6-6FD546E1E64C}"/>
              </a:ext>
            </a:extLst>
          </p:cNvPr>
          <p:cNvCxnSpPr/>
          <p:nvPr/>
        </p:nvCxnSpPr>
        <p:spPr>
          <a:xfrm>
            <a:off x="3174002" y="3737420"/>
            <a:ext cx="22437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9A29EFA-A689-2FED-7BD2-DDC3A6C09C8C}"/>
              </a:ext>
            </a:extLst>
          </p:cNvPr>
          <p:cNvSpPr txBox="1"/>
          <p:nvPr/>
        </p:nvSpPr>
        <p:spPr>
          <a:xfrm>
            <a:off x="679116" y="5052464"/>
            <a:ext cx="42693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3. 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실전과 동떨어진 면접 훈련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8327F3-E21A-57F4-BC26-3980255DDC3F}"/>
              </a:ext>
            </a:extLst>
          </p:cNvPr>
          <p:cNvSpPr txBox="1"/>
          <p:nvPr/>
        </p:nvSpPr>
        <p:spPr>
          <a:xfrm>
            <a:off x="5440629" y="5020381"/>
            <a:ext cx="64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면접보다 더 실전 같은 전문가 집단의 원포인트 레슨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337F1C-265A-55C6-F3AD-EC0A0E71BEFE}"/>
              </a:ext>
            </a:extLst>
          </p:cNvPr>
          <p:cNvSpPr txBox="1"/>
          <p:nvPr/>
        </p:nvSpPr>
        <p:spPr>
          <a:xfrm>
            <a:off x="5417779" y="5375433"/>
            <a:ext cx="3885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</a:t>
            </a:r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 전용관 제공을 통한 전문화 훈련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- 30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경력 경찰관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중경 전직 교수진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면접위원 출신 전문가 집단의 노하우가 총망라 된 비법자료 제공</a:t>
            </a:r>
            <a:endParaRPr lang="en-US" altLang="ko-KR" sz="10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전문가 집단의 실전보다 더 </a:t>
            </a:r>
            <a:r>
              <a:rPr lang="ko-KR" altLang="en-US" sz="1000" b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실전같은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모의훈련</a:t>
            </a:r>
            <a:r>
              <a:rPr lang="en-US" altLang="ko-KR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1:1 </a:t>
            </a:r>
            <a:r>
              <a:rPr lang="ko-KR" altLang="en-US" sz="10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컨설팅 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D6CA4F21-5134-70A5-1799-AE33729EA2E8}"/>
              </a:ext>
            </a:extLst>
          </p:cNvPr>
          <p:cNvCxnSpPr/>
          <p:nvPr/>
        </p:nvCxnSpPr>
        <p:spPr>
          <a:xfrm>
            <a:off x="3080637" y="5194732"/>
            <a:ext cx="2243777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0BF0062C-1E96-FA49-2D0C-AE1F8D4799FD}"/>
              </a:ext>
            </a:extLst>
          </p:cNvPr>
          <p:cNvSpPr/>
          <p:nvPr/>
        </p:nvSpPr>
        <p:spPr>
          <a:xfrm>
            <a:off x="11147000" y="4247801"/>
            <a:ext cx="2089999" cy="191710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비교표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수퍼코딩</a:t>
            </a:r>
            <a:r>
              <a:rPr lang="ko-KR" altLang="en-US" sz="1000" dirty="0"/>
              <a:t> 쪽 </a:t>
            </a:r>
            <a:r>
              <a:rPr lang="en-US" altLang="ko-KR" sz="1000" dirty="0"/>
              <a:t>VS </a:t>
            </a:r>
            <a:r>
              <a:rPr lang="ko-KR" altLang="en-US" sz="1000" dirty="0"/>
              <a:t>부분 참고해서 </a:t>
            </a:r>
            <a:r>
              <a:rPr lang="ko-KR" altLang="en-US" sz="1000" dirty="0" err="1"/>
              <a:t>만들것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/>
              <a:t>특징이되는</a:t>
            </a:r>
            <a:r>
              <a:rPr lang="ko-KR" altLang="en-US" sz="1000" dirty="0"/>
              <a:t> 부분만 잘 짚어서</a:t>
            </a:r>
            <a:r>
              <a:rPr lang="en-US" altLang="ko-KR" sz="1000" dirty="0"/>
              <a:t>…</a:t>
            </a:r>
          </a:p>
          <a:p>
            <a:pPr algn="ctr"/>
            <a:r>
              <a:rPr lang="ko-KR" altLang="en-US" sz="1000" dirty="0" err="1"/>
              <a:t>에듀윌</a:t>
            </a:r>
            <a:r>
              <a:rPr lang="en-US" altLang="ko-KR" sz="1000" dirty="0"/>
              <a:t>/</a:t>
            </a:r>
            <a:r>
              <a:rPr lang="ko-KR" altLang="en-US" sz="1000" dirty="0" err="1"/>
              <a:t>해커스</a:t>
            </a:r>
            <a:r>
              <a:rPr lang="en-US" altLang="ko-KR" sz="1000" dirty="0"/>
              <a:t>/</a:t>
            </a:r>
            <a:r>
              <a:rPr lang="ko-KR" altLang="en-US" sz="1000" dirty="0" err="1"/>
              <a:t>경단기</a:t>
            </a:r>
            <a:r>
              <a:rPr lang="ko-KR" altLang="en-US" sz="1000" dirty="0"/>
              <a:t> 비교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AEBE48ED-9374-4D68-8F02-2D3BACCCC3F2}"/>
              </a:ext>
            </a:extLst>
          </p:cNvPr>
          <p:cNvCxnSpPr/>
          <p:nvPr/>
        </p:nvCxnSpPr>
        <p:spPr>
          <a:xfrm>
            <a:off x="487679" y="1555364"/>
            <a:ext cx="355248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6D125113-EFAD-F6E6-1117-C5E2C973EAA0}"/>
              </a:ext>
            </a:extLst>
          </p:cNvPr>
          <p:cNvCxnSpPr>
            <a:cxnSpLocks/>
          </p:cNvCxnSpPr>
          <p:nvPr/>
        </p:nvCxnSpPr>
        <p:spPr>
          <a:xfrm>
            <a:off x="5135248" y="1622937"/>
            <a:ext cx="397391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6C076DB-B826-3239-7FC9-E9C4E00EF8C4}"/>
              </a:ext>
            </a:extLst>
          </p:cNvPr>
          <p:cNvSpPr txBox="1"/>
          <p:nvPr/>
        </p:nvSpPr>
        <p:spPr>
          <a:xfrm>
            <a:off x="6890192" y="2772705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대비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면접반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내부 설문조사 기준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2AE5E-04E0-15A0-0918-707BBE4A1363}"/>
              </a:ext>
            </a:extLst>
          </p:cNvPr>
          <p:cNvSpPr txBox="1"/>
          <p:nvPr/>
        </p:nvSpPr>
        <p:spPr>
          <a:xfrm>
            <a:off x="6925995" y="2939421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**All-in-one Signature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교수진 이력 기준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0712E-ADFD-6D30-A2D6-42C773A8D035}"/>
              </a:ext>
            </a:extLst>
          </p:cNvPr>
          <p:cNvSpPr txBox="1"/>
          <p:nvPr/>
        </p:nvSpPr>
        <p:spPr>
          <a:xfrm>
            <a:off x="3311434" y="3233448"/>
            <a:ext cx="6622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레슨원포인트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94DB48-2105-2586-36D5-C29CCE5341E2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section9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428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036E68-B25A-48B8-8C1E-AAC2F7E13C9A}"/>
              </a:ext>
            </a:extLst>
          </p:cNvPr>
          <p:cNvSpPr txBox="1"/>
          <p:nvPr/>
        </p:nvSpPr>
        <p:spPr>
          <a:xfrm>
            <a:off x="-131884" y="240338"/>
            <a:ext cx="935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최종합격을 위한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One Thing!</a:t>
            </a:r>
          </a:p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확실하게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한번 더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정리해 드립니다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2BF94-1822-14DA-6DC0-7A233E0F9C7E}"/>
              </a:ext>
            </a:extLst>
          </p:cNvPr>
          <p:cNvSpPr/>
          <p:nvPr/>
        </p:nvSpPr>
        <p:spPr>
          <a:xfrm>
            <a:off x="2339784" y="1432518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" name="그래픽 3" descr="은행 단색으로 채워진">
            <a:extLst>
              <a:ext uri="{FF2B5EF4-FFF2-40B4-BE49-F238E27FC236}">
                <a16:creationId xmlns:a16="http://schemas.microsoft.com/office/drawing/2014/main" id="{7B4715D0-5CF0-D2EF-884A-1A92119D8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31971" y="1633413"/>
            <a:ext cx="606668" cy="60666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A9760B8-43BF-57E1-1BBB-22D900ADA41D}"/>
              </a:ext>
            </a:extLst>
          </p:cNvPr>
          <p:cNvSpPr/>
          <p:nvPr/>
        </p:nvSpPr>
        <p:spPr>
          <a:xfrm>
            <a:off x="14458878" y="2913691"/>
            <a:ext cx="1046284" cy="10306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2E09E4-49DD-B126-84C5-B3E8166A0577}"/>
              </a:ext>
            </a:extLst>
          </p:cNvPr>
          <p:cNvSpPr txBox="1"/>
          <p:nvPr/>
        </p:nvSpPr>
        <p:spPr>
          <a:xfrm>
            <a:off x="2339784" y="2440975"/>
            <a:ext cx="139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 전용관 제공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4E773B-D5B6-3560-AC01-82457B63D78D}"/>
              </a:ext>
            </a:extLst>
          </p:cNvPr>
          <p:cNvSpPr txBox="1"/>
          <p:nvPr/>
        </p:nvSpPr>
        <p:spPr>
          <a:xfrm>
            <a:off x="14325565" y="3712404"/>
            <a:ext cx="13910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종일 집중 케어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1109216-C9C3-4A82-A74D-C0ECF9AF051D}"/>
              </a:ext>
            </a:extLst>
          </p:cNvPr>
          <p:cNvSpPr/>
          <p:nvPr/>
        </p:nvSpPr>
        <p:spPr>
          <a:xfrm>
            <a:off x="5546570" y="1411565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C8C4F0-4A4A-40B8-9B09-01FE3D88E5E5}"/>
              </a:ext>
            </a:extLst>
          </p:cNvPr>
          <p:cNvSpPr txBox="1"/>
          <p:nvPr/>
        </p:nvSpPr>
        <p:spPr>
          <a:xfrm>
            <a:off x="5461523" y="2376074"/>
            <a:ext cx="15798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중경</a:t>
            </a:r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경찰관 출신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노하우가 담긴 비법자료</a:t>
            </a:r>
          </a:p>
        </p:txBody>
      </p:sp>
      <p:pic>
        <p:nvPicPr>
          <p:cNvPr id="12" name="그래픽 11" descr="문서 단색으로 채워진">
            <a:extLst>
              <a:ext uri="{FF2B5EF4-FFF2-40B4-BE49-F238E27FC236}">
                <a16:creationId xmlns:a16="http://schemas.microsoft.com/office/drawing/2014/main" id="{C05CAC95-0981-498C-AFC1-35AE9E425B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1889" y="1543618"/>
            <a:ext cx="700404" cy="700404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36BCAA-6C5C-4D53-9024-D12E2D673767}"/>
              </a:ext>
            </a:extLst>
          </p:cNvPr>
          <p:cNvSpPr/>
          <p:nvPr/>
        </p:nvSpPr>
        <p:spPr>
          <a:xfrm>
            <a:off x="3913050" y="1411565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1E6C1C-FEE7-4700-9E37-3418DCFF0952}"/>
              </a:ext>
            </a:extLst>
          </p:cNvPr>
          <p:cNvSpPr txBox="1"/>
          <p:nvPr/>
        </p:nvSpPr>
        <p:spPr>
          <a:xfrm>
            <a:off x="3893900" y="2248734"/>
            <a:ext cx="139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전직 </a:t>
            </a:r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</a:t>
            </a:r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경력 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경찰관 출신 전문가 집단</a:t>
            </a:r>
          </a:p>
        </p:txBody>
      </p:sp>
      <p:pic>
        <p:nvPicPr>
          <p:cNvPr id="14" name="그래픽 13" descr="그룹 브레인스토밍 단색으로 채워진">
            <a:extLst>
              <a:ext uri="{FF2B5EF4-FFF2-40B4-BE49-F238E27FC236}">
                <a16:creationId xmlns:a16="http://schemas.microsoft.com/office/drawing/2014/main" id="{F60A5EF9-FF57-4B6B-8FA0-9E4E5B6B8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56349" y="1586909"/>
            <a:ext cx="556788" cy="556788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3BBBF7-048E-483A-8057-B6A980175B0F}"/>
              </a:ext>
            </a:extLst>
          </p:cNvPr>
          <p:cNvSpPr/>
          <p:nvPr/>
        </p:nvSpPr>
        <p:spPr>
          <a:xfrm>
            <a:off x="2358934" y="3027297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FB98A3-3A1A-4418-92B1-5FAC2410E51A}"/>
              </a:ext>
            </a:extLst>
          </p:cNvPr>
          <p:cNvSpPr txBox="1"/>
          <p:nvPr/>
        </p:nvSpPr>
        <p:spPr>
          <a:xfrm>
            <a:off x="2339784" y="3811189"/>
            <a:ext cx="139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99.9% </a:t>
            </a: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 면접과 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동일 시스템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44E473-13FB-4D53-9567-27CA374B8298}"/>
              </a:ext>
            </a:extLst>
          </p:cNvPr>
          <p:cNvSpPr/>
          <p:nvPr/>
        </p:nvSpPr>
        <p:spPr>
          <a:xfrm>
            <a:off x="3913050" y="3036761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183B76-4DF6-45D8-ABB8-92C2C33F6656}"/>
              </a:ext>
            </a:extLst>
          </p:cNvPr>
          <p:cNvSpPr txBox="1"/>
          <p:nvPr/>
        </p:nvSpPr>
        <p:spPr>
          <a:xfrm>
            <a:off x="3913050" y="3957253"/>
            <a:ext cx="1391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 교수진의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족보 특강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B308AE-BAA6-47C8-9C78-CCBD05A403A1}"/>
              </a:ext>
            </a:extLst>
          </p:cNvPr>
          <p:cNvSpPr/>
          <p:nvPr/>
        </p:nvSpPr>
        <p:spPr>
          <a:xfrm>
            <a:off x="5574979" y="3027297"/>
            <a:ext cx="1391042" cy="1370214"/>
          </a:xfrm>
          <a:prstGeom prst="rect">
            <a:avLst/>
          </a:prstGeom>
          <a:solidFill>
            <a:srgbClr val="00FF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2CCF7A2-4DB4-4BE6-845B-15E8A6EC48C3}"/>
              </a:ext>
            </a:extLst>
          </p:cNvPr>
          <p:cNvSpPr txBox="1"/>
          <p:nvPr/>
        </p:nvSpPr>
        <p:spPr>
          <a:xfrm>
            <a:off x="5555829" y="3811189"/>
            <a:ext cx="139104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전문가 집단의 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실시간</a:t>
            </a:r>
            <a:r>
              <a:rPr lang="en-US" altLang="ko-KR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&amp;</a:t>
            </a:r>
            <a:r>
              <a:rPr lang="ko-KR" altLang="en-US" sz="10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종일제</a:t>
            </a:r>
            <a:endParaRPr lang="en-US" altLang="ko-KR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0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튜터링</a:t>
            </a:r>
            <a:r>
              <a:rPr lang="ko-KR" altLang="en-US" sz="10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모드</a:t>
            </a:r>
          </a:p>
        </p:txBody>
      </p:sp>
      <p:pic>
        <p:nvPicPr>
          <p:cNvPr id="16" name="그래픽 15" descr="사용자 단색으로 채워진">
            <a:extLst>
              <a:ext uri="{FF2B5EF4-FFF2-40B4-BE49-F238E27FC236}">
                <a16:creationId xmlns:a16="http://schemas.microsoft.com/office/drawing/2014/main" id="{EFEF4C38-8913-49EF-AE35-1D017F28D4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1371" y="3122009"/>
            <a:ext cx="914400" cy="914400"/>
          </a:xfrm>
          <a:prstGeom prst="rect">
            <a:avLst/>
          </a:prstGeom>
        </p:spPr>
      </p:pic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9172CA4-F0AF-409D-853F-3F6B5D2D1427}"/>
              </a:ext>
            </a:extLst>
          </p:cNvPr>
          <p:cNvCxnSpPr/>
          <p:nvPr/>
        </p:nvCxnSpPr>
        <p:spPr>
          <a:xfrm flipV="1">
            <a:off x="3982563" y="3618948"/>
            <a:ext cx="707132" cy="1324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D1677BA-D86B-4388-9D73-0C3BD53EE891}"/>
              </a:ext>
            </a:extLst>
          </p:cNvPr>
          <p:cNvSpPr txBox="1"/>
          <p:nvPr/>
        </p:nvSpPr>
        <p:spPr>
          <a:xfrm>
            <a:off x="3549909" y="5142368"/>
            <a:ext cx="3387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의장님</a:t>
            </a:r>
            <a:r>
              <a:rPr lang="en-US" altLang="ko-KR" dirty="0"/>
              <a:t>, </a:t>
            </a:r>
            <a:r>
              <a:rPr lang="ko-KR" altLang="en-US" dirty="0"/>
              <a:t>장정훈 교수님</a:t>
            </a:r>
          </a:p>
        </p:txBody>
      </p:sp>
      <p:pic>
        <p:nvPicPr>
          <p:cNvPr id="46" name="그래픽 45" descr="다이아몬드형 단색으로 채워진">
            <a:extLst>
              <a:ext uri="{FF2B5EF4-FFF2-40B4-BE49-F238E27FC236}">
                <a16:creationId xmlns:a16="http://schemas.microsoft.com/office/drawing/2014/main" id="{3D8EB7BF-1EF7-4C84-BC1C-E8380EC4A40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71958" y="3144034"/>
            <a:ext cx="596208" cy="596208"/>
          </a:xfrm>
          <a:prstGeom prst="rect">
            <a:avLst/>
          </a:prstGeom>
        </p:spPr>
      </p:pic>
      <p:pic>
        <p:nvPicPr>
          <p:cNvPr id="48" name="그래픽 47" descr="연구 단색으로 채워진">
            <a:extLst>
              <a:ext uri="{FF2B5EF4-FFF2-40B4-BE49-F238E27FC236}">
                <a16:creationId xmlns:a16="http://schemas.microsoft.com/office/drawing/2014/main" id="{227EAF71-0735-4E94-B716-DDC5EEF86C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18091" y="3103939"/>
            <a:ext cx="629496" cy="6294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039971-9B31-CFED-C45D-9FEE2427089F}"/>
              </a:ext>
            </a:extLst>
          </p:cNvPr>
          <p:cNvSpPr txBox="1"/>
          <p:nvPr/>
        </p:nvSpPr>
        <p:spPr>
          <a:xfrm>
            <a:off x="9602063" y="60491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4150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0F8CCC-5883-5D95-9464-B6682169D00C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491E8-F63C-48DE-8CD4-B46AE33D82CA}"/>
              </a:ext>
            </a:extLst>
          </p:cNvPr>
          <p:cNvSpPr txBox="1"/>
          <p:nvPr/>
        </p:nvSpPr>
        <p:spPr>
          <a:xfrm>
            <a:off x="295190" y="4826748"/>
            <a:ext cx="93508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경찰공무원 최종 합격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미래인재경찰학원이 여러분의 최종합격까지 함께 하겠습니다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0326075-0E7F-435B-8B08-A6FA6D25B6E7}"/>
              </a:ext>
            </a:extLst>
          </p:cNvPr>
          <p:cNvSpPr/>
          <p:nvPr/>
        </p:nvSpPr>
        <p:spPr>
          <a:xfrm>
            <a:off x="320663" y="5913939"/>
            <a:ext cx="3838100" cy="769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0E823C-9684-45F6-9526-D1C74DFFAC2B}"/>
              </a:ext>
            </a:extLst>
          </p:cNvPr>
          <p:cNvSpPr txBox="1"/>
          <p:nvPr/>
        </p:nvSpPr>
        <p:spPr>
          <a:xfrm>
            <a:off x="-470735" y="5995347"/>
            <a:ext cx="567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강태중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</a:t>
            </a:r>
          </a:p>
          <a:p>
            <a:pPr algn="ctr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All-in-one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Signature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신청하기 ▶</a:t>
            </a:r>
            <a:endParaRPr lang="ko-KR" altLang="en-US" sz="6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6A926F-CF90-5B09-B5B2-7F0A3C4C35D1}"/>
              </a:ext>
            </a:extLst>
          </p:cNvPr>
          <p:cNvSpPr txBox="1"/>
          <p:nvPr/>
        </p:nvSpPr>
        <p:spPr>
          <a:xfrm>
            <a:off x="1133060" y="674687"/>
            <a:ext cx="85129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강태중</a:t>
            </a:r>
            <a:r>
              <a:rPr lang="ko-KR" altLang="en-US" sz="1200" dirty="0"/>
              <a:t> 교수님 면접반의 실전 코칭 피드백 덕분에</a:t>
            </a:r>
            <a:r>
              <a:rPr lang="en-US" altLang="ko-KR" sz="1200" dirty="0"/>
              <a:t> </a:t>
            </a:r>
            <a:r>
              <a:rPr lang="ko-KR" altLang="en-US" sz="1200" dirty="0"/>
              <a:t>좋은 결과를 얻었습니다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교수님과 </a:t>
            </a:r>
            <a:r>
              <a:rPr lang="ko-KR" altLang="en-US" sz="1200" dirty="0" err="1"/>
              <a:t>스터디원의</a:t>
            </a:r>
            <a:r>
              <a:rPr lang="ko-KR" altLang="en-US" sz="1200" dirty="0"/>
              <a:t> 피드백으로 저의 나쁜 습관이 무엇인지 파악하고 고쳐서 최종 합격 할 수 있었습니다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CF486F-5BA2-C75F-53D0-725D59408F2E}"/>
              </a:ext>
            </a:extLst>
          </p:cNvPr>
          <p:cNvSpPr txBox="1"/>
          <p:nvPr/>
        </p:nvSpPr>
        <p:spPr>
          <a:xfrm>
            <a:off x="1056981" y="2925599"/>
            <a:ext cx="9898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경찰 출신</a:t>
            </a:r>
            <a:r>
              <a:rPr lang="en-US" altLang="ko-KR" sz="1200" dirty="0"/>
              <a:t>/</a:t>
            </a:r>
            <a:r>
              <a:rPr lang="ko-KR" altLang="en-US" sz="1200" dirty="0"/>
              <a:t>면접 담당관 출신 </a:t>
            </a:r>
            <a:r>
              <a:rPr lang="ko-KR" altLang="en-US" sz="1200" dirty="0" err="1"/>
              <a:t>교수님들이라</a:t>
            </a:r>
            <a:r>
              <a:rPr lang="ko-KR" altLang="en-US" sz="1200" dirty="0"/>
              <a:t> 그런지</a:t>
            </a:r>
            <a:r>
              <a:rPr lang="en-US" altLang="ko-KR" sz="1200" dirty="0"/>
              <a:t> </a:t>
            </a:r>
            <a:r>
              <a:rPr lang="ko-KR" altLang="en-US" sz="1200" dirty="0"/>
              <a:t>모의 면접 후 실전 면접에 필요한 노하우</a:t>
            </a:r>
            <a:r>
              <a:rPr lang="en-US" altLang="ko-KR" sz="1200" dirty="0"/>
              <a:t>/</a:t>
            </a:r>
            <a:r>
              <a:rPr lang="ko-KR" altLang="en-US" sz="1200" dirty="0"/>
              <a:t>피드백을 깊이 있게 받을 수 있었어요</a:t>
            </a:r>
            <a:r>
              <a:rPr lang="en-US" altLang="ko-KR" sz="12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E50D8-6310-4227-6193-FCFB104C8F85}"/>
              </a:ext>
            </a:extLst>
          </p:cNvPr>
          <p:cNvSpPr txBox="1"/>
          <p:nvPr/>
        </p:nvSpPr>
        <p:spPr>
          <a:xfrm>
            <a:off x="6240090" y="1730803"/>
            <a:ext cx="2751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- 23</a:t>
            </a:r>
            <a:r>
              <a:rPr lang="ko-KR" altLang="en-US" sz="900" dirty="0"/>
              <a:t>년 </a:t>
            </a:r>
            <a:r>
              <a:rPr lang="en-US" altLang="ko-KR" sz="900" dirty="0"/>
              <a:t>1</a:t>
            </a:r>
            <a:r>
              <a:rPr lang="ko-KR" altLang="en-US" sz="900" dirty="0"/>
              <a:t>차 대비 </a:t>
            </a:r>
            <a:r>
              <a:rPr lang="ko-KR" altLang="en-US" sz="900" dirty="0" err="1"/>
              <a:t>면접반</a:t>
            </a:r>
            <a:r>
              <a:rPr lang="ko-KR" altLang="en-US" sz="900" dirty="0"/>
              <a:t> 수강생 후기 중 </a:t>
            </a:r>
            <a:r>
              <a:rPr lang="en-US" altLang="ko-KR" sz="900" dirty="0"/>
              <a:t>-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BD59DF-7ADC-51A7-D9EF-452225F55675}"/>
              </a:ext>
            </a:extLst>
          </p:cNvPr>
          <p:cNvSpPr txBox="1"/>
          <p:nvPr/>
        </p:nvSpPr>
        <p:spPr>
          <a:xfrm>
            <a:off x="6336641" y="3217670"/>
            <a:ext cx="2751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- 23</a:t>
            </a:r>
            <a:r>
              <a:rPr lang="ko-KR" altLang="en-US" sz="900" dirty="0"/>
              <a:t>년 </a:t>
            </a:r>
            <a:r>
              <a:rPr lang="en-US" altLang="ko-KR" sz="900" dirty="0"/>
              <a:t>1</a:t>
            </a:r>
            <a:r>
              <a:rPr lang="ko-KR" altLang="en-US" sz="900" dirty="0"/>
              <a:t>차 대비 </a:t>
            </a:r>
            <a:r>
              <a:rPr lang="ko-KR" altLang="en-US" sz="900" dirty="0" err="1"/>
              <a:t>면접반</a:t>
            </a:r>
            <a:r>
              <a:rPr lang="ko-KR" altLang="en-US" sz="900" dirty="0"/>
              <a:t> 수강생 후기 중 </a:t>
            </a:r>
            <a:r>
              <a:rPr lang="en-US" altLang="ko-KR" sz="900" dirty="0"/>
              <a:t>-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18E592-A7B6-C700-61A2-5FB4BBAA238F}"/>
              </a:ext>
            </a:extLst>
          </p:cNvPr>
          <p:cNvSpPr txBox="1"/>
          <p:nvPr/>
        </p:nvSpPr>
        <p:spPr>
          <a:xfrm>
            <a:off x="6336641" y="4505471"/>
            <a:ext cx="27519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/>
              <a:t>- 23</a:t>
            </a:r>
            <a:r>
              <a:rPr lang="ko-KR" altLang="en-US" sz="900" dirty="0"/>
              <a:t>년 </a:t>
            </a:r>
            <a:r>
              <a:rPr lang="en-US" altLang="ko-KR" sz="900" dirty="0"/>
              <a:t>1</a:t>
            </a:r>
            <a:r>
              <a:rPr lang="ko-KR" altLang="en-US" sz="900" dirty="0"/>
              <a:t>차 대비 </a:t>
            </a:r>
            <a:r>
              <a:rPr lang="ko-KR" altLang="en-US" sz="900" dirty="0" err="1"/>
              <a:t>면접반</a:t>
            </a:r>
            <a:r>
              <a:rPr lang="ko-KR" altLang="en-US" sz="900" dirty="0"/>
              <a:t> 수강생 후기 중 </a:t>
            </a:r>
            <a:r>
              <a:rPr lang="en-US" altLang="ko-KR" sz="900" dirty="0"/>
              <a:t>-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1569E9-3631-F4EE-5396-566FE8E90DF9}"/>
              </a:ext>
            </a:extLst>
          </p:cNvPr>
          <p:cNvSpPr txBox="1"/>
          <p:nvPr/>
        </p:nvSpPr>
        <p:spPr>
          <a:xfrm>
            <a:off x="1116238" y="4166562"/>
            <a:ext cx="9687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진짜 면접 시험처럼 운영해서 실제 면접장에서 전혀 긴장하지 않고 면접 볼 수 있었고 당당히 합격했습니다</a:t>
            </a:r>
            <a:r>
              <a:rPr lang="en-US" altLang="ko-KR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63F149-C3D8-4316-C6AF-F975F45812FB}"/>
              </a:ext>
            </a:extLst>
          </p:cNvPr>
          <p:cNvSpPr txBox="1"/>
          <p:nvPr/>
        </p:nvSpPr>
        <p:spPr>
          <a:xfrm>
            <a:off x="-132151" y="196020"/>
            <a:ext cx="896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All-in-one</a:t>
            </a:r>
            <a:r>
              <a:rPr lang="ko-KR" altLang="en-US" dirty="0"/>
              <a:t> </a:t>
            </a:r>
            <a:r>
              <a:rPr lang="ko-KR" altLang="en-US" dirty="0" err="1"/>
              <a:t>면접반</a:t>
            </a:r>
            <a:r>
              <a:rPr lang="ko-KR" altLang="en-US" dirty="0"/>
              <a:t> 출신 최종합격자들의 강력 추천</a:t>
            </a:r>
            <a:r>
              <a:rPr lang="en-US" altLang="ko-KR" dirty="0"/>
              <a:t>!</a:t>
            </a:r>
          </a:p>
          <a:p>
            <a:pPr algn="ctr"/>
            <a:r>
              <a:rPr lang="ko-KR" altLang="en-US" dirty="0"/>
              <a:t>모두 최고의 면접반이라고 말하지만</a:t>
            </a:r>
            <a:r>
              <a:rPr lang="en-US" altLang="ko-KR" dirty="0"/>
              <a:t>, </a:t>
            </a:r>
            <a:r>
              <a:rPr lang="ko-KR" altLang="en-US" dirty="0"/>
              <a:t>진실은 합격으로 증명됩니다</a:t>
            </a:r>
            <a:r>
              <a:rPr lang="en-US" altLang="ko-KR" dirty="0"/>
              <a:t>.</a:t>
            </a:r>
          </a:p>
        </p:txBody>
      </p:sp>
      <p:pic>
        <p:nvPicPr>
          <p:cNvPr id="12" name="그래픽 11" descr="남자 옆모습 단색으로 채워진">
            <a:extLst>
              <a:ext uri="{FF2B5EF4-FFF2-40B4-BE49-F238E27FC236}">
                <a16:creationId xmlns:a16="http://schemas.microsoft.com/office/drawing/2014/main" id="{F274D066-BC0A-4777-BDB8-928EA064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81" y="1071432"/>
            <a:ext cx="914400" cy="914400"/>
          </a:xfrm>
          <a:prstGeom prst="rect">
            <a:avLst/>
          </a:prstGeom>
        </p:spPr>
      </p:pic>
      <p:pic>
        <p:nvPicPr>
          <p:cNvPr id="20" name="그래픽 19" descr="남자 옆모습 단색으로 채워진">
            <a:extLst>
              <a:ext uri="{FF2B5EF4-FFF2-40B4-BE49-F238E27FC236}">
                <a16:creationId xmlns:a16="http://schemas.microsoft.com/office/drawing/2014/main" id="{AC9F6FA4-52ED-4791-88C4-D40DE82D1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81" y="2599959"/>
            <a:ext cx="914400" cy="914400"/>
          </a:xfrm>
          <a:prstGeom prst="rect">
            <a:avLst/>
          </a:prstGeom>
        </p:spPr>
      </p:pic>
      <p:pic>
        <p:nvPicPr>
          <p:cNvPr id="21" name="그래픽 20" descr="남자 옆모습 단색으로 채워진">
            <a:extLst>
              <a:ext uri="{FF2B5EF4-FFF2-40B4-BE49-F238E27FC236}">
                <a16:creationId xmlns:a16="http://schemas.microsoft.com/office/drawing/2014/main" id="{0577FDC1-3139-4857-8B09-09B685B34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2581" y="3772094"/>
            <a:ext cx="914400" cy="914400"/>
          </a:xfrm>
          <a:prstGeom prst="rect">
            <a:avLst/>
          </a:prstGeom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7A23317-2F7F-40DD-901C-5E3284BAF976}"/>
              </a:ext>
            </a:extLst>
          </p:cNvPr>
          <p:cNvSpPr/>
          <p:nvPr/>
        </p:nvSpPr>
        <p:spPr>
          <a:xfrm>
            <a:off x="4984074" y="5913939"/>
            <a:ext cx="3838100" cy="7691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4A4534-E6DA-4464-8D07-884CB2F68E76}"/>
              </a:ext>
            </a:extLst>
          </p:cNvPr>
          <p:cNvSpPr txBox="1"/>
          <p:nvPr/>
        </p:nvSpPr>
        <p:spPr>
          <a:xfrm>
            <a:off x="3971595" y="5971150"/>
            <a:ext cx="5674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강인혁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</a:t>
            </a:r>
          </a:p>
          <a:p>
            <a:pPr algn="ctr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All-in-one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스파르타 신청하기 ▶</a:t>
            </a:r>
            <a:endParaRPr lang="ko-KR" altLang="en-US" sz="6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92A41B-6CCB-D72C-ACE4-8B2233CA3EB7}"/>
              </a:ext>
            </a:extLst>
          </p:cNvPr>
          <p:cNvSpPr txBox="1"/>
          <p:nvPr/>
        </p:nvSpPr>
        <p:spPr>
          <a:xfrm>
            <a:off x="9602063" y="60491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866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4D78FB7-9F8D-5F4F-B58C-5C3F5C27B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065919"/>
              </p:ext>
            </p:extLst>
          </p:nvPr>
        </p:nvGraphicFramePr>
        <p:xfrm>
          <a:off x="9476174" y="17756"/>
          <a:ext cx="2654423" cy="377504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버튼 클릭 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응시번호 입력 팝업 생성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응시번호 입력 후 수강신청단 이동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버튼 클릭 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설명회 신청 팝업 생성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※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로그인 필수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1.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관리자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학원관리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&gt;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신청관리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에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신청자 명단 생성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이름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아이디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전화번호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및 엑셀 다운로드 가능하도록 기능 구현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D860F15-05D5-9D19-E82D-2A6DDC3E5E3B}"/>
              </a:ext>
            </a:extLst>
          </p:cNvPr>
          <p:cNvSpPr/>
          <p:nvPr/>
        </p:nvSpPr>
        <p:spPr>
          <a:xfrm>
            <a:off x="400930" y="145115"/>
            <a:ext cx="8752114" cy="3454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76A68A-A2BB-1FC8-F451-82914462612E}"/>
              </a:ext>
            </a:extLst>
          </p:cNvPr>
          <p:cNvSpPr txBox="1"/>
          <p:nvPr/>
        </p:nvSpPr>
        <p:spPr>
          <a:xfrm>
            <a:off x="2290689" y="322367"/>
            <a:ext cx="5607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◆ </a:t>
            </a:r>
            <a:r>
              <a:rPr lang="en-US" altLang="ko-KR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 </a:t>
            </a:r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 설명회 ◆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841B2A-A692-E913-E741-8E67E4C5A415}"/>
              </a:ext>
            </a:extLst>
          </p:cNvPr>
          <p:cNvSpPr txBox="1"/>
          <p:nvPr/>
        </p:nvSpPr>
        <p:spPr>
          <a:xfrm>
            <a:off x="2784284" y="2103065"/>
            <a:ext cx="48947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일정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2023.08.27(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14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장소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미래인재경찰학원 노량진 스마트빌딩</a:t>
            </a:r>
            <a:endParaRPr lang="en-US" altLang="ko-KR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         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동작구 </a:t>
            </a:r>
            <a:r>
              <a:rPr lang="ko-KR" altLang="en-US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노량진로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14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가길 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F538E-F63A-19F9-0CA6-51A9DC46613A}"/>
              </a:ext>
            </a:extLst>
          </p:cNvPr>
          <p:cNvSpPr txBox="1"/>
          <p:nvPr/>
        </p:nvSpPr>
        <p:spPr>
          <a:xfrm>
            <a:off x="1018239" y="1075536"/>
            <a:ext cx="79267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차 경찰시험 최종 합격을 위한 확실한 선택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20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‘30</a:t>
            </a:r>
            <a:r>
              <a:rPr lang="ko-KR" altLang="en-US" sz="20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이상 경력의 경찰관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전직 중경 교수진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실제 면접위원 출신</a:t>
            </a:r>
            <a:r>
              <a:rPr lang="en-US" altLang="ko-KR" sz="2000" b="1" i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’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전문가 집단이 여러분의 최종합격을 책임집니다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B50C8A-4476-316F-F1E6-E8D204A5C241}"/>
              </a:ext>
            </a:extLst>
          </p:cNvPr>
          <p:cNvSpPr txBox="1"/>
          <p:nvPr/>
        </p:nvSpPr>
        <p:spPr>
          <a:xfrm>
            <a:off x="2900291" y="3026394"/>
            <a:ext cx="3370217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설명회 신청하기 ▶</a:t>
            </a:r>
            <a:endParaRPr lang="ko-KR" altLang="en-US" sz="5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5B8B478-C211-8754-72B5-058AFC6FCBB1}"/>
              </a:ext>
            </a:extLst>
          </p:cNvPr>
          <p:cNvSpPr/>
          <p:nvPr/>
        </p:nvSpPr>
        <p:spPr>
          <a:xfrm>
            <a:off x="2784284" y="2862166"/>
            <a:ext cx="313509" cy="26337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CC4B378-88D9-4122-917D-9892AAD1703B}"/>
              </a:ext>
            </a:extLst>
          </p:cNvPr>
          <p:cNvCxnSpPr/>
          <p:nvPr/>
        </p:nvCxnSpPr>
        <p:spPr>
          <a:xfrm flipV="1">
            <a:off x="844062" y="3180283"/>
            <a:ext cx="457200" cy="1374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01C27A-C1E7-4596-869B-4C56918D68EE}"/>
              </a:ext>
            </a:extLst>
          </p:cNvPr>
          <p:cNvSpPr txBox="1"/>
          <p:nvPr/>
        </p:nvSpPr>
        <p:spPr>
          <a:xfrm>
            <a:off x="400930" y="4766802"/>
            <a:ext cx="4083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뒷</a:t>
            </a:r>
            <a:r>
              <a:rPr lang="ko-KR" altLang="en-US" dirty="0"/>
              <a:t> 배경 사진은 수험생 실전 면접 하는 사진으로</a:t>
            </a:r>
            <a:r>
              <a:rPr lang="en-US" altLang="ko-KR" dirty="0"/>
              <a:t>….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6C1D6-D808-76EA-21D2-63D0BE632AC7}"/>
              </a:ext>
            </a:extLst>
          </p:cNvPr>
          <p:cNvSpPr txBox="1"/>
          <p:nvPr/>
        </p:nvSpPr>
        <p:spPr>
          <a:xfrm>
            <a:off x="9602063" y="60491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55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B2F904-7F78-4D1F-ADDF-5DB809D73A02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5DBF0-ABAD-E45B-642B-1ACB74121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468" y="322731"/>
            <a:ext cx="657672" cy="77882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0ED1C4C-C01C-1165-822B-91B009D2AE99}"/>
              </a:ext>
            </a:extLst>
          </p:cNvPr>
          <p:cNvSpPr txBox="1"/>
          <p:nvPr/>
        </p:nvSpPr>
        <p:spPr>
          <a:xfrm>
            <a:off x="3079069" y="3145100"/>
            <a:ext cx="38779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위가 만든 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– in – one </a:t>
            </a:r>
            <a:r>
              <a:rPr lang="ko-KR" altLang="en-US" sz="16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면접반</a:t>
            </a:r>
            <a:endParaRPr lang="en-US" altLang="ko-KR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커뮤니티에 소문 내고 스타벅스 커피 받자</a:t>
            </a:r>
            <a:r>
              <a:rPr lang="en-US" altLang="ko-KR" sz="16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16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437994-85F3-9AD5-BAEA-897BEC864218}"/>
              </a:ext>
            </a:extLst>
          </p:cNvPr>
          <p:cNvSpPr txBox="1"/>
          <p:nvPr/>
        </p:nvSpPr>
        <p:spPr>
          <a:xfrm>
            <a:off x="6274624" y="2245892"/>
            <a:ext cx="134203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소문내기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최다참여자 </a:t>
            </a:r>
            <a:r>
              <a:rPr lang="en-US" altLang="ko-KR" sz="12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10</a:t>
            </a:r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</a:rPr>
              <a:t>명</a:t>
            </a:r>
            <a:endParaRPr lang="en-US" altLang="ko-KR" sz="1200" dirty="0">
              <a:latin typeface="+mj-ea"/>
              <a:ea typeface="+mj-ea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8D6E5FED-44D4-BCDC-FF04-00AE97F54255}"/>
              </a:ext>
            </a:extLst>
          </p:cNvPr>
          <p:cNvSpPr/>
          <p:nvPr/>
        </p:nvSpPr>
        <p:spPr>
          <a:xfrm>
            <a:off x="2371438" y="3830565"/>
            <a:ext cx="5582194" cy="39448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01C708B-DAA4-DF25-FEF5-9A680BCF1289}"/>
              </a:ext>
            </a:extLst>
          </p:cNvPr>
          <p:cNvSpPr txBox="1"/>
          <p:nvPr/>
        </p:nvSpPr>
        <p:spPr>
          <a:xfrm>
            <a:off x="1352703" y="4476298"/>
            <a:ext cx="7858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latin typeface="+mj-lt"/>
                <a:ea typeface="+mj-ea"/>
              </a:rPr>
              <a:t>---------------   </a:t>
            </a:r>
            <a:r>
              <a:rPr lang="ko-KR" altLang="en-US" sz="2000" b="1" dirty="0">
                <a:latin typeface="+mj-lt"/>
                <a:ea typeface="+mj-ea"/>
              </a:rPr>
              <a:t>소문내기 이벤트 참여 방법  </a:t>
            </a:r>
            <a:r>
              <a:rPr lang="en-US" altLang="ko-KR" sz="2000" b="1" dirty="0">
                <a:latin typeface="+mj-lt"/>
                <a:ea typeface="+mj-ea"/>
              </a:rPr>
              <a:t> ---------------</a:t>
            </a:r>
          </a:p>
          <a:p>
            <a:endParaRPr lang="en-US" altLang="ko-KR" dirty="0">
              <a:latin typeface="+mj-lt"/>
              <a:ea typeface="+mj-ea"/>
            </a:endParaRPr>
          </a:p>
          <a:p>
            <a:r>
              <a:rPr lang="en-US" altLang="ko-KR" dirty="0">
                <a:latin typeface="+mj-lt"/>
                <a:ea typeface="+mj-ea"/>
              </a:rPr>
              <a:t>01. </a:t>
            </a:r>
            <a:r>
              <a:rPr lang="ko-KR" altLang="en-US" dirty="0">
                <a:latin typeface="+mj-lt"/>
                <a:ea typeface="+mj-ea"/>
              </a:rPr>
              <a:t>소문내기 이미지와 함께 </a:t>
            </a:r>
            <a:r>
              <a:rPr lang="en-US" altLang="ko-KR" dirty="0">
                <a:latin typeface="+mj-lt"/>
                <a:ea typeface="+mj-ea"/>
              </a:rPr>
              <a:t>URL </a:t>
            </a:r>
            <a:r>
              <a:rPr lang="ko-KR" altLang="en-US" dirty="0">
                <a:latin typeface="+mj-lt"/>
                <a:ea typeface="+mj-ea"/>
              </a:rPr>
              <a:t>복사하기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8E6E6BC-26C4-7179-687D-6DB6475B73EC}"/>
              </a:ext>
            </a:extLst>
          </p:cNvPr>
          <p:cNvSpPr/>
          <p:nvPr/>
        </p:nvSpPr>
        <p:spPr>
          <a:xfrm>
            <a:off x="1966337" y="5603129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lt"/>
                <a:ea typeface="+mj-ea"/>
              </a:rPr>
              <a:t>소문내기 이미지 다운로드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D8D171C-1DE7-C5D1-69B4-FB4E89AA88CB}"/>
              </a:ext>
            </a:extLst>
          </p:cNvPr>
          <p:cNvSpPr/>
          <p:nvPr/>
        </p:nvSpPr>
        <p:spPr>
          <a:xfrm>
            <a:off x="5153963" y="5603129"/>
            <a:ext cx="2994569" cy="295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+mj-lt"/>
                <a:ea typeface="+mj-ea"/>
              </a:rPr>
              <a:t>이벤트 </a:t>
            </a:r>
            <a:r>
              <a:rPr lang="en-US" altLang="ko-KR" sz="1400" dirty="0">
                <a:latin typeface="+mj-lt"/>
                <a:ea typeface="+mj-ea"/>
              </a:rPr>
              <a:t>URL </a:t>
            </a:r>
            <a:r>
              <a:rPr lang="ko-KR" altLang="en-US" sz="1400" dirty="0">
                <a:latin typeface="+mj-lt"/>
                <a:ea typeface="+mj-ea"/>
              </a:rPr>
              <a:t>복사하기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2B68D8A4-E205-E1D6-B4DD-8A024661FB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477" y="5617134"/>
            <a:ext cx="265133" cy="265133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4C6E03D7-B0F5-3BAC-1DCC-9518F8BD9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854" y="5580339"/>
            <a:ext cx="363043" cy="363043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20FE10F4-A75E-E0F4-11B8-3D09C632D451}"/>
              </a:ext>
            </a:extLst>
          </p:cNvPr>
          <p:cNvSpPr/>
          <p:nvPr/>
        </p:nvSpPr>
        <p:spPr>
          <a:xfrm>
            <a:off x="1938952" y="5505220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FA4A3A2-6BE3-EBBF-B040-58A252C0B529}"/>
              </a:ext>
            </a:extLst>
          </p:cNvPr>
          <p:cNvSpPr/>
          <p:nvPr/>
        </p:nvSpPr>
        <p:spPr>
          <a:xfrm>
            <a:off x="5105385" y="5515499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2DC40E-C707-FB90-9CEA-B9C679B5481C}"/>
              </a:ext>
            </a:extLst>
          </p:cNvPr>
          <p:cNvSpPr txBox="1"/>
          <p:nvPr/>
        </p:nvSpPr>
        <p:spPr>
          <a:xfrm>
            <a:off x="2454618" y="3906177"/>
            <a:ext cx="3212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기간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2023. 08. 18(</a:t>
            </a:r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–  09.04(</a:t>
            </a:r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08E06A-BE10-4545-9A54-5729731AB407}"/>
              </a:ext>
            </a:extLst>
          </p:cNvPr>
          <p:cNvSpPr txBox="1"/>
          <p:nvPr/>
        </p:nvSpPr>
        <p:spPr>
          <a:xfrm>
            <a:off x="5800135" y="3904455"/>
            <a:ext cx="1842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당첨자 발표 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09. 07(</a:t>
            </a:r>
            <a:r>
              <a:rPr lang="ko-KR" altLang="en-US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</a:t>
            </a:r>
            <a:r>
              <a:rPr lang="en-US" altLang="ko-KR" sz="1200" b="1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1200" b="1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4CF3EFA-797A-4996-33B0-60CD8DCB44A8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2096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소문내기 이미지는 디자인 완성되면 검토 후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진행 예정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62788A1D-DBA9-6C21-26AE-E9C4FC280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451" y="1231860"/>
            <a:ext cx="1103974" cy="175301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FA0268E-698A-AA17-E836-6C31782FC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119" y="1261778"/>
            <a:ext cx="1103974" cy="17530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229F97-26A0-5872-31B3-B44BFD55B7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919" y="1369384"/>
            <a:ext cx="1103974" cy="17530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1D38B4-579E-B61C-3B14-51AE9C0DD12A}"/>
              </a:ext>
            </a:extLst>
          </p:cNvPr>
          <p:cNvSpPr txBox="1"/>
          <p:nvPr/>
        </p:nvSpPr>
        <p:spPr>
          <a:xfrm>
            <a:off x="9601009" y="34290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section13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840C8-B6F1-14AB-CB93-71965882F124}"/>
              </a:ext>
            </a:extLst>
          </p:cNvPr>
          <p:cNvSpPr txBox="1"/>
          <p:nvPr/>
        </p:nvSpPr>
        <p:spPr>
          <a:xfrm>
            <a:off x="9602063" y="604910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63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B2F904-7F78-4D1F-ADDF-5DB809D73A02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71749-98DA-413D-DE61-4E4E004D1FA8}"/>
              </a:ext>
            </a:extLst>
          </p:cNvPr>
          <p:cNvSpPr txBox="1"/>
          <p:nvPr/>
        </p:nvSpPr>
        <p:spPr>
          <a:xfrm>
            <a:off x="923127" y="1112628"/>
            <a:ext cx="785840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  <a:ea typeface="+mj-ea"/>
              </a:rPr>
              <a:t>02. </a:t>
            </a:r>
            <a:r>
              <a:rPr lang="ko-KR" altLang="en-US" dirty="0">
                <a:latin typeface="+mj-lt"/>
                <a:ea typeface="+mj-ea"/>
              </a:rPr>
              <a:t>아래 지정된 커뮤니티에 전체 </a:t>
            </a:r>
            <a:r>
              <a:rPr lang="ko-KR" altLang="en-US" dirty="0" err="1">
                <a:latin typeface="+mj-lt"/>
                <a:ea typeface="+mj-ea"/>
              </a:rPr>
              <a:t>공개글로</a:t>
            </a:r>
            <a:r>
              <a:rPr lang="ko-KR" altLang="en-US" dirty="0">
                <a:latin typeface="+mj-lt"/>
                <a:ea typeface="+mj-ea"/>
              </a:rPr>
              <a:t> 소문내기</a:t>
            </a:r>
            <a:endParaRPr lang="en-US" altLang="ko-KR" dirty="0">
              <a:latin typeface="+mj-lt"/>
              <a:ea typeface="+mj-ea"/>
            </a:endParaRPr>
          </a:p>
          <a:p>
            <a:r>
              <a:rPr lang="en-US" altLang="ko-KR" sz="1200" dirty="0">
                <a:latin typeface="+mj-lt"/>
                <a:ea typeface="+mj-ea"/>
              </a:rPr>
              <a:t>   (</a:t>
            </a:r>
            <a:r>
              <a:rPr lang="ko-KR" altLang="en-US" sz="1200" dirty="0">
                <a:latin typeface="+mj-lt"/>
                <a:ea typeface="+mj-ea"/>
              </a:rPr>
              <a:t>게시글 제목은 모두 달라야 하며</a:t>
            </a:r>
            <a:r>
              <a:rPr lang="en-US" altLang="ko-KR" sz="1200" dirty="0">
                <a:latin typeface="+mj-lt"/>
                <a:ea typeface="+mj-ea"/>
              </a:rPr>
              <a:t>, </a:t>
            </a:r>
            <a:r>
              <a:rPr lang="ko-KR" altLang="en-US" sz="1200" dirty="0">
                <a:latin typeface="+mj-lt"/>
                <a:ea typeface="+mj-ea"/>
              </a:rPr>
              <a:t>제목 또는 내용에 </a:t>
            </a:r>
            <a:r>
              <a:rPr lang="en-US" altLang="ko-KR" sz="1200" dirty="0">
                <a:latin typeface="+mj-lt"/>
                <a:ea typeface="+mj-ea"/>
              </a:rPr>
              <a:t>[</a:t>
            </a:r>
            <a:r>
              <a:rPr lang="ko-KR" altLang="en-US" sz="1200" dirty="0">
                <a:latin typeface="+mj-lt"/>
                <a:ea typeface="+mj-ea"/>
              </a:rPr>
              <a:t>미래인재경찰</a:t>
            </a:r>
            <a:r>
              <a:rPr lang="en-US" altLang="ko-KR" sz="1200" dirty="0">
                <a:latin typeface="+mj-lt"/>
                <a:ea typeface="+mj-ea"/>
              </a:rPr>
              <a:t>,</a:t>
            </a:r>
            <a:r>
              <a:rPr lang="ko-KR" altLang="en-US" sz="1200" dirty="0">
                <a:latin typeface="+mj-lt"/>
                <a:ea typeface="+mj-ea"/>
              </a:rPr>
              <a:t> 기본이론종합반</a:t>
            </a:r>
            <a:r>
              <a:rPr lang="en-US" altLang="ko-KR" sz="1200" dirty="0">
                <a:latin typeface="+mj-lt"/>
                <a:ea typeface="+mj-ea"/>
              </a:rPr>
              <a:t>] </a:t>
            </a:r>
            <a:r>
              <a:rPr lang="ko-KR" altLang="en-US" sz="1200" dirty="0">
                <a:latin typeface="+mj-lt"/>
                <a:ea typeface="+mj-ea"/>
              </a:rPr>
              <a:t>문구가 필수로 </a:t>
            </a:r>
            <a:endParaRPr lang="en-US" altLang="ko-KR" sz="1200" dirty="0">
              <a:latin typeface="+mj-lt"/>
              <a:ea typeface="+mj-ea"/>
            </a:endParaRPr>
          </a:p>
          <a:p>
            <a:r>
              <a:rPr lang="en-US" altLang="ko-KR" sz="1200" dirty="0">
                <a:latin typeface="+mj-lt"/>
                <a:ea typeface="+mj-ea"/>
              </a:rPr>
              <a:t>    </a:t>
            </a:r>
            <a:r>
              <a:rPr lang="ko-KR" altLang="en-US" sz="1200" dirty="0">
                <a:latin typeface="+mj-lt"/>
                <a:ea typeface="+mj-ea"/>
              </a:rPr>
              <a:t>포함되어야 합니다</a:t>
            </a:r>
            <a:r>
              <a:rPr lang="en-US" altLang="ko-KR" sz="1200" dirty="0">
                <a:latin typeface="+mj-lt"/>
                <a:ea typeface="+mj-ea"/>
              </a:rPr>
              <a:t>.)</a:t>
            </a:r>
          </a:p>
          <a:p>
            <a:endParaRPr lang="en-US" altLang="ko-KR" dirty="0">
              <a:latin typeface="+mj-lt"/>
              <a:ea typeface="+mj-ea"/>
            </a:endParaRPr>
          </a:p>
          <a:p>
            <a:endParaRPr lang="ko-KR" altLang="en-US" dirty="0">
              <a:latin typeface="+mj-lt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A74EF-DFB2-0EFD-3432-7EEF5224C691}"/>
              </a:ext>
            </a:extLst>
          </p:cNvPr>
          <p:cNvSpPr txBox="1"/>
          <p:nvPr/>
        </p:nvSpPr>
        <p:spPr>
          <a:xfrm>
            <a:off x="923127" y="5038757"/>
            <a:ext cx="7858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03. </a:t>
            </a:r>
            <a:r>
              <a:rPr lang="ko-KR" altLang="en-US" dirty="0">
                <a:latin typeface="+mj-ea"/>
                <a:ea typeface="+mj-ea"/>
              </a:rPr>
              <a:t>아래 빈칸에 내가 작성한 글 </a:t>
            </a:r>
            <a:r>
              <a:rPr lang="en-US" altLang="ko-KR" dirty="0">
                <a:latin typeface="+mj-ea"/>
                <a:ea typeface="+mj-ea"/>
              </a:rPr>
              <a:t>URL </a:t>
            </a:r>
            <a:r>
              <a:rPr lang="ko-KR" altLang="en-US" dirty="0">
                <a:latin typeface="+mj-ea"/>
                <a:ea typeface="+mj-ea"/>
              </a:rPr>
              <a:t>인증하기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C103639-68BF-FBA3-7BDE-E21BDDB0B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007" y="1879674"/>
            <a:ext cx="6246263" cy="18752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69A0FC4-C0BE-57ED-CABA-493E030EC460}"/>
              </a:ext>
            </a:extLst>
          </p:cNvPr>
          <p:cNvSpPr/>
          <p:nvPr/>
        </p:nvSpPr>
        <p:spPr>
          <a:xfrm>
            <a:off x="1262247" y="5440139"/>
            <a:ext cx="4779818" cy="3052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소문내기 한 커뮤니티 게시글의 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URL</a:t>
            </a:r>
            <a:r>
              <a:rPr lang="ko-KR" altLang="en-US" sz="140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을 등록해주세요</a:t>
            </a:r>
            <a:r>
              <a:rPr lang="en-US" altLang="ko-KR" sz="1400" i="1" dirty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t>.</a:t>
            </a:r>
            <a:endParaRPr lang="ko-KR" altLang="en-US" sz="1400" i="1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9E8D6A-4FA5-FA31-B94D-9287A15CE076}"/>
              </a:ext>
            </a:extLst>
          </p:cNvPr>
          <p:cNvSpPr/>
          <p:nvPr/>
        </p:nvSpPr>
        <p:spPr>
          <a:xfrm>
            <a:off x="6042065" y="5440139"/>
            <a:ext cx="1502724" cy="30523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latin typeface="+mj-ea"/>
                <a:ea typeface="+mj-ea"/>
              </a:rPr>
              <a:t>인증하기 </a:t>
            </a:r>
            <a:r>
              <a:rPr lang="en-US" altLang="ko-KR" sz="1400" b="1" dirty="0">
                <a:latin typeface="+mj-ea"/>
                <a:ea typeface="+mj-ea"/>
              </a:rPr>
              <a:t>&gt;</a:t>
            </a:r>
            <a:endParaRPr lang="ko-KR" altLang="en-US" sz="1400" b="1" dirty="0"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12C68B-C72E-B992-0B8C-1A391415FF88}"/>
              </a:ext>
            </a:extLst>
          </p:cNvPr>
          <p:cNvSpPr txBox="1"/>
          <p:nvPr/>
        </p:nvSpPr>
        <p:spPr>
          <a:xfrm>
            <a:off x="1452984" y="4068000"/>
            <a:ext cx="2164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  <a:ea typeface="맑은 고딕" panose="020B0503020000020004" pitchFamily="50" charset="-127"/>
              </a:rPr>
              <a:t>게시글 전체공개 필수</a:t>
            </a:r>
            <a:endParaRPr lang="en-US" altLang="ko-KR" sz="1000" b="1" dirty="0">
              <a:solidFill>
                <a:srgbClr val="FF0000"/>
              </a:solidFill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11FB2-5898-4F44-A066-D67C20FFDBBC}"/>
              </a:ext>
            </a:extLst>
          </p:cNvPr>
          <p:cNvSpPr txBox="1"/>
          <p:nvPr/>
        </p:nvSpPr>
        <p:spPr>
          <a:xfrm>
            <a:off x="1440313" y="4296577"/>
            <a:ext cx="67167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필수태그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 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미래인재경찰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#24</a:t>
            </a:r>
            <a:r>
              <a:rPr lang="ko-KR" altLang="en-US" sz="1000" b="1" dirty="0" err="1">
                <a:solidFill>
                  <a:srgbClr val="FF0000"/>
                </a:solidFill>
                <a:latin typeface="+mj-lt"/>
              </a:rPr>
              <a:t>년대비몰입반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경찰공무원합격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ko-KR" altLang="en-US" sz="1000" b="1" dirty="0" err="1">
                <a:solidFill>
                  <a:srgbClr val="FF0000"/>
                </a:solidFill>
                <a:latin typeface="+mj-lt"/>
              </a:rPr>
              <a:t>신광은종합반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#9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월시작몰입반 </a:t>
            </a:r>
            <a:r>
              <a:rPr lang="en-US" altLang="ko-KR" sz="1000" b="1" dirty="0">
                <a:solidFill>
                  <a:srgbClr val="FF0000"/>
                </a:solidFill>
                <a:latin typeface="+mj-lt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j-lt"/>
              </a:rPr>
              <a:t>미래인재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10BBD50-D129-D9DE-5C90-CCDACE73F062}"/>
              </a:ext>
            </a:extLst>
          </p:cNvPr>
          <p:cNvSpPr/>
          <p:nvPr/>
        </p:nvSpPr>
        <p:spPr>
          <a:xfrm>
            <a:off x="3052414" y="4068000"/>
            <a:ext cx="984354" cy="2462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latin typeface="+mj-lt"/>
              </a:rPr>
              <a:t>태그 복사하기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3B1CDE-FB8A-409B-F272-CDB491AEE2E2}"/>
              </a:ext>
            </a:extLst>
          </p:cNvPr>
          <p:cNvSpPr/>
          <p:nvPr/>
        </p:nvSpPr>
        <p:spPr>
          <a:xfrm>
            <a:off x="1347901" y="3977264"/>
            <a:ext cx="6622741" cy="56553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A1B5B17-7280-065B-8595-2B1D557423AE}"/>
              </a:ext>
            </a:extLst>
          </p:cNvPr>
          <p:cNvSpPr/>
          <p:nvPr/>
        </p:nvSpPr>
        <p:spPr>
          <a:xfrm>
            <a:off x="1162784" y="1879673"/>
            <a:ext cx="277529" cy="20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F9C86BEA-39EF-7742-3DA8-4E4606637B04}"/>
              </a:ext>
            </a:extLst>
          </p:cNvPr>
          <p:cNvSpPr/>
          <p:nvPr/>
        </p:nvSpPr>
        <p:spPr>
          <a:xfrm>
            <a:off x="1067024" y="5386454"/>
            <a:ext cx="277529" cy="20630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A29A6E-0EFF-9A19-2492-13565DDF615B}"/>
              </a:ext>
            </a:extLst>
          </p:cNvPr>
          <p:cNvSpPr/>
          <p:nvPr/>
        </p:nvSpPr>
        <p:spPr>
          <a:xfrm>
            <a:off x="4256130" y="4027090"/>
            <a:ext cx="269297" cy="2154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3</a:t>
            </a:r>
            <a:endParaRPr lang="ko-KR" altLang="en-US" sz="10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4B75B20-0561-02AE-ECF8-660E031066E4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611111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 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참고 페이지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https://www.miraeij.com/police/promotion/clicking/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--------------------------</a:t>
                      </a: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① 클릭 시 하단 지정 커뮤니티 경로로 </a:t>
                      </a:r>
                      <a:r>
                        <a:rPr lang="ko-KR" altLang="en-US" sz="800" kern="1200" spc="-1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새창</a:t>
                      </a:r>
                      <a:r>
                        <a:rPr lang="ko-KR" altLang="en-US" sz="800" kern="1200" spc="-1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</a:t>
                      </a: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② 로그인 필수</a:t>
                      </a:r>
                      <a:r>
                        <a:rPr lang="en-US" altLang="ko-KR" sz="80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게시글 </a:t>
                      </a:r>
                      <a:r>
                        <a:rPr lang="en-US" altLang="ko-KR" sz="800" kern="1200" spc="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en-US" altLang="ko-KR" sz="80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kern="1200" spc="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입력 후 인증 시 아래 게시판에 댓글 노출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kern="1200" spc="-1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kern="1200" spc="-1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*** </a:t>
                      </a:r>
                      <a:r>
                        <a:rPr lang="ko-KR" altLang="en-US" sz="800" kern="1200" spc="-1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관리자에서 해당 명단 엑셀 다운로드 가능하도록 기능 구현</a:t>
                      </a: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■ 지정 커뮤니티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커뮤니티 클릭 시 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아래 </a:t>
                      </a:r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URL</a:t>
                      </a:r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새 창 연결해 주세요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경꿈사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4"/>
                        </a:rPr>
                        <a:t>https://cafe.naver.com/polstudy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경수모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5"/>
                        </a:rPr>
                        <a:t>https://cafe.naver.com/tocop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독공사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6"/>
                        </a:rPr>
                        <a:t>https://cafe.naver.com/m2school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네이버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공드림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7"/>
                        </a:rPr>
                        <a:t>https://cafe.naver.com/gugrade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ko-KR" altLang="en-US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</a:t>
                      </a:r>
                      <a:r>
                        <a:rPr lang="ko-KR" altLang="en-US" sz="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경시모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altLang="ko-KR" sz="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hlinkClick r:id="rId8"/>
                        </a:rPr>
                        <a:t>https://cafe.daum.net/policeacademy</a:t>
                      </a:r>
                      <a:endParaRPr lang="en-US" altLang="ko-KR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D693AB3-F860-CDB3-7950-2205750A414D}"/>
              </a:ext>
            </a:extLst>
          </p:cNvPr>
          <p:cNvSpPr txBox="1"/>
          <p:nvPr/>
        </p:nvSpPr>
        <p:spPr>
          <a:xfrm>
            <a:off x="8229409" y="431644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6CCB09-298C-5834-09EA-4C79CEA3E684}"/>
              </a:ext>
            </a:extLst>
          </p:cNvPr>
          <p:cNvSpPr txBox="1"/>
          <p:nvPr/>
        </p:nvSpPr>
        <p:spPr>
          <a:xfrm>
            <a:off x="7981602" y="5315756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3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B2F904-7F78-4D1F-ADDF-5DB809D73A02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6663F5-2DA9-A4C8-9F58-13993B4FB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561" y="778839"/>
            <a:ext cx="6658726" cy="4849635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A4FDD6D-5309-52DF-A926-9C4EECB7DB8A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62C2EC1-26B2-B556-14D0-4D7F476E337E}"/>
              </a:ext>
            </a:extLst>
          </p:cNvPr>
          <p:cNvSpPr txBox="1"/>
          <p:nvPr/>
        </p:nvSpPr>
        <p:spPr>
          <a:xfrm>
            <a:off x="8229409" y="431644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section16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D2660-16B2-48D8-A351-0E7707E66DF7}"/>
              </a:ext>
            </a:extLst>
          </p:cNvPr>
          <p:cNvSpPr txBox="1"/>
          <p:nvPr/>
        </p:nvSpPr>
        <p:spPr>
          <a:xfrm>
            <a:off x="7910287" y="562847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22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B2F904-7F78-4D1F-ADDF-5DB809D73A02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E0B1BD7-3518-6F47-CFF8-7E6D8FBC8C14}"/>
              </a:ext>
            </a:extLst>
          </p:cNvPr>
          <p:cNvSpPr/>
          <p:nvPr/>
        </p:nvSpPr>
        <p:spPr>
          <a:xfrm>
            <a:off x="1384248" y="819077"/>
            <a:ext cx="7028231" cy="3038548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AA09C0-9739-19BB-3183-BF380AD41008}"/>
              </a:ext>
            </a:extLst>
          </p:cNvPr>
          <p:cNvSpPr txBox="1"/>
          <p:nvPr/>
        </p:nvSpPr>
        <p:spPr>
          <a:xfrm>
            <a:off x="1481861" y="933349"/>
            <a:ext cx="6759388" cy="306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사은품 안내 </a:t>
            </a:r>
            <a:r>
              <a:rPr lang="en-US" altLang="ko-KR" sz="1000" dirty="0">
                <a:latin typeface="+mj-ea"/>
                <a:ea typeface="+mj-ea"/>
              </a:rPr>
              <a:t>: </a:t>
            </a:r>
            <a:r>
              <a:rPr lang="ko-KR" altLang="en-US" sz="1000" dirty="0">
                <a:latin typeface="+mj-ea"/>
                <a:ea typeface="+mj-ea"/>
              </a:rPr>
              <a:t>소문내기 이벤트 최다 참여자 </a:t>
            </a:r>
            <a:r>
              <a:rPr lang="en-US" altLang="ko-KR" sz="1000" dirty="0">
                <a:latin typeface="+mj-ea"/>
                <a:ea typeface="+mj-ea"/>
              </a:rPr>
              <a:t>10</a:t>
            </a:r>
            <a:r>
              <a:rPr lang="ko-KR" altLang="en-US" sz="1000" dirty="0">
                <a:latin typeface="+mj-ea"/>
                <a:ea typeface="+mj-ea"/>
              </a:rPr>
              <a:t>명 </a:t>
            </a:r>
            <a:r>
              <a:rPr lang="en-US" altLang="ko-KR" sz="1000" dirty="0">
                <a:latin typeface="+mj-ea"/>
                <a:ea typeface="+mj-ea"/>
              </a:rPr>
              <a:t>– </a:t>
            </a:r>
            <a:r>
              <a:rPr lang="ko-KR" altLang="en-US" sz="1000" dirty="0">
                <a:latin typeface="+mj-ea"/>
                <a:ea typeface="+mj-ea"/>
              </a:rPr>
              <a:t>스타벅스 커피 </a:t>
            </a:r>
            <a:r>
              <a:rPr lang="ko-KR" altLang="en-US" sz="1000" dirty="0" err="1">
                <a:latin typeface="+mj-ea"/>
                <a:ea typeface="+mj-ea"/>
              </a:rPr>
              <a:t>기프티콘</a:t>
            </a:r>
            <a:r>
              <a:rPr lang="ko-KR" altLang="en-US" sz="1000" dirty="0">
                <a:latin typeface="+mj-ea"/>
                <a:ea typeface="+mj-ea"/>
              </a:rPr>
              <a:t> 증정</a:t>
            </a:r>
            <a:endParaRPr lang="en-US" altLang="ko-KR" sz="1000" dirty="0">
              <a:latin typeface="+mj-ea"/>
              <a:ea typeface="+mj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+mj-ea"/>
                <a:ea typeface="+mj-ea"/>
              </a:rPr>
              <a:t>9/4(</a:t>
            </a:r>
            <a:r>
              <a:rPr lang="ko-KR" altLang="en-US" sz="1000" dirty="0">
                <a:latin typeface="+mj-ea"/>
                <a:ea typeface="+mj-ea"/>
              </a:rPr>
              <a:t>월</a:t>
            </a:r>
            <a:r>
              <a:rPr lang="en-US" altLang="ko-KR" sz="1000" dirty="0">
                <a:latin typeface="+mj-ea"/>
                <a:ea typeface="+mj-ea"/>
              </a:rPr>
              <a:t>) 24</a:t>
            </a:r>
            <a:r>
              <a:rPr lang="ko-KR" altLang="en-US" sz="1000" dirty="0">
                <a:latin typeface="+mj-ea"/>
                <a:ea typeface="+mj-ea"/>
              </a:rPr>
              <a:t>시까지 입력된 건에 한해 인정되며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사은품은 가입 시 입력하신 휴대폰 번호로 </a:t>
            </a:r>
            <a:r>
              <a:rPr lang="en-US" altLang="ko-KR" sz="1000" dirty="0">
                <a:latin typeface="+mj-ea"/>
                <a:ea typeface="+mj-ea"/>
              </a:rPr>
              <a:t>9/7(</a:t>
            </a:r>
            <a:r>
              <a:rPr lang="ko-KR" altLang="en-US" sz="1000" dirty="0">
                <a:latin typeface="+mj-ea"/>
                <a:ea typeface="+mj-ea"/>
              </a:rPr>
              <a:t>목</a:t>
            </a:r>
            <a:r>
              <a:rPr lang="en-US" altLang="ko-KR" sz="1000" dirty="0">
                <a:latin typeface="+mj-ea"/>
                <a:ea typeface="+mj-ea"/>
              </a:rPr>
              <a:t>) </a:t>
            </a:r>
            <a:r>
              <a:rPr lang="ko-KR" altLang="en-US" sz="1000" dirty="0">
                <a:latin typeface="+mj-ea"/>
                <a:ea typeface="+mj-ea"/>
              </a:rPr>
              <a:t>일괄 발송 됩니다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가입 시 등록 된 휴대폰 번호로 발송되므로 번호 오류로 인해 발송 누락된 경우에는 추가 지급 불가합니다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전체 공개된 게시물이어야 하며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지정된 커뮤니티에 등록된 글만 인정됩니다</a:t>
            </a:r>
            <a:r>
              <a:rPr lang="en-US" altLang="ko-KR" sz="1000" dirty="0">
                <a:latin typeface="+mj-ea"/>
                <a:ea typeface="+mj-ea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같은 게시글 주소는 여러 번 등록하여도 </a:t>
            </a:r>
            <a:r>
              <a:rPr lang="en-US" altLang="ko-KR" sz="1000" dirty="0">
                <a:latin typeface="+mj-ea"/>
                <a:ea typeface="+mj-ea"/>
              </a:rPr>
              <a:t>1</a:t>
            </a:r>
            <a:r>
              <a:rPr lang="ko-KR" altLang="en-US" sz="1000" dirty="0">
                <a:latin typeface="+mj-ea"/>
                <a:ea typeface="+mj-ea"/>
              </a:rPr>
              <a:t>건으로 인정되며</a:t>
            </a:r>
            <a:r>
              <a:rPr lang="en-US" altLang="ko-KR" sz="1000" dirty="0">
                <a:latin typeface="+mj-ea"/>
                <a:ea typeface="+mj-ea"/>
              </a:rPr>
              <a:t>,</a:t>
            </a:r>
            <a:r>
              <a:rPr lang="ko-KR" altLang="en-US" sz="1000" dirty="0">
                <a:latin typeface="+mj-ea"/>
                <a:ea typeface="+mj-ea"/>
              </a:rPr>
              <a:t> 최소 </a:t>
            </a:r>
            <a:r>
              <a:rPr lang="en-US" altLang="ko-KR" sz="1000" dirty="0">
                <a:latin typeface="+mj-ea"/>
                <a:ea typeface="+mj-ea"/>
              </a:rPr>
              <a:t>5</a:t>
            </a:r>
            <a:r>
              <a:rPr lang="ko-KR" altLang="en-US" sz="1000" dirty="0">
                <a:latin typeface="+mj-ea"/>
                <a:ea typeface="+mj-ea"/>
              </a:rPr>
              <a:t>건 이상 작성하셔야 경품 수령이 가능합니다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회원가입 시 마케팅 수신 동의한 분들에 한해 상품 지급되며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작성해주신 게시글은 마케팅 자료로 사용될 수 있습니다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타인의 게시글 주소를 입력하는 경우 지급 대상에서 제외 됩니다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본 이벤트는 사전 예고 없이 조기 종료되거나 연장될 수 있으며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>
                <a:latin typeface="+mj-ea"/>
                <a:ea typeface="+mj-ea"/>
              </a:rPr>
              <a:t>사은품 품절 시에도 사전 예고 없이 경품이 변경될 수 있습니다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  <a:r>
              <a:rPr lang="ko-KR" altLang="en-US" sz="1000" dirty="0">
                <a:latin typeface="+mj-ea"/>
                <a:ea typeface="+mj-ea"/>
              </a:rPr>
              <a:t> </a:t>
            </a:r>
            <a:endParaRPr lang="en-US" altLang="ko-KR" sz="1000" dirty="0"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+mj-ea"/>
                <a:ea typeface="+mj-ea"/>
              </a:rPr>
              <a:t>중복자가 다수일 경우</a:t>
            </a:r>
            <a:r>
              <a:rPr lang="en-US" altLang="ko-KR" sz="1000" dirty="0">
                <a:latin typeface="+mj-ea"/>
                <a:ea typeface="+mj-ea"/>
              </a:rPr>
              <a:t>, </a:t>
            </a:r>
            <a:r>
              <a:rPr lang="ko-KR" altLang="en-US" sz="1000" dirty="0" err="1">
                <a:latin typeface="+mj-ea"/>
                <a:ea typeface="+mj-ea"/>
              </a:rPr>
              <a:t>중복자</a:t>
            </a:r>
            <a:r>
              <a:rPr lang="ko-KR" altLang="en-US" sz="1000" dirty="0">
                <a:latin typeface="+mj-ea"/>
                <a:ea typeface="+mj-ea"/>
              </a:rPr>
              <a:t> 내 추첨을 통해 선발 예정입니다</a:t>
            </a:r>
            <a:r>
              <a:rPr lang="en-US" altLang="ko-KR" sz="1000" dirty="0">
                <a:latin typeface="+mj-ea"/>
                <a:ea typeface="+mj-ea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ko-KR" altLang="en-US" sz="1000" dirty="0">
              <a:latin typeface="+mj-ea"/>
              <a:ea typeface="+mj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4606B-AA3E-F037-AC67-C3859DDBEF83}"/>
              </a:ext>
            </a:extLst>
          </p:cNvPr>
          <p:cNvSpPr txBox="1"/>
          <p:nvPr/>
        </p:nvSpPr>
        <p:spPr>
          <a:xfrm>
            <a:off x="1384249" y="310618"/>
            <a:ext cx="211307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j-ea"/>
                <a:ea typeface="+mj-ea"/>
              </a:rPr>
              <a:t>소문내기 유의사항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0A4042-A876-5E81-654E-8D8EF3357526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ABD4DAC-C56C-8310-FD49-2AE113624975}"/>
              </a:ext>
            </a:extLst>
          </p:cNvPr>
          <p:cNvSpPr txBox="1"/>
          <p:nvPr/>
        </p:nvSpPr>
        <p:spPr>
          <a:xfrm>
            <a:off x="8229409" y="4316445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section18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39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166AD64-8F07-D701-AC16-F1AA5059758E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1C944FB4-EC84-D0E7-5924-2ADB58C5C66E}"/>
              </a:ext>
            </a:extLst>
          </p:cNvPr>
          <p:cNvSpPr/>
          <p:nvPr/>
        </p:nvSpPr>
        <p:spPr>
          <a:xfrm>
            <a:off x="1031775" y="426646"/>
            <a:ext cx="1759131" cy="17068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B30395-E03A-B9AB-B497-0ADC9C2BE1F3}"/>
              </a:ext>
            </a:extLst>
          </p:cNvPr>
          <p:cNvSpPr txBox="1"/>
          <p:nvPr/>
        </p:nvSpPr>
        <p:spPr>
          <a:xfrm>
            <a:off x="450963" y="1445236"/>
            <a:ext cx="2790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면접반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사전 예약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D2192-B2AA-A683-193C-CBEE959432F6}"/>
              </a:ext>
            </a:extLst>
          </p:cNvPr>
          <p:cNvSpPr txBox="1"/>
          <p:nvPr/>
        </p:nvSpPr>
        <p:spPr>
          <a:xfrm>
            <a:off x="1571705" y="1905542"/>
            <a:ext cx="11408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바로가기 </a:t>
            </a: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ko-KR" altLang="en-US" sz="10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F9788-CA45-05F4-6667-516C71EE97D7}"/>
              </a:ext>
            </a:extLst>
          </p:cNvPr>
          <p:cNvSpPr txBox="1"/>
          <p:nvPr/>
        </p:nvSpPr>
        <p:spPr>
          <a:xfrm>
            <a:off x="1158048" y="1303676"/>
            <a:ext cx="15000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합격의 마지막 관문</a:t>
            </a:r>
            <a:endParaRPr lang="ko-KR" altLang="en-US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B925388-DC14-2E84-9B9E-1206AA94EC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55" r="26398" b="71268"/>
          <a:stretch/>
        </p:blipFill>
        <p:spPr>
          <a:xfrm>
            <a:off x="1739269" y="321666"/>
            <a:ext cx="1001486" cy="93129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AABBF11-739C-5806-C5C8-4E109EAA26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01" r="18636" b="55844"/>
          <a:stretch/>
        </p:blipFill>
        <p:spPr>
          <a:xfrm>
            <a:off x="1158048" y="320694"/>
            <a:ext cx="789677" cy="93129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AEEACC-DA85-AF5F-7AAB-1AA2B9481657}"/>
              </a:ext>
            </a:extLst>
          </p:cNvPr>
          <p:cNvSpPr/>
          <p:nvPr/>
        </p:nvSpPr>
        <p:spPr>
          <a:xfrm>
            <a:off x="3840326" y="581190"/>
            <a:ext cx="1976846" cy="2107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36666A-96C0-06AE-F7FD-CE7BCD29D7DA}"/>
              </a:ext>
            </a:extLst>
          </p:cNvPr>
          <p:cNvSpPr/>
          <p:nvPr/>
        </p:nvSpPr>
        <p:spPr>
          <a:xfrm>
            <a:off x="6374830" y="581190"/>
            <a:ext cx="1976846" cy="210735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05417-91EC-244C-9ACA-077493300F71}"/>
              </a:ext>
            </a:extLst>
          </p:cNvPr>
          <p:cNvSpPr txBox="1"/>
          <p:nvPr/>
        </p:nvSpPr>
        <p:spPr>
          <a:xfrm>
            <a:off x="972915" y="4611029"/>
            <a:ext cx="253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팝업 배너</a:t>
            </a:r>
            <a:r>
              <a:rPr lang="en-US" altLang="ko-KR" sz="1200" dirty="0"/>
              <a:t>(8/18~8/27)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13008-D8AE-2FA5-75D5-C26AE3C2A968}"/>
              </a:ext>
            </a:extLst>
          </p:cNvPr>
          <p:cNvSpPr txBox="1"/>
          <p:nvPr/>
        </p:nvSpPr>
        <p:spPr>
          <a:xfrm>
            <a:off x="6429092" y="2828406"/>
            <a:ext cx="253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오프라인 배너</a:t>
            </a:r>
            <a:r>
              <a:rPr lang="en-US" altLang="ko-KR" sz="1200" dirty="0"/>
              <a:t>(8/18~)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1DA29-4F40-95FB-2FB1-1705A8D147B9}"/>
              </a:ext>
            </a:extLst>
          </p:cNvPr>
          <p:cNvSpPr txBox="1"/>
          <p:nvPr/>
        </p:nvSpPr>
        <p:spPr>
          <a:xfrm>
            <a:off x="3646559" y="711363"/>
            <a:ext cx="236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합격의 마지막 관문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2A47FF-0AA0-FBA7-543B-96D699596F28}"/>
              </a:ext>
            </a:extLst>
          </p:cNvPr>
          <p:cNvSpPr txBox="1"/>
          <p:nvPr/>
        </p:nvSpPr>
        <p:spPr>
          <a:xfrm>
            <a:off x="3529087" y="963955"/>
            <a:ext cx="26835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*1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 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</a:t>
            </a:r>
            <a:r>
              <a:rPr lang="ko-KR" altLang="en-US" sz="1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endParaRPr lang="en-US" altLang="ko-KR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사전 예약 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OPEN</a:t>
            </a:r>
            <a:endParaRPr lang="ko-KR" altLang="en-US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A3993-706E-6AFF-6D01-38A452DC38B9}"/>
              </a:ext>
            </a:extLst>
          </p:cNvPr>
          <p:cNvSpPr txBox="1"/>
          <p:nvPr/>
        </p:nvSpPr>
        <p:spPr>
          <a:xfrm>
            <a:off x="3646557" y="1678993"/>
            <a:ext cx="236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~8/18(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CE0612-5463-C37A-8881-BA7AA12E74AB}"/>
              </a:ext>
            </a:extLst>
          </p:cNvPr>
          <p:cNvSpPr txBox="1"/>
          <p:nvPr/>
        </p:nvSpPr>
        <p:spPr>
          <a:xfrm>
            <a:off x="3646558" y="2140446"/>
            <a:ext cx="2364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면접반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15%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할인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 algn="ctr">
              <a:buFont typeface="Wingdings" panose="05000000000000000000" pitchFamily="2" charset="2"/>
              <a:buChar char="ü"/>
            </a:pP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 기출 족보 특강 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7C3606-34C7-DB81-5691-4A776B40481F}"/>
              </a:ext>
            </a:extLst>
          </p:cNvPr>
          <p:cNvSpPr txBox="1"/>
          <p:nvPr/>
        </p:nvSpPr>
        <p:spPr>
          <a:xfrm>
            <a:off x="6204705" y="787311"/>
            <a:ext cx="2364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최종 합격의 마지막 관문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D2928B-BF32-2A8F-42A2-DF2B49638E99}"/>
              </a:ext>
            </a:extLst>
          </p:cNvPr>
          <p:cNvSpPr txBox="1"/>
          <p:nvPr/>
        </p:nvSpPr>
        <p:spPr>
          <a:xfrm>
            <a:off x="6175944" y="1033433"/>
            <a:ext cx="2364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*1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B3E89D-C3A4-9432-BAB4-3423DDB49479}"/>
              </a:ext>
            </a:extLst>
          </p:cNvPr>
          <p:cNvSpPr/>
          <p:nvPr/>
        </p:nvSpPr>
        <p:spPr>
          <a:xfrm>
            <a:off x="455329" y="5169122"/>
            <a:ext cx="8625974" cy="73770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57477A-1CAB-1D4A-3896-0DB05868E29B}"/>
              </a:ext>
            </a:extLst>
          </p:cNvPr>
          <p:cNvSpPr txBox="1"/>
          <p:nvPr/>
        </p:nvSpPr>
        <p:spPr>
          <a:xfrm>
            <a:off x="6385871" y="2467121"/>
            <a:ext cx="23643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프로그램 자세히 보기 ▶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BB8F7C-6261-92FE-6D4E-95D32CAEA320}"/>
              </a:ext>
            </a:extLst>
          </p:cNvPr>
          <p:cNvSpPr txBox="1"/>
          <p:nvPr/>
        </p:nvSpPr>
        <p:spPr>
          <a:xfrm>
            <a:off x="6055610" y="591918"/>
            <a:ext cx="26625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 후원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B9272C-4946-F3DD-5984-87527353DD72}"/>
              </a:ext>
            </a:extLst>
          </p:cNvPr>
          <p:cNvSpPr txBox="1"/>
          <p:nvPr/>
        </p:nvSpPr>
        <p:spPr>
          <a:xfrm>
            <a:off x="3607831" y="6031559"/>
            <a:ext cx="253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메인 하단 </a:t>
            </a:r>
            <a:r>
              <a:rPr lang="ko-KR" altLang="en-US" sz="1200" dirty="0" err="1"/>
              <a:t>띠배너</a:t>
            </a:r>
            <a:r>
              <a:rPr lang="en-US" altLang="ko-KR" sz="1200" dirty="0"/>
              <a:t>(8/18~)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F3A25E-D07A-C213-343E-066F79754070}"/>
              </a:ext>
            </a:extLst>
          </p:cNvPr>
          <p:cNvSpPr txBox="1"/>
          <p:nvPr/>
        </p:nvSpPr>
        <p:spPr>
          <a:xfrm>
            <a:off x="3851677" y="2823841"/>
            <a:ext cx="253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오프라인 배너</a:t>
            </a:r>
            <a:r>
              <a:rPr lang="en-US" altLang="ko-KR" sz="1200" dirty="0"/>
              <a:t>(~8/18)</a:t>
            </a:r>
            <a:endParaRPr lang="ko-KR" alt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5E10322-9FA1-2C79-5AB8-71DC8AD58FF9}"/>
              </a:ext>
            </a:extLst>
          </p:cNvPr>
          <p:cNvSpPr txBox="1"/>
          <p:nvPr/>
        </p:nvSpPr>
        <p:spPr>
          <a:xfrm>
            <a:off x="495068" y="5205027"/>
            <a:ext cx="5560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*1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endParaRPr lang="ko-KR" altLang="en-US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EEB2B68-E739-64C7-0621-074DAC5642F3}"/>
              </a:ext>
            </a:extLst>
          </p:cNvPr>
          <p:cNvSpPr/>
          <p:nvPr/>
        </p:nvSpPr>
        <p:spPr>
          <a:xfrm>
            <a:off x="1049191" y="2651219"/>
            <a:ext cx="1759131" cy="1706880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BFB11-C62F-9977-9F7D-2CC0B7D95B66}"/>
              </a:ext>
            </a:extLst>
          </p:cNvPr>
          <p:cNvSpPr txBox="1"/>
          <p:nvPr/>
        </p:nvSpPr>
        <p:spPr>
          <a:xfrm>
            <a:off x="677428" y="3215231"/>
            <a:ext cx="2564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*1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위가 만든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면접반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설명회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6F09BC-1273-63B9-0E8D-46E21F688B75}"/>
              </a:ext>
            </a:extLst>
          </p:cNvPr>
          <p:cNvSpPr txBox="1"/>
          <p:nvPr/>
        </p:nvSpPr>
        <p:spPr>
          <a:xfrm>
            <a:off x="1421504" y="4084292"/>
            <a:ext cx="145504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신청 바로가기 </a:t>
            </a: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ko-KR" altLang="en-US" sz="10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60202D-CFEA-A910-188D-CB21964513E3}"/>
              </a:ext>
            </a:extLst>
          </p:cNvPr>
          <p:cNvSpPr txBox="1"/>
          <p:nvPr/>
        </p:nvSpPr>
        <p:spPr>
          <a:xfrm>
            <a:off x="1185704" y="2996170"/>
            <a:ext cx="16567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합격의 마지막 관문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1AD5FB-124E-46BB-382F-6544E633856D}"/>
              </a:ext>
            </a:extLst>
          </p:cNvPr>
          <p:cNvSpPr txBox="1"/>
          <p:nvPr/>
        </p:nvSpPr>
        <p:spPr>
          <a:xfrm>
            <a:off x="1325709" y="3707764"/>
            <a:ext cx="13324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8/27(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r>
              <a:rPr lang="en-US" altLang="ko-KR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14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886198-9B00-A343-7759-3837F6FEDF0F}"/>
              </a:ext>
            </a:extLst>
          </p:cNvPr>
          <p:cNvSpPr txBox="1"/>
          <p:nvPr/>
        </p:nvSpPr>
        <p:spPr>
          <a:xfrm>
            <a:off x="1025073" y="2247957"/>
            <a:ext cx="2534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메인 팝업 배너</a:t>
            </a:r>
            <a:r>
              <a:rPr lang="en-US" altLang="ko-KR" sz="1200" dirty="0"/>
              <a:t>(~8/18)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D8EA3D-CD99-5B2D-DABA-CE4B5E41B15C}"/>
              </a:ext>
            </a:extLst>
          </p:cNvPr>
          <p:cNvSpPr txBox="1"/>
          <p:nvPr/>
        </p:nvSpPr>
        <p:spPr>
          <a:xfrm>
            <a:off x="7150785" y="5279153"/>
            <a:ext cx="240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신청 바로가기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&gt;</a:t>
            </a: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79328C-C818-F252-4391-5AAFBB010B07}"/>
              </a:ext>
            </a:extLst>
          </p:cNvPr>
          <p:cNvSpPr txBox="1"/>
          <p:nvPr/>
        </p:nvSpPr>
        <p:spPr>
          <a:xfrm>
            <a:off x="571638" y="5651243"/>
            <a:ext cx="1376087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수험생 선호도 </a:t>
            </a: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222147-F397-6E26-40B3-D380C51BC186}"/>
              </a:ext>
            </a:extLst>
          </p:cNvPr>
          <p:cNvSpPr txBox="1"/>
          <p:nvPr/>
        </p:nvSpPr>
        <p:spPr>
          <a:xfrm>
            <a:off x="2050183" y="5660552"/>
            <a:ext cx="1858189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99.9% 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 대비 프로그램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514834B-1BE5-7A33-5B39-89060C2D1DBE}"/>
              </a:ext>
            </a:extLst>
          </p:cNvPr>
          <p:cNvSpPr txBox="1"/>
          <p:nvPr/>
        </p:nvSpPr>
        <p:spPr>
          <a:xfrm>
            <a:off x="3993273" y="5660605"/>
            <a:ext cx="2738880" cy="24622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이상 경찰 경력의 교육관 전담 </a:t>
            </a:r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담임제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1FC7DA9-9672-3499-1AB7-1402FF0EA065}"/>
              </a:ext>
            </a:extLst>
          </p:cNvPr>
          <p:cNvSpPr txBox="1"/>
          <p:nvPr/>
        </p:nvSpPr>
        <p:spPr>
          <a:xfrm>
            <a:off x="6732153" y="5759079"/>
            <a:ext cx="26625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 후원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7BF1E4-2340-301C-7C5D-F3600B60ED09}"/>
              </a:ext>
            </a:extLst>
          </p:cNvPr>
          <p:cNvSpPr txBox="1"/>
          <p:nvPr/>
        </p:nvSpPr>
        <p:spPr>
          <a:xfrm>
            <a:off x="551477" y="1188819"/>
            <a:ext cx="26625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 후원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1AB2C-0EE8-4A06-A2AB-DD333460A919}"/>
              </a:ext>
            </a:extLst>
          </p:cNvPr>
          <p:cNvSpPr txBox="1"/>
          <p:nvPr/>
        </p:nvSpPr>
        <p:spPr>
          <a:xfrm>
            <a:off x="667432" y="2759883"/>
            <a:ext cx="26625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 후원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97908E-2599-E333-1501-73D32C3792F6}"/>
              </a:ext>
            </a:extLst>
          </p:cNvPr>
          <p:cNvSpPr txBox="1"/>
          <p:nvPr/>
        </p:nvSpPr>
        <p:spPr>
          <a:xfrm>
            <a:off x="3513376" y="554014"/>
            <a:ext cx="266256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 후원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8EB5D1-73AD-47BD-9B3D-8E476BE04261}"/>
              </a:ext>
            </a:extLst>
          </p:cNvPr>
          <p:cNvSpPr/>
          <p:nvPr/>
        </p:nvSpPr>
        <p:spPr>
          <a:xfrm>
            <a:off x="96715" y="149469"/>
            <a:ext cx="3363807" cy="23736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9240CB-896E-428B-BFE6-84323EDFADE8}"/>
              </a:ext>
            </a:extLst>
          </p:cNvPr>
          <p:cNvSpPr/>
          <p:nvPr/>
        </p:nvSpPr>
        <p:spPr>
          <a:xfrm>
            <a:off x="9728816" y="3429000"/>
            <a:ext cx="2401781" cy="19399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빨간색 박스 토대로 모든 문구 수정할 것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/>
              <a:t>문구 통일</a:t>
            </a:r>
          </a:p>
        </p:txBody>
      </p:sp>
    </p:spTree>
    <p:extLst>
      <p:ext uri="{BB962C8B-B14F-4D97-AF65-F5344CB8AC3E}">
        <p14:creationId xmlns:p14="http://schemas.microsoft.com/office/powerpoint/2010/main" val="1800777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0339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AC713B-7B64-9B8D-073C-BD319291DDB2}"/>
              </a:ext>
            </a:extLst>
          </p:cNvPr>
          <p:cNvSpPr txBox="1"/>
          <p:nvPr/>
        </p:nvSpPr>
        <p:spPr>
          <a:xfrm>
            <a:off x="9371671" y="2333734"/>
            <a:ext cx="3008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8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</a:t>
            </a:r>
            <a:r>
              <a:rPr lang="ko-KR" altLang="en-US" sz="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레퍼런스</a:t>
            </a:r>
            <a:r>
              <a:rPr lang="en-US" altLang="ko-KR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]</a:t>
            </a:r>
          </a:p>
          <a:p>
            <a:endParaRPr lang="en-US" altLang="ko-KR" sz="800" dirty="0">
              <a:solidFill>
                <a:srgbClr val="0563C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sz="800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https://police.criminallaw100.com/lecture/interview/interview.asp</a:t>
            </a:r>
            <a:endParaRPr lang="en-US" altLang="ko-KR" sz="800" dirty="0"/>
          </a:p>
          <a:p>
            <a:r>
              <a:rPr lang="ko-KR" altLang="en-US" sz="800" dirty="0" err="1"/>
              <a:t>김폴카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>
                <a:hlinkClick r:id="rId3"/>
              </a:rPr>
              <a:t>https://epolice.hackers.com/site/event/2020/0929/</a:t>
            </a:r>
            <a:endParaRPr lang="en-US" altLang="ko-KR" sz="800" dirty="0"/>
          </a:p>
          <a:p>
            <a:r>
              <a:rPr lang="ko-KR" altLang="en-US" sz="800" dirty="0" err="1"/>
              <a:t>해커스</a:t>
            </a:r>
            <a:endParaRPr lang="en-US" altLang="ko-KR" sz="800" dirty="0"/>
          </a:p>
          <a:p>
            <a:endParaRPr lang="en-US" altLang="ko-KR" sz="800" dirty="0"/>
          </a:p>
          <a:p>
            <a:r>
              <a:rPr lang="en-US" altLang="ko-KR" sz="800" dirty="0">
                <a:hlinkClick r:id="rId4"/>
              </a:rPr>
              <a:t>https://www.miraeij.com/police/promotion/interview/</a:t>
            </a:r>
            <a:endParaRPr lang="en-US" altLang="ko-KR" sz="800" dirty="0"/>
          </a:p>
          <a:p>
            <a:r>
              <a:rPr lang="ko-KR" altLang="en-US" sz="800" dirty="0"/>
              <a:t>미래인재</a:t>
            </a:r>
          </a:p>
        </p:txBody>
      </p:sp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513409"/>
              </p:ext>
            </p:extLst>
          </p:nvPr>
        </p:nvGraphicFramePr>
        <p:xfrm>
          <a:off x="9476174" y="17756"/>
          <a:ext cx="2654423" cy="328736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디자인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메인에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하단의 이미지처럼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강태중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,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강인엽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교수진 사진 크게 넣어 디자인해주세요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레퍼런스 참고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</a:rPr>
                        <a:t>https://event.eduwill.net/Product/G/InterviewCamp_3?_gl=1*63ebfn*_ga*NjE1MTQwNTkyLjE2ODkzMjQyNDM.*_ga_C07Q38FFTL*MTY5MTU1NzYwNy44LjEuMTY5MTU1NzYyMS40Ni4wLjA.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3D552DCC-3547-D5DD-8DBE-771C4912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3" y="-9400"/>
            <a:ext cx="9414771" cy="1045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D4852A-261F-A098-A214-B3948E6CAE22}"/>
              </a:ext>
            </a:extLst>
          </p:cNvPr>
          <p:cNvSpPr txBox="1"/>
          <p:nvPr/>
        </p:nvSpPr>
        <p:spPr>
          <a:xfrm>
            <a:off x="61403" y="2093652"/>
            <a:ext cx="93392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aseline="70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위가 만든</a:t>
            </a:r>
            <a:endParaRPr lang="en-US" altLang="ko-KR" sz="4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All-in-one</a:t>
            </a:r>
            <a:r>
              <a:rPr lang="ko-KR" altLang="en-US" sz="8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80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면접반</a:t>
            </a:r>
            <a:endParaRPr lang="ko-KR" altLang="en-US" sz="8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68E8CA-849C-F8AE-388B-24C0511E17BF}"/>
              </a:ext>
            </a:extLst>
          </p:cNvPr>
          <p:cNvSpPr txBox="1"/>
          <p:nvPr/>
        </p:nvSpPr>
        <p:spPr>
          <a:xfrm>
            <a:off x="-27169" y="4053912"/>
            <a:ext cx="93392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합격을 결정하는 마지막 단계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면접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algn="ctr"/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이상 경력의 경찰관 출신 면접관과 미래인재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교수진이 여러분의 최종합격을 책임집니다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559BAF-1772-E946-1BA0-5448507D7FBF}"/>
              </a:ext>
            </a:extLst>
          </p:cNvPr>
          <p:cNvSpPr txBox="1"/>
          <p:nvPr/>
        </p:nvSpPr>
        <p:spPr>
          <a:xfrm>
            <a:off x="6877437" y="1140818"/>
            <a:ext cx="274477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중앙일보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후원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 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히트브랜드 대상 </a:t>
            </a:r>
            <a:r>
              <a: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교육서비스 부문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FB1DFB4-8CC3-A02D-75B3-7645B61D2025}"/>
              </a:ext>
            </a:extLst>
          </p:cNvPr>
          <p:cNvSpPr/>
          <p:nvPr/>
        </p:nvSpPr>
        <p:spPr>
          <a:xfrm>
            <a:off x="9147706" y="2420602"/>
            <a:ext cx="1663337" cy="162800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8667354-E256-DE26-922D-6B13A609CADA}"/>
              </a:ext>
            </a:extLst>
          </p:cNvPr>
          <p:cNvCxnSpPr>
            <a:stCxn id="12" idx="7"/>
            <a:endCxn id="12" idx="3"/>
          </p:cNvCxnSpPr>
          <p:nvPr/>
        </p:nvCxnSpPr>
        <p:spPr>
          <a:xfrm flipH="1">
            <a:off x="9391296" y="2659017"/>
            <a:ext cx="1176157" cy="115117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D27791-DFF4-C7EB-FFB5-7080C1B72095}"/>
              </a:ext>
            </a:extLst>
          </p:cNvPr>
          <p:cNvSpPr txBox="1"/>
          <p:nvPr/>
        </p:nvSpPr>
        <p:spPr>
          <a:xfrm>
            <a:off x="9216568" y="2601232"/>
            <a:ext cx="937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강태중</a:t>
            </a:r>
            <a:r>
              <a:rPr lang="ko-KR" altLang="en-US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1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Signature</a:t>
            </a:r>
          </a:p>
          <a:p>
            <a:pPr algn="ctr"/>
            <a:r>
              <a:rPr lang="en-US" altLang="ko-KR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10/16 </a:t>
            </a:r>
            <a:r>
              <a:rPr lang="ko-KR" altLang="en-US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C0EC0D-9AE3-1924-D4A0-C145B459295D}"/>
              </a:ext>
            </a:extLst>
          </p:cNvPr>
          <p:cNvSpPr txBox="1"/>
          <p:nvPr/>
        </p:nvSpPr>
        <p:spPr>
          <a:xfrm>
            <a:off x="9859798" y="3111280"/>
            <a:ext cx="93700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강인엽</a:t>
            </a:r>
            <a:r>
              <a:rPr lang="ko-KR" altLang="en-US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endParaRPr lang="en-US" altLang="ko-KR" sz="11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스파르타</a:t>
            </a:r>
            <a:endParaRPr lang="en-US" altLang="ko-KR" sz="11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en-US" altLang="ko-KR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10/9 </a:t>
            </a:r>
            <a:r>
              <a:rPr lang="ko-KR" altLang="en-US" sz="11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개강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66E168-1408-C881-C04B-77C6BC165265}"/>
              </a:ext>
            </a:extLst>
          </p:cNvPr>
          <p:cNvSpPr/>
          <p:nvPr/>
        </p:nvSpPr>
        <p:spPr>
          <a:xfrm>
            <a:off x="1462752" y="5150198"/>
            <a:ext cx="2185851" cy="128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D5C38B0F-5266-D54E-39DD-6A0093A7A95F}"/>
              </a:ext>
            </a:extLst>
          </p:cNvPr>
          <p:cNvSpPr/>
          <p:nvPr/>
        </p:nvSpPr>
        <p:spPr>
          <a:xfrm>
            <a:off x="3801003" y="5150198"/>
            <a:ext cx="2185851" cy="128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6325A10-496E-BC7F-AFE7-8E53DD6C3045}"/>
              </a:ext>
            </a:extLst>
          </p:cNvPr>
          <p:cNvSpPr/>
          <p:nvPr/>
        </p:nvSpPr>
        <p:spPr>
          <a:xfrm>
            <a:off x="6165379" y="5150198"/>
            <a:ext cx="2185851" cy="12801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6222C54-7BCD-F48C-242F-25FF051D2993}"/>
              </a:ext>
            </a:extLst>
          </p:cNvPr>
          <p:cNvSpPr txBox="1"/>
          <p:nvPr/>
        </p:nvSpPr>
        <p:spPr>
          <a:xfrm>
            <a:off x="1517914" y="5961118"/>
            <a:ext cx="2130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수험생 평가 선호도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9FA120-73F9-C617-B8B7-331234C19ABC}"/>
              </a:ext>
            </a:extLst>
          </p:cNvPr>
          <p:cNvSpPr txBox="1"/>
          <p:nvPr/>
        </p:nvSpPr>
        <p:spPr>
          <a:xfrm>
            <a:off x="3695107" y="5942954"/>
            <a:ext cx="24137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</a:t>
            </a:r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이상 경력의 </a:t>
            </a:r>
            <a:endParaRPr lang="en-US" altLang="ko-KR" sz="12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출신 면접관 전담 </a:t>
            </a:r>
            <a:r>
              <a:rPr lang="ko-KR" altLang="en-US" sz="12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담임제</a:t>
            </a:r>
            <a:endParaRPr lang="ko-KR" altLang="en-US" sz="12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716FCD-2AF0-0EE3-F765-67022F16F9EF}"/>
              </a:ext>
            </a:extLst>
          </p:cNvPr>
          <p:cNvSpPr txBox="1"/>
          <p:nvPr/>
        </p:nvSpPr>
        <p:spPr>
          <a:xfrm>
            <a:off x="5622694" y="5948097"/>
            <a:ext cx="322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 면접시험과 동일한 </a:t>
            </a:r>
            <a:endParaRPr lang="en-US" altLang="ko-KR" sz="12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시스템으로 구성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D0F43D-49C6-53BF-DF42-F4D1B7659369}"/>
              </a:ext>
            </a:extLst>
          </p:cNvPr>
          <p:cNvSpPr txBox="1"/>
          <p:nvPr/>
        </p:nvSpPr>
        <p:spPr>
          <a:xfrm>
            <a:off x="1563684" y="5325719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</a:t>
            </a:r>
            <a:r>
              <a:rPr lang="ko-KR" altLang="en-US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8B39AC-8807-3395-8278-380DF466CD98}"/>
              </a:ext>
            </a:extLst>
          </p:cNvPr>
          <p:cNvSpPr txBox="1"/>
          <p:nvPr/>
        </p:nvSpPr>
        <p:spPr>
          <a:xfrm>
            <a:off x="1356856" y="6466040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대비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면접반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내부 설문조사 기준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216F60D-E46C-3136-EE38-C33574B5D4D7}"/>
              </a:ext>
            </a:extLst>
          </p:cNvPr>
          <p:cNvSpPr txBox="1"/>
          <p:nvPr/>
        </p:nvSpPr>
        <p:spPr>
          <a:xfrm>
            <a:off x="3837726" y="5332441"/>
            <a:ext cx="2055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30</a:t>
            </a:r>
            <a:r>
              <a:rPr lang="ko-KR" altLang="en-US" sz="3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</a:t>
            </a:r>
            <a:endParaRPr lang="ko-KR" altLang="en-US" sz="11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2FDD5A-3F36-190E-CBAA-6CC0575B06B7}"/>
              </a:ext>
            </a:extLst>
          </p:cNvPr>
          <p:cNvSpPr txBox="1"/>
          <p:nvPr/>
        </p:nvSpPr>
        <p:spPr>
          <a:xfrm>
            <a:off x="6296007" y="5270885"/>
            <a:ext cx="205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99.9</a:t>
            </a:r>
            <a:r>
              <a:rPr lang="en-US" altLang="ko-KR" sz="1200" b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%</a:t>
            </a:r>
            <a:endParaRPr lang="ko-KR" altLang="en-US" sz="1200" b="1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9469DA-DE55-48D2-90F0-058145FD87C4}"/>
              </a:ext>
            </a:extLst>
          </p:cNvPr>
          <p:cNvSpPr txBox="1"/>
          <p:nvPr/>
        </p:nvSpPr>
        <p:spPr>
          <a:xfrm>
            <a:off x="2555677" y="5249913"/>
            <a:ext cx="47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9C7192-48D0-464C-9D12-00F5CAFDAFBD}"/>
              </a:ext>
            </a:extLst>
          </p:cNvPr>
          <p:cNvSpPr txBox="1"/>
          <p:nvPr/>
        </p:nvSpPr>
        <p:spPr>
          <a:xfrm>
            <a:off x="5200009" y="5200814"/>
            <a:ext cx="47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546BF8-3854-49D3-A513-9EBB94E3DA89}"/>
              </a:ext>
            </a:extLst>
          </p:cNvPr>
          <p:cNvSpPr txBox="1"/>
          <p:nvPr/>
        </p:nvSpPr>
        <p:spPr>
          <a:xfrm>
            <a:off x="406250" y="4484412"/>
            <a:ext cx="47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**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14F518-F711-45AC-A455-B5E6592E6761}"/>
              </a:ext>
            </a:extLst>
          </p:cNvPr>
          <p:cNvSpPr txBox="1"/>
          <p:nvPr/>
        </p:nvSpPr>
        <p:spPr>
          <a:xfrm>
            <a:off x="4729348" y="4495642"/>
            <a:ext cx="470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B786C056-358E-6F07-0A5D-9E043566C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063" y="4224108"/>
            <a:ext cx="2272319" cy="12878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27B8B495-3505-54D3-02F3-DFA070004D57}"/>
              </a:ext>
            </a:extLst>
          </p:cNvPr>
          <p:cNvSpPr txBox="1"/>
          <p:nvPr/>
        </p:nvSpPr>
        <p:spPr>
          <a:xfrm>
            <a:off x="3724802" y="6466040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**All-in-one Signature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교수진 이력 기준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95AF3-7FF4-12C6-3C2D-8F18A397D395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46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93243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475D4C4-C6DF-C14A-201C-4C5E2DC1B82D}"/>
              </a:ext>
            </a:extLst>
          </p:cNvPr>
          <p:cNvSpPr txBox="1"/>
          <p:nvPr/>
        </p:nvSpPr>
        <p:spPr>
          <a:xfrm>
            <a:off x="716697" y="1272433"/>
            <a:ext cx="88933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</a:t>
            </a:r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강태중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All–in-one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Signature</a:t>
            </a:r>
            <a:endParaRPr lang="ko-KR" altLang="en-US" sz="8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36FFF6-75FF-67B7-008F-86E720DB5835}"/>
              </a:ext>
            </a:extLst>
          </p:cNvPr>
          <p:cNvSpPr/>
          <p:nvPr/>
        </p:nvSpPr>
        <p:spPr>
          <a:xfrm>
            <a:off x="396422" y="1534309"/>
            <a:ext cx="457019" cy="344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1</a:t>
            </a:r>
            <a:endParaRPr lang="ko-KR" altLang="en-US"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24069-9634-EC1E-7270-02EFD08E3F84}"/>
              </a:ext>
            </a:extLst>
          </p:cNvPr>
          <p:cNvSpPr txBox="1"/>
          <p:nvPr/>
        </p:nvSpPr>
        <p:spPr>
          <a:xfrm>
            <a:off x="5005771" y="3062715"/>
            <a:ext cx="43316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All-in-one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Signature</a:t>
            </a:r>
          </a:p>
          <a:p>
            <a:pPr algn="ctr"/>
            <a:r>
              <a:rPr lang="ko-KR" altLang="en-US" sz="2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면접반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대표교수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총괄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algn="ctr"/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강태중</a:t>
            </a:r>
            <a:r>
              <a:rPr lang="ko-KR" altLang="en-US" sz="3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교수</a:t>
            </a:r>
            <a:endParaRPr lang="en-US" altLang="ko-KR" sz="3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en-US" altLang="ko-KR" sz="2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66395-17D9-220B-89D1-8BB93436D3BB}"/>
              </a:ext>
            </a:extLst>
          </p:cNvPr>
          <p:cNvSpPr txBox="1"/>
          <p:nvPr/>
        </p:nvSpPr>
        <p:spPr>
          <a:xfrm>
            <a:off x="-13381" y="446366"/>
            <a:ext cx="9350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‘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수험생 선호도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*1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**30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년 이상 경찰 경력의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중경출신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면접 전문가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와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99.9%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 대비 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프로그램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’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으로 경찰공무원 합격의 마지막 관문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면접을 확실하게 준비하세요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188EC-39D3-3A71-6089-8F24FC360067}"/>
              </a:ext>
            </a:extLst>
          </p:cNvPr>
          <p:cNvSpPr txBox="1"/>
          <p:nvPr/>
        </p:nvSpPr>
        <p:spPr>
          <a:xfrm>
            <a:off x="5250233" y="4729886"/>
            <a:ext cx="6294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학과장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교수계장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신입경찰관 교육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교육학 석사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순경입직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~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총경퇴직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신광은 면접캠프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월수금반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대표교수</a:t>
            </a: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경기북부 경찰채용 면접위원</a:t>
            </a:r>
            <a:endParaRPr lang="en-US" altLang="ko-KR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 선발위원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826D236-6188-EB10-560E-A06B5F4536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76" y="2932998"/>
            <a:ext cx="3067252" cy="394361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0DEE26E-B1DE-0263-DFE2-53EFBD917D3B}"/>
              </a:ext>
            </a:extLst>
          </p:cNvPr>
          <p:cNvSpPr/>
          <p:nvPr/>
        </p:nvSpPr>
        <p:spPr>
          <a:xfrm>
            <a:off x="6300620" y="1169784"/>
            <a:ext cx="867337" cy="841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E6DF65-BB4A-A635-75EF-93EE0C956D21}"/>
              </a:ext>
            </a:extLst>
          </p:cNvPr>
          <p:cNvSpPr txBox="1"/>
          <p:nvPr/>
        </p:nvSpPr>
        <p:spPr>
          <a:xfrm>
            <a:off x="6203243" y="1432495"/>
            <a:ext cx="1073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10/16 </a:t>
            </a:r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개강</a:t>
            </a:r>
            <a:endParaRPr lang="en-US" altLang="ko-KR" sz="12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F40AB-BC66-775C-D30F-79EE8B7534D4}"/>
              </a:ext>
            </a:extLst>
          </p:cNvPr>
          <p:cNvSpPr txBox="1"/>
          <p:nvPr/>
        </p:nvSpPr>
        <p:spPr>
          <a:xfrm>
            <a:off x="3301027" y="2173548"/>
            <a:ext cx="493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 - in - one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Signature 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교수진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FBB59B-36AD-29CF-8EFA-329B3E48C6DE}"/>
              </a:ext>
            </a:extLst>
          </p:cNvPr>
          <p:cNvSpPr txBox="1"/>
          <p:nvPr/>
        </p:nvSpPr>
        <p:spPr>
          <a:xfrm>
            <a:off x="1136724" y="2507818"/>
            <a:ext cx="7798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경력 평균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여년 이상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수험생 선호도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위의 중앙경찰학교 교수 출신으로 구성된 면접 전문가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BA07292-BB6D-9E40-707A-1031E5B46A05}"/>
              </a:ext>
            </a:extLst>
          </p:cNvPr>
          <p:cNvCxnSpPr>
            <a:cxnSpLocks/>
          </p:cNvCxnSpPr>
          <p:nvPr/>
        </p:nvCxnSpPr>
        <p:spPr>
          <a:xfrm>
            <a:off x="1347592" y="2472047"/>
            <a:ext cx="728810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8291EF-BD82-42DF-9BCA-44B2AF463EBE}"/>
              </a:ext>
            </a:extLst>
          </p:cNvPr>
          <p:cNvSpPr txBox="1"/>
          <p:nvPr/>
        </p:nvSpPr>
        <p:spPr>
          <a:xfrm>
            <a:off x="1091964" y="2909920"/>
            <a:ext cx="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중경출신</a:t>
            </a:r>
            <a:r>
              <a:rPr lang="ko-KR" altLang="en-US" dirty="0"/>
              <a:t>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61081C7-217C-4FB7-9A1A-FAE7A42E04A5}"/>
              </a:ext>
            </a:extLst>
          </p:cNvPr>
          <p:cNvSpPr txBox="1"/>
          <p:nvPr/>
        </p:nvSpPr>
        <p:spPr>
          <a:xfrm>
            <a:off x="960398" y="3932345"/>
            <a:ext cx="1057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30</a:t>
            </a:r>
            <a:r>
              <a:rPr lang="ko-KR" altLang="en-US" sz="1400" dirty="0"/>
              <a:t>년 이상 경찰 경력</a:t>
            </a:r>
            <a:endParaRPr lang="en-US" altLang="ko-KR" sz="140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4161457-5600-4F6C-8C96-6CC83E3C297A}"/>
              </a:ext>
            </a:extLst>
          </p:cNvPr>
          <p:cNvSpPr/>
          <p:nvPr/>
        </p:nvSpPr>
        <p:spPr>
          <a:xfrm>
            <a:off x="9564178" y="2507818"/>
            <a:ext cx="2224454" cy="1533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노란색 화살표는 월계관 디자인 의미함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/>
              <a:t>워딩에도</a:t>
            </a:r>
            <a:r>
              <a:rPr lang="ko-KR" altLang="en-US" sz="1000" dirty="0"/>
              <a:t> 강조표시 해주시고 저렇게 특징 잡아서 각각 교수별로 표기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E95CC94-B0C1-F865-6AF1-996F49C497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178" y="2710007"/>
            <a:ext cx="1184914" cy="104459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B13C69-B4DE-A007-E0CF-17593768B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62" y="3620338"/>
            <a:ext cx="1184914" cy="104459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4682E5C-0F9B-5A4D-8829-2E5B6A8E86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56" y="4619399"/>
            <a:ext cx="1184914" cy="10445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40FB3D-F277-0619-FAA9-B73A9AFBC99F}"/>
              </a:ext>
            </a:extLst>
          </p:cNvPr>
          <p:cNvSpPr txBox="1"/>
          <p:nvPr/>
        </p:nvSpPr>
        <p:spPr>
          <a:xfrm>
            <a:off x="967218" y="4910863"/>
            <a:ext cx="11849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중경 교수 </a:t>
            </a:r>
            <a:endParaRPr lang="en-US" altLang="ko-KR" sz="1200" dirty="0"/>
          </a:p>
          <a:p>
            <a:r>
              <a:rPr lang="ko-KR" altLang="en-US" sz="1200" dirty="0"/>
              <a:t>선발위원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5B6559-28DA-86F4-9843-00E08AD87D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6" y="5498106"/>
            <a:ext cx="1184914" cy="10445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71B592-084E-6C88-93B8-80C0DA211FC9}"/>
              </a:ext>
            </a:extLst>
          </p:cNvPr>
          <p:cNvSpPr txBox="1"/>
          <p:nvPr/>
        </p:nvSpPr>
        <p:spPr>
          <a:xfrm>
            <a:off x="962268" y="5789570"/>
            <a:ext cx="118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경기 북부</a:t>
            </a:r>
            <a:endParaRPr lang="en-US" altLang="ko-KR" sz="1200" dirty="0"/>
          </a:p>
          <a:p>
            <a:r>
              <a:rPr lang="ko-KR" altLang="en-US" sz="1200" dirty="0"/>
              <a:t>경찰채용</a:t>
            </a:r>
            <a:endParaRPr lang="en-US" altLang="ko-KR" sz="1200" dirty="0"/>
          </a:p>
          <a:p>
            <a:r>
              <a:rPr lang="ko-KR" altLang="en-US" sz="1200" dirty="0"/>
              <a:t>면접위원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B90B46-82B8-0CDC-8DF6-478D6B7B0D56}"/>
              </a:ext>
            </a:extLst>
          </p:cNvPr>
          <p:cNvSpPr txBox="1"/>
          <p:nvPr/>
        </p:nvSpPr>
        <p:spPr>
          <a:xfrm>
            <a:off x="7225927" y="66971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23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대비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면접반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내부 설문조사 기준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B5C20-776E-E4FD-D3F6-2B84D4580AA8}"/>
              </a:ext>
            </a:extLst>
          </p:cNvPr>
          <p:cNvSpPr txBox="1"/>
          <p:nvPr/>
        </p:nvSpPr>
        <p:spPr>
          <a:xfrm>
            <a:off x="7225927" y="186443"/>
            <a:ext cx="23382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**All-in-one Signature 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교수진 이력 기준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418F4C-9E10-B310-075C-9103E3CE47C9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453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B1459081-8B63-9EA0-17EB-28401AD829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93" y="20635"/>
            <a:ext cx="1184914" cy="104459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BF2FCE5-4E26-2059-77B8-8A2E8EDAE9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578" y="-54083"/>
            <a:ext cx="1184914" cy="104459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B339E0-6FFD-17EC-09A6-896670578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3" y="0"/>
            <a:ext cx="1184914" cy="104459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92F5C7D-35C5-2CCF-D255-4C6AEBCB0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687" y="1826947"/>
            <a:ext cx="1184914" cy="104459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07306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pSp>
        <p:nvGrpSpPr>
          <p:cNvPr id="29" name="그룹 28">
            <a:extLst>
              <a:ext uri="{FF2B5EF4-FFF2-40B4-BE49-F238E27FC236}">
                <a16:creationId xmlns:a16="http://schemas.microsoft.com/office/drawing/2014/main" id="{AD4F6EB4-A025-4F28-97D0-3F4A248D91D0}"/>
              </a:ext>
            </a:extLst>
          </p:cNvPr>
          <p:cNvGrpSpPr/>
          <p:nvPr/>
        </p:nvGrpSpPr>
        <p:grpSpPr>
          <a:xfrm>
            <a:off x="1463493" y="0"/>
            <a:ext cx="775063" cy="5455722"/>
            <a:chOff x="1981199" y="766354"/>
            <a:chExt cx="775063" cy="914400"/>
          </a:xfrm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id="{5BBD43D8-2DC5-40F9-84D5-3BC23FF4793F}"/>
                </a:ext>
              </a:extLst>
            </p:cNvPr>
            <p:cNvSpPr/>
            <p:nvPr/>
          </p:nvSpPr>
          <p:spPr>
            <a:xfrm>
              <a:off x="1981199" y="1123405"/>
              <a:ext cx="775063" cy="557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60FFF32-0BF2-493A-BA7D-70EFD1498A99}"/>
                </a:ext>
              </a:extLst>
            </p:cNvPr>
            <p:cNvSpPr/>
            <p:nvPr/>
          </p:nvSpPr>
          <p:spPr>
            <a:xfrm>
              <a:off x="2072640" y="766354"/>
              <a:ext cx="592183" cy="635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54F171F-A245-42B7-8488-51E06C8604D4}"/>
              </a:ext>
            </a:extLst>
          </p:cNvPr>
          <p:cNvGrpSpPr/>
          <p:nvPr/>
        </p:nvGrpSpPr>
        <p:grpSpPr>
          <a:xfrm>
            <a:off x="3829032" y="-149469"/>
            <a:ext cx="775063" cy="5605191"/>
            <a:chOff x="1981199" y="766354"/>
            <a:chExt cx="775063" cy="914400"/>
          </a:xfrm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id="{68FAD482-1F4F-45B3-9292-38E9F68703CF}"/>
                </a:ext>
              </a:extLst>
            </p:cNvPr>
            <p:cNvSpPr/>
            <p:nvPr/>
          </p:nvSpPr>
          <p:spPr>
            <a:xfrm>
              <a:off x="1981199" y="1123405"/>
              <a:ext cx="775063" cy="557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415D7F5D-B23B-45F3-84D0-E94617F2113C}"/>
                </a:ext>
              </a:extLst>
            </p:cNvPr>
            <p:cNvSpPr/>
            <p:nvPr/>
          </p:nvSpPr>
          <p:spPr>
            <a:xfrm>
              <a:off x="2072640" y="766354"/>
              <a:ext cx="592183" cy="635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9467201-97FD-4A21-B10A-8090745523A7}"/>
              </a:ext>
            </a:extLst>
          </p:cNvPr>
          <p:cNvGrpSpPr/>
          <p:nvPr/>
        </p:nvGrpSpPr>
        <p:grpSpPr>
          <a:xfrm>
            <a:off x="6881991" y="-79162"/>
            <a:ext cx="775063" cy="5723791"/>
            <a:chOff x="1981199" y="766354"/>
            <a:chExt cx="775063" cy="914400"/>
          </a:xfrm>
        </p:grpSpPr>
        <p:sp>
          <p:nvSpPr>
            <p:cNvPr id="38" name="이등변 삼각형 37">
              <a:extLst>
                <a:ext uri="{FF2B5EF4-FFF2-40B4-BE49-F238E27FC236}">
                  <a16:creationId xmlns:a16="http://schemas.microsoft.com/office/drawing/2014/main" id="{6494FE61-C8B4-47BC-8048-505B821D39D1}"/>
                </a:ext>
              </a:extLst>
            </p:cNvPr>
            <p:cNvSpPr/>
            <p:nvPr/>
          </p:nvSpPr>
          <p:spPr>
            <a:xfrm>
              <a:off x="1981199" y="1123405"/>
              <a:ext cx="775063" cy="557349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2E14026-0199-4A04-A5D0-E915F4738F31}"/>
                </a:ext>
              </a:extLst>
            </p:cNvPr>
            <p:cNvSpPr/>
            <p:nvPr/>
          </p:nvSpPr>
          <p:spPr>
            <a:xfrm>
              <a:off x="2072640" y="766354"/>
              <a:ext cx="592183" cy="63572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F86D9EA-9F40-4675-87BA-DE4695E0CBC0}"/>
              </a:ext>
            </a:extLst>
          </p:cNvPr>
          <p:cNvSpPr txBox="1"/>
          <p:nvPr/>
        </p:nvSpPr>
        <p:spPr>
          <a:xfrm>
            <a:off x="1044143" y="5572717"/>
            <a:ext cx="22059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박형기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교수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경찰경력 </a:t>
            </a:r>
            <a:r>
              <a:rPr lang="en-US" altLang="ko-KR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32</a:t>
            </a:r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실전면접반 전임교수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교육기획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인사교육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정보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 선발위원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서울청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경찰대학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동티모르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필리핀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IT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학과 교수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48470B-8436-4A5D-8361-3283D421AB0D}"/>
              </a:ext>
            </a:extLst>
          </p:cNvPr>
          <p:cNvSpPr txBox="1"/>
          <p:nvPr/>
        </p:nvSpPr>
        <p:spPr>
          <a:xfrm>
            <a:off x="3651203" y="5771757"/>
            <a:ext cx="22059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신영숙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교수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서울청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신임경찰관 면접위원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경찰경력 </a:t>
            </a:r>
            <a:r>
              <a:rPr lang="en-US" altLang="ko-KR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41</a:t>
            </a:r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실전면접반 전임교수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서울청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경기청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경무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/112/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감사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교통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여청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지구대장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0C17B5-C184-4A21-BA54-68484A0D600A}"/>
              </a:ext>
            </a:extLst>
          </p:cNvPr>
          <p:cNvSpPr txBox="1"/>
          <p:nvPr/>
        </p:nvSpPr>
        <p:spPr>
          <a:xfrm>
            <a:off x="6518857" y="5719255"/>
            <a:ext cx="22059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김송원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교수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 교수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신임 경찰관 교육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경찰경력 </a:t>
            </a:r>
            <a:r>
              <a:rPr lang="en-US" altLang="ko-KR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34</a:t>
            </a:r>
            <a:r>
              <a:rPr lang="ko-KR" altLang="en-US" sz="8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</a:t>
            </a:r>
            <a:endParaRPr lang="en-US" altLang="ko-KR" sz="8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보안수사대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형사반장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서울청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경기청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중앙경찰학교</a:t>
            </a: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형사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체포술</a:t>
            </a:r>
            <a:endParaRPr lang="ko-KR" altLang="en-US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9C4E771-2D7A-4F6A-9EE8-FCCC9AF1DEC1}"/>
              </a:ext>
            </a:extLst>
          </p:cNvPr>
          <p:cNvCxnSpPr>
            <a:cxnSpLocks/>
          </p:cNvCxnSpPr>
          <p:nvPr/>
        </p:nvCxnSpPr>
        <p:spPr>
          <a:xfrm>
            <a:off x="3121520" y="323070"/>
            <a:ext cx="0" cy="6350292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45C984F0-D130-490F-ABB0-64378D2FBA5D}"/>
              </a:ext>
            </a:extLst>
          </p:cNvPr>
          <p:cNvCxnSpPr>
            <a:cxnSpLocks/>
          </p:cNvCxnSpPr>
          <p:nvPr/>
        </p:nvCxnSpPr>
        <p:spPr>
          <a:xfrm>
            <a:off x="5767487" y="323070"/>
            <a:ext cx="0" cy="6350292"/>
          </a:xfrm>
          <a:prstGeom prst="line">
            <a:avLst/>
          </a:prstGeom>
          <a:ln w="9525" cap="flat" cmpd="sng" algn="ctr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FA6B168-9D07-4112-B0CD-8F13A548561C}"/>
              </a:ext>
            </a:extLst>
          </p:cNvPr>
          <p:cNvSpPr/>
          <p:nvPr/>
        </p:nvSpPr>
        <p:spPr>
          <a:xfrm>
            <a:off x="9865074" y="2967335"/>
            <a:ext cx="2205949" cy="2183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디자인 시 실루엣으로 들어가되 신비감 있는 디자인 영역으로 들어가야 할 듯 함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/>
              <a:t>노란색 화살표는 월계관 디자인 의미함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pPr algn="ctr"/>
            <a:r>
              <a:rPr lang="ko-KR" altLang="en-US" sz="1000" dirty="0" err="1"/>
              <a:t>워딩에도</a:t>
            </a:r>
            <a:r>
              <a:rPr lang="ko-KR" altLang="en-US" sz="1000" dirty="0"/>
              <a:t> 강조표시 해주시고 저렇게 특징 잡아서 각각 교수별로 표기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266B196-2C5A-4A73-87FC-2EA013959F45}"/>
              </a:ext>
            </a:extLst>
          </p:cNvPr>
          <p:cNvSpPr txBox="1"/>
          <p:nvPr/>
        </p:nvSpPr>
        <p:spPr>
          <a:xfrm>
            <a:off x="185553" y="318834"/>
            <a:ext cx="775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32</a:t>
            </a:r>
            <a:r>
              <a:rPr lang="ko-KR" altLang="en-US" sz="1100" dirty="0" err="1"/>
              <a:t>년이상</a:t>
            </a:r>
            <a:r>
              <a:rPr lang="ko-KR" altLang="en-US" sz="1100" dirty="0"/>
              <a:t> 경찰경력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95B55-0708-8900-F8C5-561D6CAB4606}"/>
              </a:ext>
            </a:extLst>
          </p:cNvPr>
          <p:cNvSpPr txBox="1"/>
          <p:nvPr/>
        </p:nvSpPr>
        <p:spPr>
          <a:xfrm>
            <a:off x="145400" y="1270236"/>
            <a:ext cx="879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중경</a:t>
            </a:r>
            <a:r>
              <a:rPr lang="en-US" altLang="ko-KR" sz="1200" dirty="0"/>
              <a:t> </a:t>
            </a:r>
            <a:r>
              <a:rPr lang="ko-KR" altLang="en-US" sz="1200" dirty="0"/>
              <a:t>교수 선발 위원</a:t>
            </a:r>
            <a:endParaRPr lang="en-US" altLang="ko-KR" sz="1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BA60DBA-60E2-D8C0-7E1F-6B7B3BA911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372" y="990512"/>
            <a:ext cx="1184914" cy="104459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B83F72-36ED-CBEF-584B-C086F6970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133" y="1976823"/>
            <a:ext cx="1184914" cy="1044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1D0EC4C-2CBE-9A6A-3145-B249BD6FB80B}"/>
              </a:ext>
            </a:extLst>
          </p:cNvPr>
          <p:cNvSpPr txBox="1"/>
          <p:nvPr/>
        </p:nvSpPr>
        <p:spPr>
          <a:xfrm>
            <a:off x="120153" y="2256547"/>
            <a:ext cx="87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신임 경찰관 교육위원</a:t>
            </a:r>
            <a:endParaRPr lang="en-US" altLang="ko-KR" sz="12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844956C-1396-0ABA-B8EE-8CECB7362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82" y="718707"/>
            <a:ext cx="1184914" cy="104459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C81047-61CE-C349-CFAB-4F84E042871A}"/>
              </a:ext>
            </a:extLst>
          </p:cNvPr>
          <p:cNvSpPr txBox="1"/>
          <p:nvPr/>
        </p:nvSpPr>
        <p:spPr>
          <a:xfrm>
            <a:off x="3088931" y="1028390"/>
            <a:ext cx="1011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신임 경찰관 면접 위원</a:t>
            </a:r>
            <a:endParaRPr lang="en-US" altLang="ko-KR" sz="11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4388668-2C0D-E614-F24A-3F22E45D3E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39" y="1502602"/>
            <a:ext cx="1184914" cy="10445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2F6711E-6718-98AA-9D55-E7ACDE18C9DA}"/>
              </a:ext>
            </a:extLst>
          </p:cNvPr>
          <p:cNvSpPr txBox="1"/>
          <p:nvPr/>
        </p:nvSpPr>
        <p:spPr>
          <a:xfrm>
            <a:off x="3120909" y="1760850"/>
            <a:ext cx="1011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실전 </a:t>
            </a:r>
            <a:r>
              <a:rPr lang="ko-KR" altLang="en-US" sz="1200" dirty="0" err="1"/>
              <a:t>면접반</a:t>
            </a:r>
            <a:endParaRPr lang="en-US" altLang="ko-KR" sz="1200" dirty="0"/>
          </a:p>
          <a:p>
            <a:r>
              <a:rPr lang="ko-KR" altLang="en-US" sz="1200" dirty="0"/>
              <a:t>전임교수</a:t>
            </a:r>
            <a:endParaRPr lang="en-US" altLang="ko-KR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9D25E2-9B9E-D363-4550-B2049624C5E2}"/>
              </a:ext>
            </a:extLst>
          </p:cNvPr>
          <p:cNvSpPr txBox="1"/>
          <p:nvPr/>
        </p:nvSpPr>
        <p:spPr>
          <a:xfrm>
            <a:off x="5971635" y="1116971"/>
            <a:ext cx="775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중경교수 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2C8AC4FC-52E9-A535-F4BB-0D66033BF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593" y="917838"/>
            <a:ext cx="1184914" cy="104459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C517D85-D542-CE58-681A-7FCAD4348A9A}"/>
              </a:ext>
            </a:extLst>
          </p:cNvPr>
          <p:cNvSpPr txBox="1"/>
          <p:nvPr/>
        </p:nvSpPr>
        <p:spPr>
          <a:xfrm>
            <a:off x="5872882" y="2155839"/>
            <a:ext cx="879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신임 경찰관 교육위원</a:t>
            </a:r>
            <a:endParaRPr lang="en-US" altLang="ko-KR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AB9C7DB-58C9-4361-90CE-A464403F0BD0}"/>
              </a:ext>
            </a:extLst>
          </p:cNvPr>
          <p:cNvSpPr txBox="1"/>
          <p:nvPr/>
        </p:nvSpPr>
        <p:spPr>
          <a:xfrm>
            <a:off x="3207299" y="259494"/>
            <a:ext cx="775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41</a:t>
            </a:r>
            <a:r>
              <a:rPr lang="ko-KR" altLang="en-US" sz="1100" dirty="0" err="1"/>
              <a:t>년이상</a:t>
            </a:r>
            <a:r>
              <a:rPr lang="ko-KR" altLang="en-US" sz="1100" dirty="0"/>
              <a:t> 경찰경력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668436-387B-4984-AAE6-A1CF1BD08DDD}"/>
              </a:ext>
            </a:extLst>
          </p:cNvPr>
          <p:cNvSpPr txBox="1"/>
          <p:nvPr/>
        </p:nvSpPr>
        <p:spPr>
          <a:xfrm>
            <a:off x="5971282" y="327488"/>
            <a:ext cx="7750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34</a:t>
            </a:r>
            <a:r>
              <a:rPr lang="ko-KR" altLang="en-US" sz="1100" dirty="0" err="1"/>
              <a:t>년이상</a:t>
            </a:r>
            <a:r>
              <a:rPr lang="ko-KR" altLang="en-US" sz="1100" dirty="0"/>
              <a:t> 경찰경력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8D454-A10F-2960-ED11-B5083010263E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636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10D0928-E855-F977-F46E-0A25703B15C3}"/>
              </a:ext>
            </a:extLst>
          </p:cNvPr>
          <p:cNvSpPr txBox="1"/>
          <p:nvPr/>
        </p:nvSpPr>
        <p:spPr>
          <a:xfrm>
            <a:off x="3218056" y="171842"/>
            <a:ext cx="3571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Signature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관리 프로그램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146499-7C09-AE1D-007F-85C2C62381A7}"/>
              </a:ext>
            </a:extLst>
          </p:cNvPr>
          <p:cNvSpPr txBox="1"/>
          <p:nvPr/>
        </p:nvSpPr>
        <p:spPr>
          <a:xfrm>
            <a:off x="316823" y="553841"/>
            <a:ext cx="8853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30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이상 전직 경찰 출신의 중앙경찰학교 출신 전담교수진의 밀착관리와 </a:t>
            </a:r>
            <a:endParaRPr lang="en-US" altLang="ko-KR" sz="1400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면접 비법 자료 및 </a:t>
            </a:r>
            <a:r>
              <a:rPr lang="en-US" altLang="ko-KR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Group&amp;Personal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훈련으로 진행되는 단계별 역량 강화 프로그램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936DFB1-3110-FBF7-8FF5-2055E7DE2CFE}"/>
              </a:ext>
            </a:extLst>
          </p:cNvPr>
          <p:cNvCxnSpPr>
            <a:cxnSpLocks/>
          </p:cNvCxnSpPr>
          <p:nvPr/>
        </p:nvCxnSpPr>
        <p:spPr>
          <a:xfrm flipV="1">
            <a:off x="875231" y="489228"/>
            <a:ext cx="7694001" cy="13582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B9B4013-5A44-CEF4-F556-075567707D6C}"/>
              </a:ext>
            </a:extLst>
          </p:cNvPr>
          <p:cNvSpPr txBox="1"/>
          <p:nvPr/>
        </p:nvSpPr>
        <p:spPr>
          <a:xfrm>
            <a:off x="875231" y="1178543"/>
            <a:ext cx="315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1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F79FF5-4FF2-96B3-BECE-C52D302763DA}"/>
              </a:ext>
            </a:extLst>
          </p:cNvPr>
          <p:cNvSpPr txBox="1"/>
          <p:nvPr/>
        </p:nvSpPr>
        <p:spPr>
          <a:xfrm>
            <a:off x="4025261" y="1195880"/>
            <a:ext cx="315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2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F31DD8-4EEF-AFF1-BB99-6B80D4CA6359}"/>
              </a:ext>
            </a:extLst>
          </p:cNvPr>
          <p:cNvSpPr txBox="1"/>
          <p:nvPr/>
        </p:nvSpPr>
        <p:spPr>
          <a:xfrm>
            <a:off x="7111017" y="1195880"/>
            <a:ext cx="3150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STEP 3</a:t>
            </a:r>
            <a:endParaRPr lang="ko-KR" altLang="en-US" sz="16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4C3C98F-8D30-86A5-7C88-07C8DE1C0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59" y="1494409"/>
            <a:ext cx="1011839" cy="130093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BFD3754-9795-DF7C-FB45-3BCCE8103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467" y="1605020"/>
            <a:ext cx="1249731" cy="952849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706A3FD8-594B-AAD4-9E98-D3F4CD807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502" y="1697931"/>
            <a:ext cx="1153628" cy="92464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E03AB7C-97BA-9C36-24F6-770C6CB3076E}"/>
              </a:ext>
            </a:extLst>
          </p:cNvPr>
          <p:cNvSpPr txBox="1"/>
          <p:nvPr/>
        </p:nvSpPr>
        <p:spPr>
          <a:xfrm>
            <a:off x="490359" y="3683697"/>
            <a:ext cx="2023901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Warming -Up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4A7D4F-18E9-537F-2B8F-C81D801D37BF}"/>
              </a:ext>
            </a:extLst>
          </p:cNvPr>
          <p:cNvSpPr txBox="1"/>
          <p:nvPr/>
        </p:nvSpPr>
        <p:spPr>
          <a:xfrm>
            <a:off x="3579171" y="3683697"/>
            <a:ext cx="217320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Group Consulting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0014AB-08BA-8D75-7B43-EFB30E96066F}"/>
              </a:ext>
            </a:extLst>
          </p:cNvPr>
          <p:cNvSpPr txBox="1"/>
          <p:nvPr/>
        </p:nvSpPr>
        <p:spPr>
          <a:xfrm>
            <a:off x="6737377" y="3683697"/>
            <a:ext cx="2173207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Personal Consulting</a:t>
            </a:r>
            <a:endParaRPr lang="ko-KR" altLang="en-US" sz="1400" b="1" dirty="0">
              <a:solidFill>
                <a:schemeClr val="accent1">
                  <a:lumMod val="75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화살표: 갈매기형 수장 41">
            <a:extLst>
              <a:ext uri="{FF2B5EF4-FFF2-40B4-BE49-F238E27FC236}">
                <a16:creationId xmlns:a16="http://schemas.microsoft.com/office/drawing/2014/main" id="{BD043933-C46F-ED8F-BFC2-E0A49E25EAF3}"/>
              </a:ext>
            </a:extLst>
          </p:cNvPr>
          <p:cNvSpPr/>
          <p:nvPr/>
        </p:nvSpPr>
        <p:spPr>
          <a:xfrm>
            <a:off x="5908463" y="1580663"/>
            <a:ext cx="341164" cy="121468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화살표: 갈매기형 수장 42">
            <a:extLst>
              <a:ext uri="{FF2B5EF4-FFF2-40B4-BE49-F238E27FC236}">
                <a16:creationId xmlns:a16="http://schemas.microsoft.com/office/drawing/2014/main" id="{DEFE0596-9D1A-6C81-1270-5E225FA97EC7}"/>
              </a:ext>
            </a:extLst>
          </p:cNvPr>
          <p:cNvSpPr/>
          <p:nvPr/>
        </p:nvSpPr>
        <p:spPr>
          <a:xfrm>
            <a:off x="2843349" y="1580663"/>
            <a:ext cx="341164" cy="1214681"/>
          </a:xfrm>
          <a:prstGeom prst="chevro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A392ABE-A8D8-1C4E-DCD3-0060B187D5FD}"/>
              </a:ext>
            </a:extLst>
          </p:cNvPr>
          <p:cNvCxnSpPr/>
          <p:nvPr/>
        </p:nvCxnSpPr>
        <p:spPr>
          <a:xfrm>
            <a:off x="2908663" y="3108960"/>
            <a:ext cx="0" cy="32657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DBB5D46-CBBD-FEB4-6B36-DBE3153CDB5A}"/>
              </a:ext>
            </a:extLst>
          </p:cNvPr>
          <p:cNvCxnSpPr/>
          <p:nvPr/>
        </p:nvCxnSpPr>
        <p:spPr>
          <a:xfrm>
            <a:off x="6013269" y="3046477"/>
            <a:ext cx="0" cy="326571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A1D977-0884-2DAE-FBC3-2CB78500904C}"/>
              </a:ext>
            </a:extLst>
          </p:cNvPr>
          <p:cNvSpPr txBox="1"/>
          <p:nvPr/>
        </p:nvSpPr>
        <p:spPr>
          <a:xfrm>
            <a:off x="313207" y="4345354"/>
            <a:ext cx="26300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서류 작성 특강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사전조사서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특강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핵심가치 및 직무분야 주제별 강의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INIE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활용 교육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7AFD333-7179-1CAB-765A-1E5127902B25}"/>
              </a:ext>
            </a:extLst>
          </p:cNvPr>
          <p:cNvSpPr txBox="1"/>
          <p:nvPr/>
        </p:nvSpPr>
        <p:spPr>
          <a:xfrm>
            <a:off x="3214714" y="4351711"/>
            <a:ext cx="2915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개인별 역량 분석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    group matching   </a:t>
            </a: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        service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그룹별 소수 정예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8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 면접 비법 자료 제공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팀워크 향상 교육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23BB1B-FFA6-A309-FCF6-08BFDF97A698}"/>
              </a:ext>
            </a:extLst>
          </p:cNvPr>
          <p:cNvSpPr txBox="1"/>
          <p:nvPr/>
        </p:nvSpPr>
        <p:spPr>
          <a:xfrm>
            <a:off x="6303398" y="4250088"/>
            <a:ext cx="31257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99.9%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실제 면접 환경과 동일한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실전 적응 훈련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개인별 역량 체크를 통한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단계적 역량 강화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자기주도 로드맵 작성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대 기출 경험 및 경력에 대한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Story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체화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이미지 컨설팅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14DFF9-BB86-4441-BFED-E206A48B7DCB}"/>
              </a:ext>
            </a:extLst>
          </p:cNvPr>
          <p:cNvSpPr/>
          <p:nvPr/>
        </p:nvSpPr>
        <p:spPr>
          <a:xfrm>
            <a:off x="3534508" y="1178543"/>
            <a:ext cx="2137596" cy="161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8545ED9-1166-4E85-9C1F-3D7A268A2F1E}"/>
              </a:ext>
            </a:extLst>
          </p:cNvPr>
          <p:cNvSpPr/>
          <p:nvPr/>
        </p:nvSpPr>
        <p:spPr>
          <a:xfrm>
            <a:off x="6737144" y="1183302"/>
            <a:ext cx="2137596" cy="161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2BBED7BE-E292-43A4-8CA5-A9FCAC2EB055}"/>
              </a:ext>
            </a:extLst>
          </p:cNvPr>
          <p:cNvCxnSpPr/>
          <p:nvPr/>
        </p:nvCxnSpPr>
        <p:spPr>
          <a:xfrm>
            <a:off x="8686032" y="2081444"/>
            <a:ext cx="2717591" cy="89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A773026-17B5-42E8-962C-E3487EBBDE38}"/>
              </a:ext>
            </a:extLst>
          </p:cNvPr>
          <p:cNvCxnSpPr>
            <a:cxnSpLocks/>
          </p:cNvCxnSpPr>
          <p:nvPr/>
        </p:nvCxnSpPr>
        <p:spPr>
          <a:xfrm>
            <a:off x="5003841" y="2493373"/>
            <a:ext cx="6305428" cy="623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5D5DF1-9D33-4DD0-BDA2-E19A42F6B9C3}"/>
              </a:ext>
            </a:extLst>
          </p:cNvPr>
          <p:cNvSpPr txBox="1"/>
          <p:nvPr/>
        </p:nvSpPr>
        <p:spPr>
          <a:xfrm>
            <a:off x="9634691" y="3279308"/>
            <a:ext cx="2262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교체 예정</a:t>
            </a:r>
            <a:endParaRPr lang="en-US" altLang="ko-KR" dirty="0"/>
          </a:p>
          <a:p>
            <a:r>
              <a:rPr lang="ko-KR" altLang="en-US" dirty="0"/>
              <a:t>사진 이미지 크게 디자인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B902C-EC52-732D-2034-2BE9A332F575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177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8C0F80-3C05-D1DE-E9AB-00B1B7607FB6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4" name="표 12">
            <a:extLst>
              <a:ext uri="{FF2B5EF4-FFF2-40B4-BE49-F238E27FC236}">
                <a16:creationId xmlns:a16="http://schemas.microsoft.com/office/drawing/2014/main" id="{060B9775-0E31-E344-CA34-CC25CF8DB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673610"/>
              </p:ext>
            </p:extLst>
          </p:nvPr>
        </p:nvGraphicFramePr>
        <p:xfrm>
          <a:off x="474770" y="4337084"/>
          <a:ext cx="8756315" cy="20233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51263">
                  <a:extLst>
                    <a:ext uri="{9D8B030D-6E8A-4147-A177-3AD203B41FA5}">
                      <a16:colId xmlns:a16="http://schemas.microsoft.com/office/drawing/2014/main" val="1505511308"/>
                    </a:ext>
                  </a:extLst>
                </a:gridCol>
                <a:gridCol w="1751263">
                  <a:extLst>
                    <a:ext uri="{9D8B030D-6E8A-4147-A177-3AD203B41FA5}">
                      <a16:colId xmlns:a16="http://schemas.microsoft.com/office/drawing/2014/main" val="2953643001"/>
                    </a:ext>
                  </a:extLst>
                </a:gridCol>
                <a:gridCol w="1751263">
                  <a:extLst>
                    <a:ext uri="{9D8B030D-6E8A-4147-A177-3AD203B41FA5}">
                      <a16:colId xmlns:a16="http://schemas.microsoft.com/office/drawing/2014/main" val="3062683221"/>
                    </a:ext>
                  </a:extLst>
                </a:gridCol>
                <a:gridCol w="1751263">
                  <a:extLst>
                    <a:ext uri="{9D8B030D-6E8A-4147-A177-3AD203B41FA5}">
                      <a16:colId xmlns:a16="http://schemas.microsoft.com/office/drawing/2014/main" val="4270445249"/>
                    </a:ext>
                  </a:extLst>
                </a:gridCol>
                <a:gridCol w="1751263">
                  <a:extLst>
                    <a:ext uri="{9D8B030D-6E8A-4147-A177-3AD203B41FA5}">
                      <a16:colId xmlns:a16="http://schemas.microsoft.com/office/drawing/2014/main" val="1059476697"/>
                    </a:ext>
                  </a:extLst>
                </a:gridCol>
              </a:tblGrid>
              <a:tr h="438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개강 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주차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40136"/>
                  </a:ext>
                </a:extLst>
              </a:tr>
              <a:tr h="1103693"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서류 작성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사전 조사서 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OT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경찰 면접체계 이해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자기 분석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설계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경찰 핵심가치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5</a:t>
                      </a:r>
                      <a:r>
                        <a:rPr lang="ko-KR" altLang="en-US" sz="1000" dirty="0"/>
                        <a:t>대 기출 작성 및 피드백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직무분야 주제별 강의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(1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~ 2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스터디조</a:t>
                      </a:r>
                      <a:r>
                        <a:rPr lang="ko-KR" altLang="en-US" sz="1000" dirty="0"/>
                        <a:t> 편성 및 적용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INIE </a:t>
                      </a:r>
                      <a:r>
                        <a:rPr lang="ko-KR" altLang="en-US" sz="1000" dirty="0"/>
                        <a:t>활용 교육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(1~3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시사 </a:t>
                      </a:r>
                      <a:r>
                        <a:rPr lang="en-US" altLang="ko-KR" sz="900" dirty="0"/>
                        <a:t>&amp; </a:t>
                      </a:r>
                      <a:r>
                        <a:rPr lang="ko-KR" altLang="en-US" sz="900" dirty="0"/>
                        <a:t>이슈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예절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err="1"/>
                        <a:t>면접장</a:t>
                      </a:r>
                      <a:r>
                        <a:rPr lang="ko-KR" altLang="en-US" sz="1000" dirty="0"/>
                        <a:t> 행동요령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역량면접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논리성 향상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현장 </a:t>
                      </a:r>
                      <a:r>
                        <a:rPr lang="ko-KR" altLang="en-US" sz="1000" dirty="0" err="1"/>
                        <a:t>행동역략</a:t>
                      </a:r>
                      <a:r>
                        <a:rPr lang="ko-KR" altLang="en-US" sz="1000" dirty="0"/>
                        <a:t> 습득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조별 면접 스터디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직무분야 주제별 강의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(4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~ 6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INIE </a:t>
                      </a:r>
                      <a:r>
                        <a:rPr lang="ko-KR" altLang="en-US" sz="1000" dirty="0"/>
                        <a:t>활용 교육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(4~6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시사 </a:t>
                      </a:r>
                      <a:r>
                        <a:rPr lang="en-US" altLang="ko-KR" sz="900" dirty="0"/>
                        <a:t>&amp; </a:t>
                      </a:r>
                      <a:r>
                        <a:rPr lang="ko-KR" altLang="en-US" sz="900" dirty="0"/>
                        <a:t>이슈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의사소통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현장 적응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조별 면접 스터디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직무분야 주제별 강의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(7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~ 9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INIE </a:t>
                      </a:r>
                      <a:r>
                        <a:rPr lang="ko-KR" altLang="en-US" sz="1000" dirty="0"/>
                        <a:t>활용 교육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(7~9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시사 </a:t>
                      </a:r>
                      <a:r>
                        <a:rPr lang="en-US" altLang="ko-KR" sz="900" dirty="0"/>
                        <a:t>&amp; </a:t>
                      </a:r>
                      <a:r>
                        <a:rPr lang="ko-KR" altLang="en-US" sz="900" dirty="0"/>
                        <a:t>이슈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이미지 컨설팅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실전 면접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개별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의사발표 정확성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팀워크 향상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현장 대처 교육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조별 면접 스터디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직무분야 주제별 강의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(10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~12</a:t>
                      </a:r>
                      <a:r>
                        <a:rPr lang="ko-KR" altLang="en-US" sz="900" dirty="0" err="1"/>
                        <a:t>차시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dirty="0"/>
                        <a:t>INIE </a:t>
                      </a:r>
                      <a:r>
                        <a:rPr lang="ko-KR" altLang="en-US" sz="1000" dirty="0"/>
                        <a:t>활용 교육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     (10~12</a:t>
                      </a:r>
                      <a:r>
                        <a:rPr lang="ko-KR" altLang="en-US" sz="900" dirty="0"/>
                        <a:t>호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시사 </a:t>
                      </a:r>
                      <a:r>
                        <a:rPr lang="en-US" altLang="ko-KR" sz="900" dirty="0"/>
                        <a:t>&amp; </a:t>
                      </a:r>
                      <a:r>
                        <a:rPr lang="ko-KR" altLang="en-US" sz="900" dirty="0"/>
                        <a:t>이슈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실전 면접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집단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26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85F72E-059A-8F87-2141-E51E3E71DDDD}"/>
              </a:ext>
            </a:extLst>
          </p:cNvPr>
          <p:cNvSpPr txBox="1"/>
          <p:nvPr/>
        </p:nvSpPr>
        <p:spPr>
          <a:xfrm>
            <a:off x="573043" y="3411794"/>
            <a:ext cx="841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월수금반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ko-KR" alt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화목토반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 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(9:00 ~ 18:00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정규 프로그램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/18:00~21:00 </a:t>
            </a:r>
            <a:r>
              <a:rPr lang="ko-KR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자율 스터디</a:t>
            </a:r>
            <a:r>
              <a:rPr lang="en-US" altLang="ko-KR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en-US" altLang="ko-KR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A7AC65-F3A2-A29D-1B8E-8E8A34FC79A5}"/>
              </a:ext>
            </a:extLst>
          </p:cNvPr>
          <p:cNvSpPr txBox="1"/>
          <p:nvPr/>
        </p:nvSpPr>
        <p:spPr>
          <a:xfrm>
            <a:off x="3039500" y="2964673"/>
            <a:ext cx="437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Signature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400" b="1" dirty="0" err="1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주차별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상세 프로그램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55F50E-5BE6-66E5-6AC5-AFE969D5E324}"/>
              </a:ext>
            </a:extLst>
          </p:cNvPr>
          <p:cNvSpPr txBox="1"/>
          <p:nvPr/>
        </p:nvSpPr>
        <p:spPr>
          <a:xfrm>
            <a:off x="5660859" y="6388361"/>
            <a:ext cx="3683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※ 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학원 운영 상 일정은 변경될 수 있습니다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.</a:t>
            </a:r>
            <a:endParaRPr lang="ko-KR" altLang="en-US" sz="9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DFC1B85-C8B0-5EF9-6712-126B0ADBDC2D}"/>
              </a:ext>
            </a:extLst>
          </p:cNvPr>
          <p:cNvCxnSpPr>
            <a:cxnSpLocks/>
          </p:cNvCxnSpPr>
          <p:nvPr/>
        </p:nvCxnSpPr>
        <p:spPr>
          <a:xfrm>
            <a:off x="3213457" y="3286405"/>
            <a:ext cx="3448594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표 10">
            <a:extLst>
              <a:ext uri="{FF2B5EF4-FFF2-40B4-BE49-F238E27FC236}">
                <a16:creationId xmlns:a16="http://schemas.microsoft.com/office/drawing/2014/main" id="{A77341E6-8F3F-30FF-0561-D9EBDA1A5F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43595"/>
              </p:ext>
            </p:extLst>
          </p:nvPr>
        </p:nvGraphicFramePr>
        <p:xfrm>
          <a:off x="573043" y="911944"/>
          <a:ext cx="8658042" cy="18729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245">
                  <a:extLst>
                    <a:ext uri="{9D8B030D-6E8A-4147-A177-3AD203B41FA5}">
                      <a16:colId xmlns:a16="http://schemas.microsoft.com/office/drawing/2014/main" val="2031852450"/>
                    </a:ext>
                  </a:extLst>
                </a:gridCol>
                <a:gridCol w="5362797">
                  <a:extLst>
                    <a:ext uri="{9D8B030D-6E8A-4147-A177-3AD203B41FA5}">
                      <a16:colId xmlns:a16="http://schemas.microsoft.com/office/drawing/2014/main" val="2430896874"/>
                    </a:ext>
                  </a:extLst>
                </a:gridCol>
              </a:tblGrid>
              <a:tr h="199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/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442999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9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- 10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이슈청취 및 준비학습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8736836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10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- 12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조별 스터디 </a:t>
                      </a:r>
                      <a:r>
                        <a:rPr lang="en-US" altLang="ko-KR" sz="900" dirty="0"/>
                        <a:t>1(</a:t>
                      </a:r>
                      <a:r>
                        <a:rPr lang="ko-KR" altLang="en-US" sz="900" dirty="0"/>
                        <a:t>개별중심</a:t>
                      </a:r>
                      <a:r>
                        <a:rPr lang="en-US" altLang="ko-KR" sz="900" dirty="0"/>
                        <a:t>)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590540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13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- 14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질문 주제별 학습 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023044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14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- 16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개별 직무 강의 </a:t>
                      </a:r>
                      <a:r>
                        <a:rPr lang="en-US" altLang="ko-KR" sz="900" dirty="0"/>
                        <a:t>&amp; INIE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0677891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16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- 18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조별 스터디</a:t>
                      </a:r>
                      <a:r>
                        <a:rPr lang="en-US" altLang="ko-KR" sz="900" dirty="0"/>
                        <a:t>2(</a:t>
                      </a:r>
                      <a:r>
                        <a:rPr lang="ko-KR" altLang="en-US" sz="900" dirty="0"/>
                        <a:t>단체중심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6883945"/>
                  </a:ext>
                </a:extLst>
              </a:tr>
              <a:tr h="2740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18</a:t>
                      </a:r>
                      <a:r>
                        <a:rPr lang="ko-KR" altLang="en-US" sz="900" dirty="0"/>
                        <a:t>시 </a:t>
                      </a:r>
                      <a:r>
                        <a:rPr lang="en-US" altLang="ko-KR" sz="900" dirty="0"/>
                        <a:t>- 21</a:t>
                      </a:r>
                      <a:r>
                        <a:rPr lang="ko-KR" altLang="en-US" sz="900" dirty="0"/>
                        <a:t>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자율 개별</a:t>
                      </a:r>
                      <a:r>
                        <a:rPr lang="en-US" altLang="ko-KR" sz="900" dirty="0"/>
                        <a:t>/</a:t>
                      </a:r>
                      <a:r>
                        <a:rPr lang="ko-KR" altLang="en-US" sz="900" dirty="0"/>
                        <a:t>조별 스터디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561387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A105AD-3FEC-B8A5-7CDD-E587A2C71F67}"/>
              </a:ext>
            </a:extLst>
          </p:cNvPr>
          <p:cNvSpPr txBox="1"/>
          <p:nvPr/>
        </p:nvSpPr>
        <p:spPr>
          <a:xfrm>
            <a:off x="3120140" y="93560"/>
            <a:ext cx="3465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Signature</a:t>
            </a:r>
            <a:r>
              <a:rPr lang="ko-KR" altLang="en-US" sz="1400" b="1" dirty="0">
                <a:solidFill>
                  <a:schemeClr val="accent1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일일 프로그램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A71E1A6-21B2-34CD-AEED-AAC719A643DC}"/>
              </a:ext>
            </a:extLst>
          </p:cNvPr>
          <p:cNvCxnSpPr>
            <a:cxnSpLocks/>
          </p:cNvCxnSpPr>
          <p:nvPr/>
        </p:nvCxnSpPr>
        <p:spPr>
          <a:xfrm flipV="1">
            <a:off x="2569035" y="380179"/>
            <a:ext cx="4432443" cy="21158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FA70106-8981-8665-0D6B-46BC05FA47D6}"/>
              </a:ext>
            </a:extLst>
          </p:cNvPr>
          <p:cNvSpPr txBox="1"/>
          <p:nvPr/>
        </p:nvSpPr>
        <p:spPr>
          <a:xfrm>
            <a:off x="334533" y="444608"/>
            <a:ext cx="885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종일제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집중 교육과정으로 단계적 면접 현장 대응능력 상승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1C821D-4BAE-C124-B231-27B0D8352458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872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>
            <a:extLst>
              <a:ext uri="{FF2B5EF4-FFF2-40B4-BE49-F238E27FC236}">
                <a16:creationId xmlns:a16="http://schemas.microsoft.com/office/drawing/2014/main" id="{F77AC951-3A1B-022C-D97E-573523B30F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739" y="1731632"/>
            <a:ext cx="1184914" cy="104459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D973B55-6132-3D27-AFEB-AF50665139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855" y="2815108"/>
            <a:ext cx="1184914" cy="1044595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D8958FD-8F9C-4B35-5484-7C76C8AF38B9}"/>
              </a:ext>
            </a:extLst>
          </p:cNvPr>
          <p:cNvSpPr txBox="1"/>
          <p:nvPr/>
        </p:nvSpPr>
        <p:spPr>
          <a:xfrm>
            <a:off x="861621" y="283904"/>
            <a:ext cx="8893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강인엽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 – in - one</a:t>
            </a:r>
            <a:r>
              <a:rPr lang="ko-KR" altLang="en-US" sz="2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스파르타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EECBD5-9DC7-40BA-A798-97B3E0C28312}"/>
              </a:ext>
            </a:extLst>
          </p:cNvPr>
          <p:cNvSpPr/>
          <p:nvPr/>
        </p:nvSpPr>
        <p:spPr>
          <a:xfrm>
            <a:off x="407883" y="283904"/>
            <a:ext cx="466378" cy="3850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2</a:t>
            </a:r>
            <a:endParaRPr lang="ko-KR" altLang="en-US" sz="2800" b="1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D939536-83BF-1AF9-05F0-1BE5FBA83BE2}"/>
              </a:ext>
            </a:extLst>
          </p:cNvPr>
          <p:cNvSpPr/>
          <p:nvPr/>
        </p:nvSpPr>
        <p:spPr>
          <a:xfrm>
            <a:off x="1103754" y="4583648"/>
            <a:ext cx="2241861" cy="2200328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F137917-0E3F-80F1-08A8-277F561D541C}"/>
              </a:ext>
            </a:extLst>
          </p:cNvPr>
          <p:cNvSpPr/>
          <p:nvPr/>
        </p:nvSpPr>
        <p:spPr>
          <a:xfrm>
            <a:off x="3742091" y="4639771"/>
            <a:ext cx="2241861" cy="2144205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8E75589-D430-60B4-A1FA-45EDBAABA8A6}"/>
              </a:ext>
            </a:extLst>
          </p:cNvPr>
          <p:cNvSpPr/>
          <p:nvPr/>
        </p:nvSpPr>
        <p:spPr>
          <a:xfrm>
            <a:off x="6210483" y="4639772"/>
            <a:ext cx="2369243" cy="2144204"/>
          </a:xfrm>
          <a:prstGeom prst="roundRect">
            <a:avLst/>
          </a:prstGeom>
          <a:solidFill>
            <a:schemeClr val="bg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F9EA81-BA6A-9CF0-A296-C3ACD7C7A17F}"/>
              </a:ext>
            </a:extLst>
          </p:cNvPr>
          <p:cNvSpPr txBox="1"/>
          <p:nvPr/>
        </p:nvSpPr>
        <p:spPr>
          <a:xfrm>
            <a:off x="4939458" y="1803537"/>
            <a:ext cx="62160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All-in-one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스파르타 대표 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강인엽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교수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ABEA967-866E-3819-1F02-5AFEE2C3E7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100" y="1788566"/>
            <a:ext cx="1197541" cy="15396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EE41F9-14C9-4514-E5C2-0C60BFFE5385}"/>
              </a:ext>
            </a:extLst>
          </p:cNvPr>
          <p:cNvSpPr txBox="1"/>
          <p:nvPr/>
        </p:nvSpPr>
        <p:spPr>
          <a:xfrm>
            <a:off x="4905981" y="2406865"/>
            <a:ext cx="314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경찰대학교 졸업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경찰면접위원 출신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법원직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및 각종 특채 면접 전임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경찰간부 면접 전임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9ADBE-FF08-297F-96B0-EFAE98B57613}"/>
              </a:ext>
            </a:extLst>
          </p:cNvPr>
          <p:cNvSpPr txBox="1"/>
          <p:nvPr/>
        </p:nvSpPr>
        <p:spPr>
          <a:xfrm>
            <a:off x="3308022" y="3556057"/>
            <a:ext cx="3850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 </a:t>
            </a:r>
            <a:r>
              <a:rPr lang="ko-KR" altLang="en-US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스파르타 관리 프로그램</a:t>
            </a:r>
          </a:p>
        </p:txBody>
      </p:sp>
      <p:graphicFrame>
        <p:nvGraphicFramePr>
          <p:cNvPr id="20" name="다이어그램 19">
            <a:extLst>
              <a:ext uri="{FF2B5EF4-FFF2-40B4-BE49-F238E27FC236}">
                <a16:creationId xmlns:a16="http://schemas.microsoft.com/office/drawing/2014/main" id="{CABE1A39-A06C-7238-01A1-C5ADAB96D7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474478"/>
              </p:ext>
            </p:extLst>
          </p:nvPr>
        </p:nvGraphicFramePr>
        <p:xfrm>
          <a:off x="4228466" y="4969577"/>
          <a:ext cx="1258337" cy="130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5" name="그림 24">
            <a:extLst>
              <a:ext uri="{FF2B5EF4-FFF2-40B4-BE49-F238E27FC236}">
                <a16:creationId xmlns:a16="http://schemas.microsoft.com/office/drawing/2014/main" id="{0EAEB7DD-FC8C-1FE4-1C77-1277389286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39505" y="4992303"/>
            <a:ext cx="1552040" cy="121113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C6CF42-B230-A39D-43D1-80663EE4A58E}"/>
              </a:ext>
            </a:extLst>
          </p:cNvPr>
          <p:cNvSpPr txBox="1"/>
          <p:nvPr/>
        </p:nvSpPr>
        <p:spPr>
          <a:xfrm>
            <a:off x="3763014" y="6321344"/>
            <a:ext cx="2553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매일 진행하는 학습 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100% 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프로그램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다양한 상황에 대한 대응 능력 향상</a:t>
            </a:r>
            <a:endParaRPr lang="en-US" altLang="ko-KR" sz="9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F1ED145-8BDA-E4BE-9B2B-D66D74F3CA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06918" y="4973875"/>
            <a:ext cx="1224628" cy="1229557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E9DCD005-A923-6890-06C5-ED77A4E022DB}"/>
              </a:ext>
            </a:extLst>
          </p:cNvPr>
          <p:cNvSpPr/>
          <p:nvPr/>
        </p:nvSpPr>
        <p:spPr>
          <a:xfrm>
            <a:off x="6439505" y="102412"/>
            <a:ext cx="867337" cy="84131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8961DC-C98B-404B-8E38-082F26A29E72}"/>
              </a:ext>
            </a:extLst>
          </p:cNvPr>
          <p:cNvSpPr txBox="1"/>
          <p:nvPr/>
        </p:nvSpPr>
        <p:spPr>
          <a:xfrm>
            <a:off x="6404670" y="432177"/>
            <a:ext cx="9370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10/9 </a:t>
            </a:r>
            <a:r>
              <a:rPr lang="ko-KR" altLang="en-US" sz="12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B0D68-8B8A-B6B9-AC26-3BA55AE15F1A}"/>
              </a:ext>
            </a:extLst>
          </p:cNvPr>
          <p:cNvSpPr txBox="1"/>
          <p:nvPr/>
        </p:nvSpPr>
        <p:spPr>
          <a:xfrm>
            <a:off x="1399424" y="3898584"/>
            <a:ext cx="708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주 동안 매일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 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철저한 면접 트레이닝으로 실전 능력 향상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F4C8FE7D-C779-208D-A9E8-5C8C08C398FF}"/>
              </a:ext>
            </a:extLst>
          </p:cNvPr>
          <p:cNvCxnSpPr>
            <a:cxnSpLocks/>
          </p:cNvCxnSpPr>
          <p:nvPr/>
        </p:nvCxnSpPr>
        <p:spPr>
          <a:xfrm flipV="1">
            <a:off x="2595154" y="3898584"/>
            <a:ext cx="4563292" cy="8227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E87EB28-7EE8-8E4B-5219-0097FDB7627F}"/>
              </a:ext>
            </a:extLst>
          </p:cNvPr>
          <p:cNvSpPr txBox="1"/>
          <p:nvPr/>
        </p:nvSpPr>
        <p:spPr>
          <a:xfrm>
            <a:off x="3392280" y="1058095"/>
            <a:ext cx="4936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 </a:t>
            </a:r>
            <a:r>
              <a:rPr lang="ko-KR" altLang="en-US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스파르타 교수진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296A20-3EFA-E7AA-0D15-266458FA3159}"/>
              </a:ext>
            </a:extLst>
          </p:cNvPr>
          <p:cNvSpPr txBox="1"/>
          <p:nvPr/>
        </p:nvSpPr>
        <p:spPr>
          <a:xfrm>
            <a:off x="1499658" y="1426250"/>
            <a:ext cx="7080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면접위원 출신의 스파르타 트레이닝으로 진행되는 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면접의 정석</a:t>
            </a:r>
            <a:r>
              <a:rPr lang="en-US" altLang="ko-KR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</a:t>
            </a:r>
            <a:endParaRPr lang="ko-KR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76B795A-73F9-2EDA-CB3E-0D480F341149}"/>
              </a:ext>
            </a:extLst>
          </p:cNvPr>
          <p:cNvCxnSpPr>
            <a:cxnSpLocks/>
          </p:cNvCxnSpPr>
          <p:nvPr/>
        </p:nvCxnSpPr>
        <p:spPr>
          <a:xfrm>
            <a:off x="2116183" y="1400681"/>
            <a:ext cx="5782491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3F70A5-E4A6-ED7D-2373-517FB52B885D}"/>
              </a:ext>
            </a:extLst>
          </p:cNvPr>
          <p:cNvSpPr txBox="1"/>
          <p:nvPr/>
        </p:nvSpPr>
        <p:spPr>
          <a:xfrm>
            <a:off x="1103754" y="4394731"/>
            <a:ext cx="2241862" cy="276999"/>
          </a:xfrm>
          <a:prstGeom prst="rect">
            <a:avLst/>
          </a:prstGeom>
          <a:solidFill>
            <a:srgbClr val="E45A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1:1 </a:t>
            </a:r>
            <a:r>
              <a:rPr lang="ko-KR" altLang="en-US" sz="1200" dirty="0" err="1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튜터링</a:t>
            </a:r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모드</a:t>
            </a:r>
            <a:endParaRPr lang="en-US" altLang="ko-KR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695C24-3019-43F9-4746-D3DDC9B086E3}"/>
              </a:ext>
            </a:extLst>
          </p:cNvPr>
          <p:cNvSpPr txBox="1"/>
          <p:nvPr/>
        </p:nvSpPr>
        <p:spPr>
          <a:xfrm>
            <a:off x="3695164" y="4362464"/>
            <a:ext cx="2369243" cy="461665"/>
          </a:xfrm>
          <a:prstGeom prst="rect">
            <a:avLst/>
          </a:prstGeom>
          <a:solidFill>
            <a:srgbClr val="E45A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당일 면접 학습 </a:t>
            </a:r>
            <a:endParaRPr lang="en-US" altLang="ko-KR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100% </a:t>
            </a:r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시스템</a:t>
            </a:r>
            <a:endParaRPr lang="en-US" altLang="ko-KR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DD8389-324F-3262-65A4-6F7AD5C2D252}"/>
              </a:ext>
            </a:extLst>
          </p:cNvPr>
          <p:cNvSpPr txBox="1"/>
          <p:nvPr/>
        </p:nvSpPr>
        <p:spPr>
          <a:xfrm>
            <a:off x="6251211" y="4375058"/>
            <a:ext cx="2228281" cy="461665"/>
          </a:xfrm>
          <a:prstGeom prst="rect">
            <a:avLst/>
          </a:prstGeom>
          <a:solidFill>
            <a:srgbClr val="E45A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면접관 출신 초빙</a:t>
            </a:r>
            <a:endParaRPr lang="en-US" altLang="ko-KR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12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 면접 프로그램</a:t>
            </a:r>
            <a:endParaRPr lang="en-US" altLang="ko-KR" sz="12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3EA8EF-73E2-D0F3-B54B-DEBC877C7BE8}"/>
              </a:ext>
            </a:extLst>
          </p:cNvPr>
          <p:cNvSpPr txBox="1"/>
          <p:nvPr/>
        </p:nvSpPr>
        <p:spPr>
          <a:xfrm>
            <a:off x="994562" y="6332037"/>
            <a:ext cx="265302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~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금까지 매일 진행되는 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1:1 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맞춤형 프로그램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직무 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·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조직 적합성 및 경찰 상식 안내 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본인 인성 및 조직 적합 정립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89A7BB-6006-F9CB-7872-88894D76933F}"/>
              </a:ext>
            </a:extLst>
          </p:cNvPr>
          <p:cNvSpPr txBox="1"/>
          <p:nvPr/>
        </p:nvSpPr>
        <p:spPr>
          <a:xfrm>
            <a:off x="6247732" y="6321344"/>
            <a:ext cx="255335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 면접관 출신이 면접 모의고사 진행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경찰 면접 특수성에 대한 이해 및 스피치 능력 향상</a:t>
            </a:r>
            <a:endParaRPr lang="en-US" altLang="ko-KR" sz="9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5FD34-DF46-428E-9F0D-B54B1E74242B}"/>
              </a:ext>
            </a:extLst>
          </p:cNvPr>
          <p:cNvSpPr txBox="1"/>
          <p:nvPr/>
        </p:nvSpPr>
        <p:spPr>
          <a:xfrm>
            <a:off x="1960780" y="3112730"/>
            <a:ext cx="7750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경찰 면접 위원 출신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A6FFEE-7E26-439E-9CE7-7476915FC66A}"/>
              </a:ext>
            </a:extLst>
          </p:cNvPr>
          <p:cNvSpPr/>
          <p:nvPr/>
        </p:nvSpPr>
        <p:spPr>
          <a:xfrm>
            <a:off x="6327524" y="4602163"/>
            <a:ext cx="2137596" cy="1616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49B7F86-EF89-4D3B-A77D-822DC2DACFD7}"/>
              </a:ext>
            </a:extLst>
          </p:cNvPr>
          <p:cNvCxnSpPr/>
          <p:nvPr/>
        </p:nvCxnSpPr>
        <p:spPr>
          <a:xfrm>
            <a:off x="8276412" y="5500305"/>
            <a:ext cx="2717591" cy="897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ECA80C3-5589-4306-9DCF-2D23A9F07D33}"/>
              </a:ext>
            </a:extLst>
          </p:cNvPr>
          <p:cNvSpPr txBox="1"/>
          <p:nvPr/>
        </p:nvSpPr>
        <p:spPr>
          <a:xfrm>
            <a:off x="9754944" y="4824129"/>
            <a:ext cx="22628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사진 교체 예정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사진 이미지 크게 디자인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8F8783-FDCB-82DB-49E4-587BAE696350}"/>
              </a:ext>
            </a:extLst>
          </p:cNvPr>
          <p:cNvSpPr txBox="1"/>
          <p:nvPr/>
        </p:nvSpPr>
        <p:spPr>
          <a:xfrm>
            <a:off x="1871028" y="2104698"/>
            <a:ext cx="1360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경찰대 졸업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D815B1-F125-378C-6ED6-4F7F26B288F2}"/>
              </a:ext>
            </a:extLst>
          </p:cNvPr>
          <p:cNvSpPr txBox="1"/>
          <p:nvPr/>
        </p:nvSpPr>
        <p:spPr>
          <a:xfrm>
            <a:off x="10320972" y="2125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593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graphicFrame>
        <p:nvGraphicFramePr>
          <p:cNvPr id="6" name="표 12">
            <a:extLst>
              <a:ext uri="{FF2B5EF4-FFF2-40B4-BE49-F238E27FC236}">
                <a16:creationId xmlns:a16="http://schemas.microsoft.com/office/drawing/2014/main" id="{5A439244-5815-BB94-B09A-E0B713BA6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229485"/>
              </p:ext>
            </p:extLst>
          </p:nvPr>
        </p:nvGraphicFramePr>
        <p:xfrm>
          <a:off x="273823" y="1616753"/>
          <a:ext cx="8756318" cy="31576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0538">
                  <a:extLst>
                    <a:ext uri="{9D8B030D-6E8A-4147-A177-3AD203B41FA5}">
                      <a16:colId xmlns:a16="http://schemas.microsoft.com/office/drawing/2014/main" val="473152757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1505511308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2953643001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3062683221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4270445249"/>
                    </a:ext>
                  </a:extLst>
                </a:gridCol>
                <a:gridCol w="1615156">
                  <a:extLst>
                    <a:ext uri="{9D8B030D-6E8A-4147-A177-3AD203B41FA5}">
                      <a16:colId xmlns:a16="http://schemas.microsoft.com/office/drawing/2014/main" val="1059476697"/>
                    </a:ext>
                  </a:extLst>
                </a:gridCol>
              </a:tblGrid>
              <a:tr h="4589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/>
                        <a:t>주별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2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3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5</a:t>
                      </a:r>
                      <a:r>
                        <a:rPr lang="ko-KR" altLang="en-US" sz="1000" b="1" dirty="0"/>
                        <a:t>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540136"/>
                  </a:ext>
                </a:extLst>
              </a:tr>
              <a:tr h="47371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dirty="0"/>
                        <a:t>수업 </a:t>
                      </a:r>
                      <a:endParaRPr lang="en-US" altLang="ko-KR" sz="1000" b="1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dirty="0"/>
                        <a:t>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dirty="0"/>
                        <a:t>경찰면접 특수성에 대한 이해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 b="1" dirty="0"/>
                        <a:t>본인 인성 및 조직적합 정립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900" b="1" dirty="0"/>
                        <a:t>상황질문 및 토론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dirty="0"/>
                        <a:t>토론 숙달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b="1" dirty="0"/>
                        <a:t>실전 같은 모의면접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62616"/>
                  </a:ext>
                </a:extLst>
              </a:tr>
              <a:tr h="1103693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dirty="0"/>
                        <a:t>프로</a:t>
                      </a:r>
                      <a:endParaRPr lang="en-US" altLang="ko-KR" sz="1000" dirty="0"/>
                    </a:p>
                    <a:p>
                      <a:pPr marL="0" indent="0" algn="ctr" latinLnBrk="1">
                        <a:buFontTx/>
                        <a:buNone/>
                      </a:pPr>
                      <a:r>
                        <a:rPr lang="ko-KR" altLang="en-US" sz="1000" dirty="0"/>
                        <a:t>그램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경찰면접 특성 및 일반이론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어떻게 </a:t>
                      </a:r>
                      <a:r>
                        <a:rPr lang="en-US" altLang="ko-KR" sz="1000" dirty="0"/>
                        <a:t>study </a:t>
                      </a:r>
                      <a:r>
                        <a:rPr lang="ko-KR" altLang="en-US" sz="1000" dirty="0"/>
                        <a:t>할 것인가</a:t>
                      </a:r>
                      <a:r>
                        <a:rPr lang="en-US" altLang="ko-KR" sz="1000" dirty="0"/>
                        <a:t>?(</a:t>
                      </a:r>
                      <a:r>
                        <a:rPr lang="ko-KR" altLang="en-US" sz="1000" dirty="0"/>
                        <a:t>조장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조원의 역할</a:t>
                      </a:r>
                      <a:r>
                        <a:rPr lang="en-US" altLang="ko-KR" sz="1000" dirty="0"/>
                        <a:t>)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최신 면접의 경향 및 어떻게 최종합격 할 것인가</a:t>
                      </a:r>
                      <a:r>
                        <a:rPr lang="en-US" altLang="ko-KR" sz="1000" dirty="0"/>
                        <a:t>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개별질문 중 주요 질문에 대한 작성법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압박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돌발 질문에 대한 대응 및 스피치요령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인성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신상관련 질문에 대한 </a:t>
                      </a:r>
                      <a:r>
                        <a:rPr lang="ko-KR" altLang="en-US" sz="1000" dirty="0" err="1"/>
                        <a:t>대응법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국가관 관련 답변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조직적합성에 대한 답변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조직 내 관계설정을 어떻게 할 것인가</a:t>
                      </a:r>
                      <a:r>
                        <a:rPr lang="en-US" altLang="ko-KR" sz="1000" dirty="0"/>
                        <a:t>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직무적합성에 대한 답변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경찰청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경찰서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지역경찰 주요 업무 이해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어떻게 토론을 할 것인가</a:t>
                      </a:r>
                      <a:r>
                        <a:rPr lang="en-US" altLang="ko-KR" sz="900" dirty="0"/>
                        <a:t>?</a:t>
                      </a:r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토론 주제에 대한 답변</a:t>
                      </a:r>
                      <a:endParaRPr lang="en-US" altLang="ko-KR" sz="9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전통적 토론 주제 및 방식</a:t>
                      </a:r>
                      <a:r>
                        <a:rPr lang="en-US" altLang="ko-KR" sz="900" dirty="0"/>
                        <a:t>, </a:t>
                      </a:r>
                      <a:r>
                        <a:rPr lang="ko-KR" altLang="en-US" sz="900" dirty="0"/>
                        <a:t>최근 토론 주제</a:t>
                      </a:r>
                      <a:r>
                        <a:rPr lang="en-US" altLang="ko-KR" sz="900" dirty="0"/>
                        <a:t>)</a:t>
                      </a:r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dirty="0"/>
                        <a:t>기타 상황질문관련 답변</a:t>
                      </a:r>
                      <a:endParaRPr lang="en-US" altLang="ko-KR" sz="9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9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dirty="0"/>
                        <a:t>중간고사</a:t>
                      </a:r>
                      <a:r>
                        <a:rPr lang="en-US" altLang="ko-KR" sz="900" dirty="0"/>
                        <a:t>(20</a:t>
                      </a:r>
                      <a:r>
                        <a:rPr lang="ko-KR" altLang="en-US" sz="900" dirty="0"/>
                        <a:t>문제 서술형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토론주제에 대한 답변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경찰 상식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모의면접</a:t>
                      </a:r>
                      <a:endParaRPr lang="en-US" altLang="ko-KR" sz="1000" dirty="0"/>
                    </a:p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000" dirty="0"/>
                        <a:t>  </a:t>
                      </a:r>
                      <a:r>
                        <a:rPr lang="ko-KR" altLang="en-US" sz="1000" dirty="0"/>
                        <a:t>외부 초청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전 면접관 출신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1000" dirty="0"/>
                    </a:p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/>
                        <a:t>시사정리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45644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8F704F-1334-5F0D-1DD9-070BA7ADDC4C}"/>
              </a:ext>
            </a:extLst>
          </p:cNvPr>
          <p:cNvSpPr txBox="1"/>
          <p:nvPr/>
        </p:nvSpPr>
        <p:spPr>
          <a:xfrm>
            <a:off x="3648892" y="763655"/>
            <a:ext cx="3296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(9:00 ~ 19:00)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2A6AC-2F5F-314F-118E-F6F6C34A6B50}"/>
              </a:ext>
            </a:extLst>
          </p:cNvPr>
          <p:cNvSpPr txBox="1"/>
          <p:nvPr/>
        </p:nvSpPr>
        <p:spPr>
          <a:xfrm>
            <a:off x="3274710" y="332767"/>
            <a:ext cx="426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All-in-one </a:t>
            </a:r>
            <a:r>
              <a:rPr lang="ko-KR" altLang="en-US" sz="1400" b="1" dirty="0">
                <a:solidFill>
                  <a:srgbClr val="E45AC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스파르타 주별 상세 프로그램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8FCC-E3C2-5DBC-C634-731F0ABD73FB}"/>
              </a:ext>
            </a:extLst>
          </p:cNvPr>
          <p:cNvSpPr txBox="1"/>
          <p:nvPr/>
        </p:nvSpPr>
        <p:spPr>
          <a:xfrm>
            <a:off x="5634732" y="4839920"/>
            <a:ext cx="3683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*5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주 수업 후 면접기간 중 각 </a:t>
            </a:r>
            <a:r>
              <a:rPr lang="ko-KR" altLang="en-US" sz="1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청별</a:t>
            </a:r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 기출질문에 대한 해설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B81D18-4796-44C7-DFA3-CDCE8F05A3F9}"/>
              </a:ext>
            </a:extLst>
          </p:cNvPr>
          <p:cNvSpPr txBox="1"/>
          <p:nvPr/>
        </p:nvSpPr>
        <p:spPr>
          <a:xfrm>
            <a:off x="5408310" y="5086141"/>
            <a:ext cx="36834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※ </a:t>
            </a:r>
            <a:r>
              <a:rPr lang="ko-KR" altLang="en-US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학원 운영 상 일정은 변경될 수 있습니다</a:t>
            </a:r>
            <a:r>
              <a:rPr lang="en-US" altLang="ko-KR" sz="9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.</a:t>
            </a:r>
            <a:endParaRPr lang="ko-KR" altLang="en-US" sz="9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DBCC66A-BBFC-2AA6-6594-9EB51E823E9F}"/>
              </a:ext>
            </a:extLst>
          </p:cNvPr>
          <p:cNvCxnSpPr>
            <a:cxnSpLocks/>
          </p:cNvCxnSpPr>
          <p:nvPr/>
        </p:nvCxnSpPr>
        <p:spPr>
          <a:xfrm>
            <a:off x="3274710" y="640544"/>
            <a:ext cx="3465724" cy="969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640EFD7-531A-5CD5-1E60-43FA79E99163}"/>
              </a:ext>
            </a:extLst>
          </p:cNvPr>
          <p:cNvSpPr txBox="1"/>
          <p:nvPr/>
        </p:nvSpPr>
        <p:spPr>
          <a:xfrm>
            <a:off x="9602063" y="604910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30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63555</TotalTime>
  <Words>2713</Words>
  <Application>Microsoft Office PowerPoint</Application>
  <PresentationFormat>와이드스크린</PresentationFormat>
  <Paragraphs>633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Arial</vt:lpstr>
      <vt:lpstr>G마켓 산스 TTF Medium</vt:lpstr>
      <vt:lpstr>G마켓 산스 TTF Bold</vt:lpstr>
      <vt:lpstr>나눔바른고딕</vt:lpstr>
      <vt:lpstr>G마켓 산스 TTF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5993</cp:revision>
  <cp:lastPrinted>2023-08-08T06:58:49Z</cp:lastPrinted>
  <dcterms:created xsi:type="dcterms:W3CDTF">2015-11-11T05:38:26Z</dcterms:created>
  <dcterms:modified xsi:type="dcterms:W3CDTF">2023-08-17T04:39:40Z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