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83" r:id="rId2"/>
    <p:sldId id="817" r:id="rId3"/>
    <p:sldId id="833" r:id="rId4"/>
    <p:sldId id="818" r:id="rId5"/>
    <p:sldId id="815" r:id="rId6"/>
    <p:sldId id="823" r:id="rId7"/>
    <p:sldId id="821" r:id="rId8"/>
    <p:sldId id="761" r:id="rId9"/>
    <p:sldId id="807" r:id="rId10"/>
    <p:sldId id="825" r:id="rId11"/>
    <p:sldId id="826" r:id="rId12"/>
    <p:sldId id="827" r:id="rId13"/>
    <p:sldId id="831" r:id="rId14"/>
    <p:sldId id="832" r:id="rId15"/>
    <p:sldId id="829" r:id="rId16"/>
    <p:sldId id="828" r:id="rId17"/>
    <p:sldId id="834" r:id="rId18"/>
  </p:sldIdLst>
  <p:sldSz cx="12192000" cy="6858000"/>
  <p:notesSz cx="7104063" cy="10234613"/>
  <p:embeddedFontLst>
    <p:embeddedFont>
      <p:font typeface="나눔바른고딕" panose="020B0600000101010101" charset="-127"/>
      <p:regular r:id="rId21"/>
      <p:bold r:id="rId22"/>
    </p:embeddedFon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DB18FB4-D122-4FAD-ACFA-EA4F139094DB}">
          <p14:sldIdLst>
            <p14:sldId id="283"/>
          </p14:sldIdLst>
        </p14:section>
        <p14:section name="PR페이지" id="{2955F383-6F4F-4D96-8F5D-5A051B505CAC}">
          <p14:sldIdLst>
            <p14:sldId id="817"/>
            <p14:sldId id="833"/>
            <p14:sldId id="818"/>
            <p14:sldId id="815"/>
            <p14:sldId id="823"/>
            <p14:sldId id="821"/>
            <p14:sldId id="761"/>
            <p14:sldId id="807"/>
            <p14:sldId id="825"/>
            <p14:sldId id="826"/>
            <p14:sldId id="827"/>
            <p14:sldId id="831"/>
            <p14:sldId id="832"/>
            <p14:sldId id="829"/>
            <p14:sldId id="828"/>
          </p14:sldIdLst>
        </p14:section>
        <p14:section name="배너" id="{975A071A-C7A2-4F92-B90C-E3EB3E80B511}">
          <p14:sldIdLst>
            <p14:sldId id="8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291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한혜진" initials="한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4336"/>
    <a:srgbClr val="1D1D1D"/>
    <a:srgbClr val="D9D9D9"/>
    <a:srgbClr val="FF6600"/>
    <a:srgbClr val="FF3300"/>
    <a:srgbClr val="5B9BD5"/>
    <a:srgbClr val="FF4B4D"/>
    <a:srgbClr val="FC8E91"/>
    <a:srgbClr val="FA3C41"/>
    <a:srgbClr val="FF37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6400" autoAdjust="0"/>
  </p:normalViewPr>
  <p:slideViewPr>
    <p:cSldViewPr snapToGrid="0">
      <p:cViewPr>
        <p:scale>
          <a:sx n="90" d="100"/>
          <a:sy n="90" d="100"/>
        </p:scale>
        <p:origin x="1392" y="606"/>
      </p:cViewPr>
      <p:guideLst>
        <p:guide orient="horz" pos="2205"/>
        <p:guide pos="291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6" d="100"/>
          <a:sy n="116" d="100"/>
        </p:scale>
        <p:origin x="211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9042" cy="513789"/>
          </a:xfrm>
          <a:prstGeom prst="rect">
            <a:avLst/>
          </a:prstGeom>
        </p:spPr>
        <p:txBody>
          <a:bodyPr vert="horz" lIns="95491" tIns="47745" rIns="95491" bIns="47745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3348" y="1"/>
            <a:ext cx="3079040" cy="513789"/>
          </a:xfrm>
          <a:prstGeom prst="rect">
            <a:avLst/>
          </a:prstGeom>
        </p:spPr>
        <p:txBody>
          <a:bodyPr vert="horz" lIns="95491" tIns="47745" rIns="95491" bIns="47745" rtlCol="0"/>
          <a:lstStyle>
            <a:lvl1pPr algn="r">
              <a:defRPr sz="1300"/>
            </a:lvl1pPr>
          </a:lstStyle>
          <a:p>
            <a:fld id="{11E8D378-8015-471B-B564-0512C1E95F99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720825"/>
            <a:ext cx="3079042" cy="513789"/>
          </a:xfrm>
          <a:prstGeom prst="rect">
            <a:avLst/>
          </a:prstGeom>
        </p:spPr>
        <p:txBody>
          <a:bodyPr vert="horz" lIns="95491" tIns="47745" rIns="95491" bIns="47745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3348" y="9720825"/>
            <a:ext cx="3079040" cy="513789"/>
          </a:xfrm>
          <a:prstGeom prst="rect">
            <a:avLst/>
          </a:prstGeom>
        </p:spPr>
        <p:txBody>
          <a:bodyPr vert="horz" lIns="95491" tIns="47745" rIns="95491" bIns="47745" rtlCol="0" anchor="b"/>
          <a:lstStyle>
            <a:lvl1pPr algn="r">
              <a:defRPr sz="1300"/>
            </a:lvl1pPr>
          </a:lstStyle>
          <a:p>
            <a:fld id="{ED84A370-B5F4-4CB9-BB6B-E4C0A74A9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796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84683" y="137686"/>
            <a:ext cx="3078428" cy="513508"/>
          </a:xfrm>
          <a:prstGeom prst="rect">
            <a:avLst/>
          </a:prstGeom>
        </p:spPr>
        <p:txBody>
          <a:bodyPr vert="horz" lIns="95491" tIns="47745" rIns="95491" bIns="47745" rtlCol="0"/>
          <a:lstStyle>
            <a:lvl1pPr algn="l">
              <a:defRPr sz="1300"/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5494338" y="650875"/>
            <a:ext cx="16792576" cy="9445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491" tIns="47745" rIns="95491" bIns="47745" rtlCol="0" anchor="ctr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8"/>
            <a:ext cx="3078428" cy="513507"/>
          </a:xfrm>
          <a:prstGeom prst="rect">
            <a:avLst/>
          </a:prstGeom>
        </p:spPr>
        <p:txBody>
          <a:bodyPr vert="horz" lIns="95491" tIns="47745" rIns="95491" bIns="47745" rtlCol="0" anchor="b"/>
          <a:lstStyle>
            <a:lvl1pPr algn="r">
              <a:defRPr sz="1300"/>
            </a:lvl1pPr>
          </a:lstStyle>
          <a:p>
            <a:fld id="{961AAA7C-52DF-4DF8-867E-DFE324611CC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머리글 개체 틀 1">
            <a:extLst>
              <a:ext uri="{FF2B5EF4-FFF2-40B4-BE49-F238E27FC236}">
                <a16:creationId xmlns:a16="http://schemas.microsoft.com/office/drawing/2014/main" id="{375E3BC1-B9A6-4911-BE3B-91C1CF35F960}"/>
              </a:ext>
            </a:extLst>
          </p:cNvPr>
          <p:cNvSpPr txBox="1">
            <a:spLocks/>
          </p:cNvSpPr>
          <p:nvPr/>
        </p:nvSpPr>
        <p:spPr>
          <a:xfrm>
            <a:off x="5771358" y="651195"/>
            <a:ext cx="1248024" cy="8486166"/>
          </a:xfrm>
          <a:prstGeom prst="rect">
            <a:avLst/>
          </a:prstGeom>
        </p:spPr>
        <p:txBody>
          <a:bodyPr vert="horz" lIns="95491" tIns="47745" rIns="95491" bIns="47745" rtlCol="0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18586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5495925" y="650875"/>
            <a:ext cx="16795750" cy="944721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710407" y="4925409"/>
            <a:ext cx="5683250" cy="4029879"/>
          </a:xfrm>
          <a:prstGeom prst="rect">
            <a:avLst/>
          </a:prstGeom>
        </p:spPr>
        <p:txBody>
          <a:bodyPr lIns="95491" tIns="47745" rIns="95491" bIns="47745"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1AAA7C-52DF-4DF8-867E-DFE324611CC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828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14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054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228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194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42466" y="17252"/>
            <a:ext cx="9375134" cy="6813376"/>
          </a:xfrm>
          <a:prstGeom prst="rect">
            <a:avLst/>
          </a:prstGeom>
          <a:noFill/>
          <a:ln w="12700">
            <a:solidFill>
              <a:srgbClr val="C0C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052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801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057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80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371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98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122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212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470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E89D3-4BDC-46C1-8DDF-27BD1096D2BC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034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  <p:sldLayoutId id="2147483664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nstagram.com/" TargetMode="External"/><Relationship Id="rId3" Type="http://schemas.openxmlformats.org/officeDocument/2006/relationships/hyperlink" Target="https://cafe.naver.com/tocop" TargetMode="External"/><Relationship Id="rId7" Type="http://schemas.openxmlformats.org/officeDocument/2006/relationships/hyperlink" Target="https://section.blog.naver.com/BlogHome.naver?directoryNo=0&amp;currentPage=1&amp;groupId=0" TargetMode="External"/><Relationship Id="rId2" Type="http://schemas.openxmlformats.org/officeDocument/2006/relationships/hyperlink" Target="https://cafe.naver.com/polstudy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cafe.daum.net/policeacademy" TargetMode="External"/><Relationship Id="rId5" Type="http://schemas.openxmlformats.org/officeDocument/2006/relationships/hyperlink" Target="https://cafe.naver.com/gugrade" TargetMode="External"/><Relationship Id="rId4" Type="http://schemas.openxmlformats.org/officeDocument/2006/relationships/hyperlink" Target="https://cafe.naver.com/m2school" TargetMode="External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3"/>
          <p:cNvSpPr>
            <a:spLocks noChangeShapeType="1"/>
          </p:cNvSpPr>
          <p:nvPr/>
        </p:nvSpPr>
        <p:spPr bwMode="auto">
          <a:xfrm>
            <a:off x="2028860" y="1553857"/>
            <a:ext cx="8312150" cy="0"/>
          </a:xfrm>
          <a:prstGeom prst="line">
            <a:avLst/>
          </a:prstGeom>
          <a:noFill/>
          <a:ln w="53975">
            <a:solidFill>
              <a:schemeClr val="accent5"/>
            </a:solidFill>
            <a:round/>
            <a:headEnd/>
            <a:tailEnd/>
          </a:ln>
        </p:spPr>
        <p:txBody>
          <a:bodyPr lIns="91423" tIns="45712" rIns="91423" bIns="45712"/>
          <a:lstStyle/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553" y="930680"/>
            <a:ext cx="1617846" cy="505944"/>
          </a:xfrm>
          <a:prstGeom prst="rect">
            <a:avLst/>
          </a:prstGeom>
        </p:spPr>
      </p:pic>
      <p:sp>
        <p:nvSpPr>
          <p:cNvPr id="17" name="Line 3"/>
          <p:cNvSpPr>
            <a:spLocks noChangeShapeType="1"/>
          </p:cNvSpPr>
          <p:nvPr/>
        </p:nvSpPr>
        <p:spPr bwMode="auto">
          <a:xfrm>
            <a:off x="2028860" y="2639318"/>
            <a:ext cx="8312150" cy="0"/>
          </a:xfrm>
          <a:prstGeom prst="line">
            <a:avLst/>
          </a:prstGeom>
          <a:noFill/>
          <a:ln w="53975">
            <a:solidFill>
              <a:schemeClr val="accent5"/>
            </a:solidFill>
            <a:round/>
            <a:headEnd/>
            <a:tailEnd/>
          </a:ln>
        </p:spPr>
        <p:txBody>
          <a:bodyPr lIns="91423" tIns="45712" rIns="91423" bIns="45712"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28860" y="1881631"/>
            <a:ext cx="8220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[</a:t>
            </a:r>
            <a:r>
              <a:rPr lang="ko-KR" altLang="en-US" sz="2800" b="1" dirty="0"/>
              <a:t>경찰</a:t>
            </a:r>
            <a:r>
              <a:rPr lang="en-US" altLang="ko-KR" sz="2800" b="1" dirty="0"/>
              <a:t>] 23</a:t>
            </a:r>
            <a:r>
              <a:rPr lang="ko-KR" altLang="en-US" sz="2800" b="1" dirty="0"/>
              <a:t>년 </a:t>
            </a:r>
            <a:r>
              <a:rPr lang="en-US" altLang="ko-KR" sz="2800" b="1" dirty="0"/>
              <a:t>2</a:t>
            </a:r>
            <a:r>
              <a:rPr lang="ko-KR" altLang="en-US" sz="2800" b="1" dirty="0"/>
              <a:t>차 시험 적중 </a:t>
            </a:r>
            <a:r>
              <a:rPr lang="en-US" altLang="ko-KR" sz="2800" b="1" dirty="0"/>
              <a:t>PR_v2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20540"/>
              </p:ext>
            </p:extLst>
          </p:nvPr>
        </p:nvGraphicFramePr>
        <p:xfrm>
          <a:off x="5020590" y="3724779"/>
          <a:ext cx="5320420" cy="25615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4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63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 명</a:t>
                      </a:r>
                    </a:p>
                  </a:txBody>
                  <a:tcPr marL="89987" marR="89987" marT="44994" marB="4499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1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+mn-ea"/>
                        </a:rPr>
                        <a:t>경찰 </a:t>
                      </a:r>
                      <a:r>
                        <a:rPr lang="en-US" altLang="ko-KR" sz="900" b="1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+mn-ea"/>
                        </a:rPr>
                        <a:t>23</a:t>
                      </a:r>
                      <a:r>
                        <a:rPr lang="ko-KR" altLang="en-US" sz="900" b="1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+mn-ea"/>
                        </a:rPr>
                        <a:t>년 </a:t>
                      </a:r>
                      <a:r>
                        <a:rPr lang="en-US" altLang="ko-KR" sz="900" b="1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+mn-ea"/>
                        </a:rPr>
                        <a:t>2</a:t>
                      </a:r>
                      <a:r>
                        <a:rPr lang="ko-KR" altLang="en-US" sz="900" b="1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+mn-ea"/>
                        </a:rPr>
                        <a:t>차 시험 적중 </a:t>
                      </a:r>
                      <a:r>
                        <a:rPr lang="en-US" altLang="ko-KR" sz="900" b="1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+mn-ea"/>
                        </a:rPr>
                        <a:t>PR</a:t>
                      </a:r>
                      <a:endParaRPr lang="ko-KR" altLang="en-US" sz="900" b="1" dirty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+mn-ea"/>
                      </a:endParaRPr>
                    </a:p>
                  </a:txBody>
                  <a:tcPr marL="89987" marR="89987" marT="44994" marB="4499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3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버전</a:t>
                      </a:r>
                    </a:p>
                  </a:txBody>
                  <a:tcPr marL="89987" marR="89987" marT="44994" marB="4499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/>
                        <a:t>V2</a:t>
                      </a:r>
                    </a:p>
                  </a:txBody>
                  <a:tcPr marL="89987" marR="89987" marT="44994" marB="4499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3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작성일</a:t>
                      </a:r>
                    </a:p>
                  </a:txBody>
                  <a:tcPr marL="89987" marR="89987" marT="44994" marB="4499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/>
                        <a:t>2023.08.09</a:t>
                      </a:r>
                      <a:endParaRPr lang="en-US" altLang="ko-KR" sz="900" dirty="0"/>
                    </a:p>
                  </a:txBody>
                  <a:tcPr marL="89987" marR="89987" marT="44994" marB="4499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3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기획 담당자</a:t>
                      </a:r>
                    </a:p>
                  </a:txBody>
                  <a:tcPr marL="89987" marR="89987" marT="44994" marB="4499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온라인 컨텐츠기획팀 </a:t>
                      </a:r>
                      <a:r>
                        <a:rPr lang="ko-KR" altLang="en-US" sz="900" dirty="0" err="1"/>
                        <a:t>박이슬</a:t>
                      </a:r>
                      <a:endParaRPr lang="ko-KR" altLang="en-US" sz="900" dirty="0"/>
                    </a:p>
                  </a:txBody>
                  <a:tcPr marL="89987" marR="89987" marT="44994" marB="4499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3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오픈 예정일</a:t>
                      </a:r>
                    </a:p>
                  </a:txBody>
                  <a:tcPr marL="89987" marR="89987" marT="44994" marB="4499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/>
                        <a:t>2023.08.21</a:t>
                      </a:r>
                      <a:endParaRPr lang="ko-KR" altLang="en-US" sz="900" dirty="0"/>
                    </a:p>
                  </a:txBody>
                  <a:tcPr marL="89987" marR="89987" marT="44994" marB="4499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98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 요약</a:t>
                      </a:r>
                    </a:p>
                  </a:txBody>
                  <a:tcPr marL="89987" marR="89987" marT="44994" marB="4499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900" dirty="0"/>
                    </a:p>
                  </a:txBody>
                  <a:tcPr marL="89987" marR="89987" marT="44994" marB="4499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23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4028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674225" y="1059527"/>
            <a:ext cx="8613140" cy="3855545"/>
            <a:chOff x="1674225" y="1059527"/>
            <a:chExt cx="8613140" cy="3855545"/>
          </a:xfrm>
        </p:grpSpPr>
        <p:grpSp>
          <p:nvGrpSpPr>
            <p:cNvPr id="8" name="그룹 7"/>
            <p:cNvGrpSpPr/>
            <p:nvPr/>
          </p:nvGrpSpPr>
          <p:grpSpPr>
            <a:xfrm>
              <a:off x="1674225" y="1059527"/>
              <a:ext cx="8613140" cy="3855545"/>
              <a:chOff x="1674225" y="1059527"/>
              <a:chExt cx="8613140" cy="3855545"/>
            </a:xfrm>
          </p:grpSpPr>
          <p:sp>
            <p:nvSpPr>
              <p:cNvPr id="3" name="직사각형 2"/>
              <p:cNvSpPr/>
              <p:nvPr/>
            </p:nvSpPr>
            <p:spPr>
              <a:xfrm>
                <a:off x="1674225" y="1059527"/>
                <a:ext cx="8613140" cy="385554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1833334" y="1196691"/>
                <a:ext cx="4064213" cy="3627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2023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년 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1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차 경찰 시험 경찰학 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5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번 문제</a:t>
                </a:r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6089802" y="1196691"/>
                <a:ext cx="4064213" cy="362732"/>
              </a:xfrm>
              <a:prstGeom prst="rect">
                <a:avLst/>
              </a:prstGeom>
              <a:solidFill>
                <a:srgbClr val="FF7B0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장정훈 경찰학 </a:t>
                </a:r>
                <a:r>
                  <a:rPr lang="ko-KR" altLang="en-US" sz="1400" dirty="0" err="1">
                    <a:solidFill>
                      <a:schemeClr val="tx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전범위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 동형 모의고사 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8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회 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2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번</a:t>
                </a:r>
              </a:p>
            </p:txBody>
          </p:sp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046729" y="1783408"/>
                <a:ext cx="4107285" cy="3081786"/>
              </a:xfrm>
              <a:prstGeom prst="rect">
                <a:avLst/>
              </a:prstGeom>
            </p:spPr>
          </p:pic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52791" y="1851504"/>
                <a:ext cx="3993534" cy="1572347"/>
              </a:xfrm>
              <a:prstGeom prst="rect">
                <a:avLst/>
              </a:prstGeom>
            </p:spPr>
          </p:pic>
        </p:grpSp>
        <p:sp>
          <p:nvSpPr>
            <p:cNvPr id="20" name="직사각형 19"/>
            <p:cNvSpPr/>
            <p:nvPr/>
          </p:nvSpPr>
          <p:spPr>
            <a:xfrm>
              <a:off x="1911927" y="2078181"/>
              <a:ext cx="3906983" cy="1345669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567055" y="2194560"/>
              <a:ext cx="3433156" cy="1720737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22219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674225" y="1080308"/>
            <a:ext cx="8613140" cy="3982139"/>
            <a:chOff x="1674225" y="1080308"/>
            <a:chExt cx="8613140" cy="3982139"/>
          </a:xfrm>
        </p:grpSpPr>
        <p:sp>
          <p:nvSpPr>
            <p:cNvPr id="3" name="직사각형 2"/>
            <p:cNvSpPr/>
            <p:nvPr/>
          </p:nvSpPr>
          <p:spPr>
            <a:xfrm>
              <a:off x="1674225" y="1080308"/>
              <a:ext cx="8613140" cy="39821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833334" y="1196691"/>
              <a:ext cx="4064213" cy="3627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2023</a:t>
              </a:r>
              <a:r>
                <a:rPr lang="ko-KR" altLang="en-US" sz="14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년 </a:t>
              </a:r>
              <a:r>
                <a:rPr lang="en-US" altLang="ko-KR" sz="14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1</a:t>
              </a:r>
              <a:r>
                <a:rPr lang="ko-KR" altLang="en-US" sz="14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차 경찰 시험 경찰학 </a:t>
              </a:r>
              <a:r>
                <a:rPr lang="en-US" altLang="ko-KR" sz="14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16</a:t>
              </a:r>
              <a:r>
                <a:rPr lang="ko-KR" altLang="en-US" sz="14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번 문제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089802" y="1196691"/>
              <a:ext cx="4064213" cy="362732"/>
            </a:xfrm>
            <a:prstGeom prst="rect">
              <a:avLst/>
            </a:prstGeom>
            <a:solidFill>
              <a:srgbClr val="FF7B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장정훈 경찰학 파이널 실전 모의고사 </a:t>
              </a:r>
              <a:r>
                <a:rPr lang="en-US" altLang="ko-KR" sz="14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4</a:t>
              </a:r>
              <a:r>
                <a:rPr lang="ko-KR" altLang="en-US" sz="14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회 </a:t>
              </a:r>
              <a:r>
                <a:rPr lang="en-US" altLang="ko-KR" sz="14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16</a:t>
              </a:r>
              <a:r>
                <a:rPr lang="ko-KR" altLang="en-US" sz="14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번</a:t>
              </a: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1880959" y="1738906"/>
              <a:ext cx="3967163" cy="2705253"/>
              <a:chOff x="3243262" y="2509837"/>
              <a:chExt cx="5705475" cy="3890628"/>
            </a:xfrm>
          </p:grpSpPr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243262" y="2509837"/>
                <a:ext cx="5705475" cy="1838325"/>
              </a:xfrm>
              <a:prstGeom prst="rect">
                <a:avLst/>
              </a:prstGeom>
            </p:spPr>
          </p:pic>
          <p:pic>
            <p:nvPicPr>
              <p:cNvPr id="5" name="그림 4"/>
              <p:cNvPicPr>
                <a:picLocks noChangeAspect="1"/>
              </p:cNvPicPr>
              <p:nvPr/>
            </p:nvPicPr>
            <p:blipFill rotWithShape="1">
              <a:blip r:embed="rId3"/>
              <a:srcRect t="2445"/>
              <a:stretch/>
            </p:blipFill>
            <p:spPr>
              <a:xfrm>
                <a:off x="3319462" y="4328319"/>
                <a:ext cx="5629275" cy="2072146"/>
              </a:xfrm>
              <a:prstGeom prst="rect">
                <a:avLst/>
              </a:prstGeom>
            </p:spPr>
          </p:pic>
        </p:grp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0560" y="1713967"/>
              <a:ext cx="4063455" cy="3260439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>
              <a:off x="1928552" y="2119080"/>
              <a:ext cx="3919118" cy="2325079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089802" y="2127394"/>
              <a:ext cx="4064213" cy="2061556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2304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674225" y="506500"/>
            <a:ext cx="8613140" cy="5918993"/>
            <a:chOff x="1674225" y="506500"/>
            <a:chExt cx="8613140" cy="5918993"/>
          </a:xfrm>
        </p:grpSpPr>
        <p:sp>
          <p:nvSpPr>
            <p:cNvPr id="3" name="직사각형 2"/>
            <p:cNvSpPr/>
            <p:nvPr/>
          </p:nvSpPr>
          <p:spPr>
            <a:xfrm>
              <a:off x="1674225" y="506500"/>
              <a:ext cx="8613140" cy="59189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833334" y="548991"/>
              <a:ext cx="4064213" cy="3627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2023</a:t>
              </a:r>
              <a:r>
                <a:rPr lang="ko-KR" altLang="en-US" sz="14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년 </a:t>
              </a:r>
              <a:r>
                <a:rPr lang="en-US" altLang="ko-KR" sz="14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1</a:t>
              </a:r>
              <a:r>
                <a:rPr lang="ko-KR" altLang="en-US" sz="14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차 경찰 시험 경찰학 </a:t>
              </a:r>
              <a:r>
                <a:rPr lang="en-US" altLang="ko-KR" sz="14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37</a:t>
              </a:r>
              <a:r>
                <a:rPr lang="ko-KR" altLang="en-US" sz="14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번 문제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089802" y="548991"/>
              <a:ext cx="4064213" cy="362732"/>
            </a:xfrm>
            <a:prstGeom prst="rect">
              <a:avLst/>
            </a:prstGeom>
            <a:solidFill>
              <a:srgbClr val="FF7B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장정훈 경찰학 파이널 실전 모의고사 </a:t>
              </a:r>
              <a:r>
                <a:rPr lang="en-US" altLang="ko-KR" sz="14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5</a:t>
              </a:r>
              <a:r>
                <a:rPr lang="ko-KR" altLang="en-US" sz="14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회 </a:t>
              </a:r>
              <a:r>
                <a:rPr lang="en-US" altLang="ko-KR" sz="14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35</a:t>
              </a:r>
              <a:r>
                <a:rPr lang="ko-KR" altLang="en-US" sz="14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번</a:t>
              </a: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3809" y="1085850"/>
              <a:ext cx="4064213" cy="5331331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37606" y="1085851"/>
              <a:ext cx="4116409" cy="2695736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1993451" y="2003945"/>
              <a:ext cx="3767269" cy="2518179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055587" y="1823583"/>
              <a:ext cx="4098428" cy="1958004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4292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1674225" y="897775"/>
            <a:ext cx="8613140" cy="5403272"/>
            <a:chOff x="1674225" y="897775"/>
            <a:chExt cx="8613140" cy="5403272"/>
          </a:xfrm>
        </p:grpSpPr>
        <p:sp>
          <p:nvSpPr>
            <p:cNvPr id="3" name="직사각형 2"/>
            <p:cNvSpPr/>
            <p:nvPr/>
          </p:nvSpPr>
          <p:spPr>
            <a:xfrm>
              <a:off x="1674225" y="897775"/>
              <a:ext cx="8613140" cy="5403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833334" y="1196691"/>
              <a:ext cx="4064213" cy="3627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2023</a:t>
              </a:r>
              <a:r>
                <a:rPr lang="ko-KR" altLang="en-US" sz="14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년 </a:t>
              </a:r>
              <a:r>
                <a:rPr lang="en-US" altLang="ko-KR" sz="14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1</a:t>
              </a:r>
              <a:r>
                <a:rPr lang="ko-KR" altLang="en-US" sz="14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차 경찰 시험 형사법 </a:t>
              </a:r>
              <a:r>
                <a:rPr lang="en-US" altLang="ko-KR" sz="14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32</a:t>
              </a:r>
              <a:r>
                <a:rPr lang="ko-KR" altLang="en-US" sz="14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번 문제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089802" y="1196691"/>
              <a:ext cx="4064213" cy="362732"/>
            </a:xfrm>
            <a:prstGeom prst="rect">
              <a:avLst/>
            </a:prstGeom>
            <a:solidFill>
              <a:srgbClr val="FF7B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신광은 형사법 </a:t>
              </a:r>
              <a:r>
                <a:rPr lang="ko-KR" altLang="en-US" sz="1400" dirty="0" err="1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전범위</a:t>
              </a:r>
              <a:r>
                <a:rPr lang="ko-KR" altLang="en-US" sz="14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동형 모의고사 </a:t>
              </a:r>
              <a:r>
                <a:rPr lang="en-US" altLang="ko-KR" sz="14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7</a:t>
              </a:r>
              <a:r>
                <a:rPr lang="ko-KR" altLang="en-US" sz="14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회 </a:t>
              </a:r>
              <a:r>
                <a:rPr lang="en-US" altLang="ko-KR" sz="14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31</a:t>
              </a:r>
              <a:r>
                <a:rPr lang="ko-KR" altLang="en-US" sz="14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번</a:t>
              </a: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98158" y="1747388"/>
              <a:ext cx="3961289" cy="3786438"/>
            </a:xfrm>
            <a:prstGeom prst="rect">
              <a:avLst/>
            </a:prstGeom>
          </p:spPr>
        </p:pic>
        <p:pic>
          <p:nvPicPr>
            <p:cNvPr id="1025" name="_x97910168" descr="EMB00002884520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1608" b="4935"/>
            <a:stretch/>
          </p:blipFill>
          <p:spPr bwMode="auto">
            <a:xfrm>
              <a:off x="6391316" y="1898649"/>
              <a:ext cx="3379788" cy="5278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_x97910168" descr="EMB00002884520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334" b="91701"/>
            <a:stretch/>
          </p:blipFill>
          <p:spPr bwMode="auto">
            <a:xfrm>
              <a:off x="6391317" y="1561577"/>
              <a:ext cx="3379788" cy="338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직사각형 12"/>
            <p:cNvSpPr/>
            <p:nvPr/>
          </p:nvSpPr>
          <p:spPr>
            <a:xfrm>
              <a:off x="6089802" y="2516805"/>
              <a:ext cx="4064213" cy="362732"/>
            </a:xfrm>
            <a:prstGeom prst="rect">
              <a:avLst/>
            </a:prstGeom>
            <a:solidFill>
              <a:srgbClr val="FF7B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신광은 형사법 </a:t>
              </a:r>
              <a:r>
                <a:rPr lang="ko-KR" altLang="en-US" sz="1400" dirty="0" err="1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전범위</a:t>
              </a:r>
              <a:r>
                <a:rPr lang="ko-KR" altLang="en-US" sz="14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동형 모의고사 </a:t>
              </a:r>
              <a:r>
                <a:rPr lang="en-US" altLang="ko-KR" sz="14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8</a:t>
              </a:r>
              <a:r>
                <a:rPr lang="ko-KR" altLang="en-US" sz="14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회 </a:t>
              </a:r>
              <a:r>
                <a:rPr lang="en-US" altLang="ko-KR" sz="14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34</a:t>
              </a:r>
              <a:r>
                <a:rPr lang="ko-KR" altLang="en-US" sz="14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번</a:t>
              </a:r>
            </a:p>
          </p:txBody>
        </p:sp>
        <p:pic>
          <p:nvPicPr>
            <p:cNvPr id="1027" name="_x443958376" descr="EMB000028845204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189"/>
            <a:stretch/>
          </p:blipFill>
          <p:spPr bwMode="auto">
            <a:xfrm>
              <a:off x="6391316" y="2941440"/>
              <a:ext cx="3379788" cy="443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_x443958376" descr="EMB000028845204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610" b="59670"/>
            <a:stretch/>
          </p:blipFill>
          <p:spPr bwMode="auto">
            <a:xfrm>
              <a:off x="6391316" y="3383845"/>
              <a:ext cx="3379788" cy="756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직사각형 18"/>
            <p:cNvSpPr/>
            <p:nvPr/>
          </p:nvSpPr>
          <p:spPr>
            <a:xfrm>
              <a:off x="6089802" y="4219976"/>
              <a:ext cx="4064213" cy="362732"/>
            </a:xfrm>
            <a:prstGeom prst="rect">
              <a:avLst/>
            </a:prstGeom>
            <a:solidFill>
              <a:srgbClr val="FF7B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신광은 형사법 </a:t>
              </a:r>
              <a:r>
                <a:rPr lang="ko-KR" altLang="en-US" sz="1400" dirty="0" err="1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전범위</a:t>
              </a:r>
              <a:r>
                <a:rPr lang="ko-KR" altLang="en-US" sz="14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동형 모의고사 </a:t>
              </a:r>
              <a:r>
                <a:rPr lang="en-US" altLang="ko-KR" sz="14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4</a:t>
              </a:r>
              <a:r>
                <a:rPr lang="ko-KR" altLang="en-US" sz="14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회 </a:t>
              </a:r>
              <a:r>
                <a:rPr lang="en-US" altLang="ko-KR" sz="14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32</a:t>
              </a:r>
              <a:r>
                <a:rPr lang="ko-KR" altLang="en-US" sz="14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번</a:t>
              </a:r>
            </a:p>
          </p:txBody>
        </p:sp>
        <p:pic>
          <p:nvPicPr>
            <p:cNvPr id="1029" name="_x443958016" descr="EMB000028845206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5755"/>
            <a:stretch/>
          </p:blipFill>
          <p:spPr bwMode="auto">
            <a:xfrm>
              <a:off x="6372266" y="4662381"/>
              <a:ext cx="3398838" cy="453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_x443958016" descr="EMB000028845206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8637" b="32621"/>
            <a:stretch/>
          </p:blipFill>
          <p:spPr bwMode="auto">
            <a:xfrm>
              <a:off x="6372266" y="5115555"/>
              <a:ext cx="3398838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82930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607550" y="773949"/>
            <a:ext cx="8613140" cy="4979151"/>
            <a:chOff x="1674225" y="231024"/>
            <a:chExt cx="8613140" cy="4979151"/>
          </a:xfrm>
        </p:grpSpPr>
        <p:sp>
          <p:nvSpPr>
            <p:cNvPr id="3" name="직사각형 2"/>
            <p:cNvSpPr/>
            <p:nvPr/>
          </p:nvSpPr>
          <p:spPr>
            <a:xfrm>
              <a:off x="1674225" y="231024"/>
              <a:ext cx="8613140" cy="49791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1833334" y="387066"/>
              <a:ext cx="4064213" cy="3627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2023</a:t>
              </a:r>
              <a:r>
                <a:rPr lang="ko-KR" altLang="en-US" sz="14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년 </a:t>
              </a:r>
              <a:r>
                <a:rPr lang="en-US" altLang="ko-KR" sz="14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1</a:t>
              </a:r>
              <a:r>
                <a:rPr lang="ko-KR" altLang="en-US" sz="14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차 경찰 시험 형사법 </a:t>
              </a:r>
              <a:r>
                <a:rPr lang="en-US" altLang="ko-KR" sz="14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35</a:t>
              </a:r>
              <a:r>
                <a:rPr lang="ko-KR" altLang="en-US" sz="14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번 문제</a:t>
              </a: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6089802" y="387066"/>
              <a:ext cx="4064213" cy="362732"/>
            </a:xfrm>
            <a:prstGeom prst="rect">
              <a:avLst/>
            </a:prstGeom>
            <a:solidFill>
              <a:srgbClr val="FF7B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신광은 형사법 </a:t>
              </a:r>
              <a:r>
                <a:rPr lang="ko-KR" altLang="en-US" sz="1400" dirty="0" err="1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전범위</a:t>
              </a:r>
              <a:r>
                <a:rPr lang="ko-KR" altLang="en-US" sz="14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동형 모의고사 </a:t>
              </a:r>
              <a:r>
                <a:rPr lang="en-US" altLang="ko-KR" sz="14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10</a:t>
              </a:r>
              <a:r>
                <a:rPr lang="ko-KR" altLang="en-US" sz="14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회 </a:t>
              </a:r>
              <a:r>
                <a:rPr lang="en-US" altLang="ko-KR" sz="14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37</a:t>
              </a:r>
              <a:r>
                <a:rPr lang="ko-KR" altLang="en-US" sz="14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번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089802" y="2157968"/>
              <a:ext cx="4064213" cy="362732"/>
            </a:xfrm>
            <a:prstGeom prst="rect">
              <a:avLst/>
            </a:prstGeom>
            <a:solidFill>
              <a:srgbClr val="FF7B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신광은 형사법 </a:t>
              </a:r>
              <a:r>
                <a:rPr lang="en-US" altLang="ko-KR" sz="14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1</a:t>
              </a:r>
              <a:r>
                <a:rPr lang="ko-KR" altLang="en-US" sz="14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개년 최신판례특강 </a:t>
              </a:r>
              <a:r>
                <a:rPr lang="en-US" altLang="ko-KR" sz="14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3</a:t>
              </a:r>
              <a:r>
                <a:rPr lang="ko-KR" altLang="en-US" sz="14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번</a:t>
              </a: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84294" y="921788"/>
              <a:ext cx="3945006" cy="4171050"/>
            </a:xfrm>
            <a:prstGeom prst="rect">
              <a:avLst/>
            </a:prstGeom>
          </p:spPr>
        </p:pic>
        <p:pic>
          <p:nvPicPr>
            <p:cNvPr id="7169" name="_x443934760" descr="EMB00002884520b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663"/>
            <a:stretch/>
          </p:blipFill>
          <p:spPr bwMode="auto">
            <a:xfrm>
              <a:off x="6456404" y="921788"/>
              <a:ext cx="3346450" cy="313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_x443934760" descr="EMB00002884520b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250" b="19527"/>
            <a:stretch/>
          </p:blipFill>
          <p:spPr bwMode="auto">
            <a:xfrm>
              <a:off x="6456403" y="1235078"/>
              <a:ext cx="334645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1" name="_x443933032" descr="EMB00002884520c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2392" y="2738054"/>
              <a:ext cx="4207823" cy="21373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71650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550400" y="354850"/>
            <a:ext cx="8613140" cy="5845924"/>
            <a:chOff x="1550400" y="354850"/>
            <a:chExt cx="8613140" cy="5845924"/>
          </a:xfrm>
        </p:grpSpPr>
        <p:sp>
          <p:nvSpPr>
            <p:cNvPr id="3" name="직사각형 2"/>
            <p:cNvSpPr/>
            <p:nvPr/>
          </p:nvSpPr>
          <p:spPr>
            <a:xfrm>
              <a:off x="1550400" y="354850"/>
              <a:ext cx="8613140" cy="58459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709509" y="425166"/>
              <a:ext cx="4064213" cy="3627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2023</a:t>
              </a:r>
              <a:r>
                <a:rPr lang="ko-KR" altLang="en-US" sz="14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년 </a:t>
              </a:r>
              <a:r>
                <a:rPr lang="en-US" altLang="ko-KR" sz="14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1</a:t>
              </a:r>
              <a:r>
                <a:rPr lang="ko-KR" altLang="en-US" sz="14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차 경찰 시험 헌법 </a:t>
              </a:r>
              <a:r>
                <a:rPr lang="en-US" altLang="ko-KR" sz="14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3</a:t>
              </a:r>
              <a:r>
                <a:rPr lang="ko-KR" altLang="en-US" sz="14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번 문제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965977" y="425166"/>
              <a:ext cx="4064213" cy="362732"/>
            </a:xfrm>
            <a:prstGeom prst="rect">
              <a:avLst/>
            </a:prstGeom>
            <a:solidFill>
              <a:srgbClr val="FF7B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전효진</a:t>
              </a:r>
              <a:r>
                <a:rPr lang="ko-KR" altLang="en-US" sz="14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헌법 </a:t>
              </a:r>
              <a:r>
                <a:rPr lang="ko-KR" altLang="en-US" sz="1400" dirty="0" err="1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전범위</a:t>
              </a:r>
              <a:r>
                <a:rPr lang="ko-KR" altLang="en-US" sz="14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모의고사 </a:t>
              </a:r>
              <a:r>
                <a:rPr lang="en-US" altLang="ko-KR" sz="14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1</a:t>
              </a:r>
              <a:r>
                <a:rPr lang="ko-KR" altLang="en-US" sz="14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회 </a:t>
              </a:r>
              <a:r>
                <a:rPr lang="en-US" altLang="ko-KR" sz="14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8</a:t>
              </a:r>
              <a:r>
                <a:rPr lang="ko-KR" altLang="en-US" sz="14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번</a:t>
              </a:r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49058" y="985838"/>
              <a:ext cx="3978257" cy="3938588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1738176" y="1977824"/>
              <a:ext cx="4015139" cy="2946602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F2908364-A02C-DF04-4C5A-15AEA500A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49257" y="893999"/>
              <a:ext cx="3514812" cy="5290188"/>
            </a:xfrm>
            <a:prstGeom prst="rect">
              <a:avLst/>
            </a:prstGeom>
          </p:spPr>
        </p:pic>
        <p:sp>
          <p:nvSpPr>
            <p:cNvPr id="15" name="직사각형 14"/>
            <p:cNvSpPr/>
            <p:nvPr/>
          </p:nvSpPr>
          <p:spPr>
            <a:xfrm>
              <a:off x="6249258" y="1692073"/>
              <a:ext cx="3514812" cy="4394401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9441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550400" y="135775"/>
            <a:ext cx="8613140" cy="6131676"/>
            <a:chOff x="1550400" y="135775"/>
            <a:chExt cx="8613140" cy="6131676"/>
          </a:xfrm>
        </p:grpSpPr>
        <p:sp>
          <p:nvSpPr>
            <p:cNvPr id="3" name="직사각형 2"/>
            <p:cNvSpPr/>
            <p:nvPr/>
          </p:nvSpPr>
          <p:spPr>
            <a:xfrm>
              <a:off x="1550400" y="135775"/>
              <a:ext cx="8613140" cy="61316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709509" y="425166"/>
              <a:ext cx="4064213" cy="3627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2023</a:t>
              </a:r>
              <a:r>
                <a:rPr lang="ko-KR" altLang="en-US" sz="14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년 </a:t>
              </a:r>
              <a:r>
                <a:rPr lang="en-US" altLang="ko-KR" sz="14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1</a:t>
              </a:r>
              <a:r>
                <a:rPr lang="ko-KR" altLang="en-US" sz="14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차 경찰 시험 헌법 </a:t>
              </a:r>
              <a:r>
                <a:rPr lang="en-US" altLang="ko-KR" sz="14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13</a:t>
              </a:r>
              <a:r>
                <a:rPr lang="ko-KR" altLang="en-US" sz="14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번 문제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965977" y="425166"/>
              <a:ext cx="4064213" cy="362732"/>
            </a:xfrm>
            <a:prstGeom prst="rect">
              <a:avLst/>
            </a:prstGeom>
            <a:solidFill>
              <a:srgbClr val="FF7B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문태환</a:t>
              </a:r>
              <a:r>
                <a:rPr lang="ko-KR" altLang="en-US" sz="14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헌법 최종점검 봉투모의고사 </a:t>
              </a:r>
              <a:r>
                <a:rPr lang="en-US" altLang="ko-KR" sz="14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18</a:t>
              </a:r>
              <a:r>
                <a:rPr lang="ko-KR" altLang="en-US" sz="1400" dirty="0">
                  <a:solidFill>
                    <a:schemeClr val="tx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번</a:t>
              </a:r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58583" y="931754"/>
              <a:ext cx="3951357" cy="4207069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96390" y="931754"/>
              <a:ext cx="3333385" cy="51628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9648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789" y="887508"/>
            <a:ext cx="1079426" cy="38341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19039" y="557818"/>
            <a:ext cx="1662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[</a:t>
            </a:r>
            <a:r>
              <a:rPr lang="en-US" altLang="ko-KR" sz="1200" dirty="0" err="1"/>
              <a:t>ss</a:t>
            </a:r>
            <a:r>
              <a:rPr lang="ko-KR" altLang="en-US" sz="1200" dirty="0"/>
              <a:t>배너 </a:t>
            </a:r>
            <a:r>
              <a:rPr lang="en-US" altLang="ko-KR" sz="1200" dirty="0"/>
              <a:t>– 3</a:t>
            </a:r>
            <a:r>
              <a:rPr lang="ko-KR" altLang="en-US" sz="1200" dirty="0"/>
              <a:t>번째 교체</a:t>
            </a:r>
            <a:r>
              <a:rPr lang="en-US" altLang="ko-KR" sz="1200" dirty="0"/>
              <a:t>]</a:t>
            </a:r>
            <a:endParaRPr lang="ko-KR" altLang="en-US" sz="1200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2229045" y="3228115"/>
            <a:ext cx="80869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3105458" y="2804296"/>
            <a:ext cx="835872" cy="8476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3096055" y="2928033"/>
            <a:ext cx="870692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23</a:t>
            </a:r>
            <a:r>
              <a:rPr lang="ko-KR" altLang="en-US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년 </a:t>
            </a:r>
            <a:r>
              <a:rPr lang="en-US" altLang="ko-KR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</a:t>
            </a:r>
            <a:endParaRPr lang="en-US" altLang="ko-KR" sz="9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경찰 시험</a:t>
            </a:r>
            <a:endParaRPr lang="en-US" altLang="ko-KR" sz="9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endParaRPr lang="en-US" altLang="ko-KR" sz="6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105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완</a:t>
            </a:r>
            <a:r>
              <a:rPr lang="en-US" altLang="ko-KR" sz="10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10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벽</a:t>
            </a:r>
            <a:r>
              <a:rPr lang="en-US" altLang="ko-KR" sz="10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10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적</a:t>
            </a:r>
            <a:r>
              <a:rPr lang="en-US" altLang="ko-KR" sz="10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r>
              <a:rPr lang="ko-KR" altLang="en-US" sz="10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</a:t>
            </a:r>
            <a:r>
              <a:rPr lang="en-US" altLang="ko-KR" sz="10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11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9435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4D946B5-4E4C-4303-98B4-A50535821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942411"/>
              </p:ext>
            </p:extLst>
          </p:nvPr>
        </p:nvGraphicFramePr>
        <p:xfrm>
          <a:off x="9476174" y="17756"/>
          <a:ext cx="2654423" cy="2220564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 err="1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1000" b="1" spc="0" baseline="0" dirty="0">
                        <a:solidFill>
                          <a:srgbClr val="FF0000"/>
                        </a:solidFill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spc="0" baseline="0" dirty="0">
                          <a:latin typeface="+mn-ea"/>
                        </a:rPr>
                        <a:t>*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PC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버전 따라다니는 배너 삽입</a:t>
                      </a:r>
                      <a:endParaRPr lang="en-US" altLang="ko-KR" sz="800" spc="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800" spc="0" baseline="0" dirty="0">
                          <a:latin typeface="+mn-ea"/>
                        </a:rPr>
                        <a:t>*클릭 시 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5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번 슬라이드 연결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4491332" y="3375313"/>
            <a:ext cx="33321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6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당연히</a:t>
            </a:r>
            <a:endParaRPr lang="en-US" altLang="ko-KR" sz="66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algn="r"/>
            <a:r>
              <a:rPr lang="ko-KR" altLang="en-US" sz="9600" dirty="0">
                <a:solidFill>
                  <a:srgbClr val="F44336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적중</a:t>
            </a:r>
            <a:endParaRPr lang="en-US" altLang="ko-KR" sz="9600" dirty="0">
              <a:solidFill>
                <a:srgbClr val="F44336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5492688" y="2185561"/>
            <a:ext cx="2406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카페24 빛나는별" pitchFamily="2" charset="-127"/>
                <a:ea typeface="카페24 빛나는별" pitchFamily="2" charset="-127"/>
              </a:rPr>
              <a:t>“</a:t>
            </a:r>
            <a:r>
              <a:rPr lang="ko-KR" altLang="en-US" sz="3200" dirty="0">
                <a:latin typeface="카페24 빛나는별" pitchFamily="2" charset="-127"/>
                <a:ea typeface="카페24 빛나는별" pitchFamily="2" charset="-127"/>
              </a:rPr>
              <a:t>적중</a:t>
            </a:r>
            <a:r>
              <a:rPr lang="en-US" altLang="ko-KR" sz="3200" dirty="0">
                <a:latin typeface="카페24 빛나는별" pitchFamily="2" charset="-127"/>
                <a:ea typeface="카페24 빛나는별" pitchFamily="2" charset="-127"/>
              </a:rPr>
              <a:t>! </a:t>
            </a:r>
            <a:r>
              <a:rPr lang="ko-KR" altLang="en-US" sz="3200" dirty="0">
                <a:latin typeface="카페24 빛나는별" pitchFamily="2" charset="-127"/>
                <a:ea typeface="카페24 빛나는별" pitchFamily="2" charset="-127"/>
              </a:rPr>
              <a:t>또 적중</a:t>
            </a:r>
            <a:r>
              <a:rPr lang="en-US" altLang="ko-KR" sz="3200" dirty="0">
                <a:latin typeface="카페24 빛나는별" pitchFamily="2" charset="-127"/>
                <a:ea typeface="카페24 빛나는별" pitchFamily="2" charset="-127"/>
              </a:rPr>
              <a:t>!”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351575" y="2844726"/>
            <a:ext cx="1071108" cy="113094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8427238" y="2766318"/>
            <a:ext cx="912928" cy="70763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/>
              <a:t>에어팟</a:t>
            </a:r>
            <a:endParaRPr lang="en-US" altLang="ko-KR" sz="1050" dirty="0"/>
          </a:p>
          <a:p>
            <a:pPr algn="ctr"/>
            <a:r>
              <a:rPr lang="ko-KR" altLang="en-US" sz="1050" dirty="0"/>
              <a:t>이미지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8356077" y="3524757"/>
            <a:ext cx="1092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적중 </a:t>
            </a:r>
            <a:r>
              <a:rPr lang="ko-KR" altLang="en-US" sz="1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소문내고</a:t>
            </a:r>
            <a:endParaRPr lang="en-US" altLang="ko-KR" sz="10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1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에어팟</a:t>
            </a:r>
            <a:r>
              <a:rPr lang="ko-KR" altLang="en-US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받아가지</a:t>
            </a:r>
            <a:r>
              <a:rPr lang="en-US" altLang="ko-KR" sz="1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476174" cy="1639573"/>
          </a:xfrm>
          <a:prstGeom prst="rect">
            <a:avLst/>
          </a:prstGeom>
        </p:spPr>
      </p:pic>
      <p:sp>
        <p:nvSpPr>
          <p:cNvPr id="12" name="타원 11"/>
          <p:cNvSpPr/>
          <p:nvPr/>
        </p:nvSpPr>
        <p:spPr>
          <a:xfrm>
            <a:off x="2023884" y="1879731"/>
            <a:ext cx="1960255" cy="34284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문태환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  <a:p>
            <a:pPr algn="ct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569157" y="1879731"/>
            <a:ext cx="1960255" cy="34284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박상민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  <a:p>
            <a:pPr algn="ct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057502" y="3429501"/>
            <a:ext cx="1960255" cy="34284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신광은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  <a:p>
            <a:pPr algn="ct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</a:p>
        </p:txBody>
      </p:sp>
      <p:sp>
        <p:nvSpPr>
          <p:cNvPr id="16" name="타원 15"/>
          <p:cNvSpPr/>
          <p:nvPr/>
        </p:nvSpPr>
        <p:spPr>
          <a:xfrm>
            <a:off x="1770007" y="3429501"/>
            <a:ext cx="1960255" cy="34284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장정훈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  <a:p>
            <a:pPr algn="ct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</a:p>
        </p:txBody>
      </p:sp>
      <p:sp>
        <p:nvSpPr>
          <p:cNvPr id="17" name="타원 16"/>
          <p:cNvSpPr/>
          <p:nvPr/>
        </p:nvSpPr>
        <p:spPr>
          <a:xfrm>
            <a:off x="315280" y="3429501"/>
            <a:ext cx="1960255" cy="34284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전효진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  <a:p>
            <a:pPr algn="ct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2783289" y="2844726"/>
            <a:ext cx="50401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23</a:t>
            </a:r>
            <a:r>
              <a:rPr lang="ko-KR" altLang="en-US" sz="3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년 </a:t>
            </a:r>
            <a:r>
              <a:rPr lang="en-US" altLang="ko-KR" sz="3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 </a:t>
            </a:r>
            <a:r>
              <a:rPr lang="ko-KR" altLang="en-US" sz="3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경찰시험도</a:t>
            </a:r>
            <a:r>
              <a:rPr lang="ko-KR" altLang="en-US" sz="3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역시 </a:t>
            </a:r>
            <a:endParaRPr lang="en-US" altLang="ko-KR" sz="32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4111502" y="6022191"/>
            <a:ext cx="906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형사법</a:t>
            </a:r>
            <a:endParaRPr lang="en-US" altLang="ko-KR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신광은</a:t>
            </a:r>
            <a:endParaRPr lang="en-US" altLang="ko-KR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2772143" y="6011615"/>
            <a:ext cx="906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경찰학</a:t>
            </a:r>
            <a:endParaRPr lang="en-US" altLang="ko-KR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장정훈</a:t>
            </a:r>
            <a:endParaRPr lang="en-US" altLang="ko-KR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1172181" y="6031324"/>
            <a:ext cx="906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헌법</a:t>
            </a:r>
            <a:endParaRPr lang="en-US" altLang="ko-KR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14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전효진</a:t>
            </a:r>
            <a:endParaRPr lang="en-US" altLang="ko-KR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201986" y="3043754"/>
            <a:ext cx="906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범죄학</a:t>
            </a:r>
            <a:endParaRPr lang="en-US" altLang="ko-KR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박상민</a:t>
            </a:r>
            <a:endParaRPr lang="en-US" altLang="ko-KR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2130440" y="2951545"/>
            <a:ext cx="906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헌법</a:t>
            </a:r>
            <a:endParaRPr lang="en-US" altLang="ko-KR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14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문태환</a:t>
            </a:r>
            <a:endParaRPr lang="en-US" altLang="ko-KR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9AD07B1-8DC4-D214-6AC6-C153623F9D2A}"/>
              </a:ext>
            </a:extLst>
          </p:cNvPr>
          <p:cNvSpPr/>
          <p:nvPr/>
        </p:nvSpPr>
        <p:spPr>
          <a:xfrm>
            <a:off x="8222496" y="2728722"/>
            <a:ext cx="232007" cy="232007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747CDE-4CA9-776D-51CD-F5FB7403539C}"/>
              </a:ext>
            </a:extLst>
          </p:cNvPr>
          <p:cNvSpPr txBox="1"/>
          <p:nvPr/>
        </p:nvSpPr>
        <p:spPr>
          <a:xfrm>
            <a:off x="10337800" y="3924867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section1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595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4D946B5-4E4C-4303-98B4-A50535821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007277"/>
              </p:ext>
            </p:extLst>
          </p:nvPr>
        </p:nvGraphicFramePr>
        <p:xfrm>
          <a:off x="9476174" y="17756"/>
          <a:ext cx="2654423" cy="2220564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 err="1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1000" b="1" spc="0" baseline="0" dirty="0">
                        <a:solidFill>
                          <a:srgbClr val="FF0000"/>
                        </a:solidFill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spc="0" baseline="0" dirty="0" err="1">
                          <a:latin typeface="+mn-ea"/>
                        </a:rPr>
                        <a:t>적중사례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 디자인 이미지 ← 흘러가게 해주세요</a:t>
                      </a:r>
                      <a:endParaRPr lang="en-US" altLang="ko-KR" sz="800" spc="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800" spc="0" baseline="0" dirty="0">
                          <a:latin typeface="+mn-ea"/>
                        </a:rPr>
                        <a:t>*</a:t>
                      </a:r>
                      <a:r>
                        <a:rPr lang="ko-KR" altLang="en-US" sz="800" spc="0" baseline="0" dirty="0" err="1">
                          <a:latin typeface="+mn-ea"/>
                        </a:rPr>
                        <a:t>적중사례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 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10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번 슬라이드부터 참고 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(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총 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7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개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)</a:t>
                      </a: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6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68" name="사각형 설명선 67"/>
          <p:cNvSpPr/>
          <p:nvPr/>
        </p:nvSpPr>
        <p:spPr>
          <a:xfrm>
            <a:off x="2689289" y="5196787"/>
            <a:ext cx="4629022" cy="1089512"/>
          </a:xfrm>
          <a:prstGeom prst="wedgeRectCallout">
            <a:avLst>
              <a:gd name="adj1" fmla="val -69314"/>
              <a:gd name="adj2" fmla="val 72407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카페24 빛나는별" pitchFamily="2" charset="-127"/>
                <a:ea typeface="카페24 빛나는별" pitchFamily="2" charset="-127"/>
              </a:rPr>
              <a:t>“</a:t>
            </a:r>
            <a:r>
              <a:rPr lang="ko-KR" altLang="en-US" sz="2800" dirty="0">
                <a:solidFill>
                  <a:schemeClr val="tx1"/>
                </a:solidFill>
                <a:latin typeface="카페24 빛나는별" pitchFamily="2" charset="-127"/>
                <a:ea typeface="카페24 빛나는별" pitchFamily="2" charset="-127"/>
              </a:rPr>
              <a:t>미래인재 모의고사 보는 줄 알았어요</a:t>
            </a:r>
            <a:r>
              <a:rPr lang="en-US" altLang="ko-KR" sz="2800" dirty="0">
                <a:solidFill>
                  <a:schemeClr val="tx1"/>
                </a:solidFill>
                <a:latin typeface="카페24 빛나는별" pitchFamily="2" charset="-127"/>
                <a:ea typeface="카페24 빛나는별" pitchFamily="2" charset="-127"/>
              </a:rPr>
              <a:t>!</a:t>
            </a:r>
          </a:p>
          <a:p>
            <a:pPr algn="ctr"/>
            <a:r>
              <a:rPr lang="ko-KR" altLang="en-US" sz="2800" dirty="0">
                <a:solidFill>
                  <a:schemeClr val="tx1"/>
                </a:solidFill>
                <a:latin typeface="카페24 빛나는별" pitchFamily="2" charset="-127"/>
                <a:ea typeface="카페24 빛나는별" pitchFamily="2" charset="-127"/>
              </a:rPr>
              <a:t>너무 똑같아서 소름</a:t>
            </a:r>
            <a:r>
              <a:rPr lang="en-US" altLang="ko-KR" sz="2800" dirty="0">
                <a:solidFill>
                  <a:schemeClr val="tx1"/>
                </a:solidFill>
                <a:latin typeface="카페24 빛나는별" pitchFamily="2" charset="-127"/>
                <a:ea typeface="카페24 빛나는별" pitchFamily="2" charset="-127"/>
              </a:rPr>
              <a:t>..!”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-88900" y="454674"/>
            <a:ext cx="9217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23</a:t>
            </a:r>
            <a:r>
              <a:rPr lang="ko-KR" altLang="en-US" sz="3200" b="1" spc="-1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년 </a:t>
            </a:r>
            <a:r>
              <a:rPr lang="en-US" altLang="ko-KR" sz="3200" b="1" spc="-1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3200" b="1" spc="-1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 시험에서 이미 증명된 미래인재 적중</a:t>
            </a:r>
            <a:endParaRPr lang="en-US" altLang="ko-KR" sz="3200" b="1" spc="-15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래픽 4" descr="남자 옆모습 단색으로 채워진">
            <a:extLst>
              <a:ext uri="{FF2B5EF4-FFF2-40B4-BE49-F238E27FC236}">
                <a16:creationId xmlns:a16="http://schemas.microsoft.com/office/drawing/2014/main" id="{360C5E11-FE5F-469A-A209-B4F879091D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6001" y="5510011"/>
            <a:ext cx="1233488" cy="1233488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67972" y="1160374"/>
            <a:ext cx="4354816" cy="2619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적중사례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4902200" y="1160374"/>
            <a:ext cx="4485074" cy="2619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적중사례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9AD07B1-8DC4-D214-6AC6-C153623F9D2A}"/>
              </a:ext>
            </a:extLst>
          </p:cNvPr>
          <p:cNvSpPr/>
          <p:nvPr/>
        </p:nvSpPr>
        <p:spPr>
          <a:xfrm>
            <a:off x="51968" y="1146877"/>
            <a:ext cx="232007" cy="232007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51968" y="4119569"/>
            <a:ext cx="92179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시험이 끝난 뒤</a:t>
            </a:r>
            <a:r>
              <a:rPr lang="en-US" altLang="ko-KR" sz="3200" b="1" spc="-1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</a:p>
          <a:p>
            <a:pPr algn="ctr"/>
            <a:r>
              <a:rPr lang="ko-KR" altLang="en-US" sz="3200" b="1" spc="-1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수험생들이 하는 말은 항상 똑같습니다</a:t>
            </a:r>
            <a:r>
              <a:rPr lang="en-US" altLang="ko-KR" sz="3200" b="1" spc="-1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902200" y="6390014"/>
            <a:ext cx="24609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-</a:t>
            </a:r>
            <a:r>
              <a:rPr lang="ko-KR" altLang="en-US" sz="11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경찰 </a:t>
            </a:r>
            <a:r>
              <a:rPr lang="ko-KR" altLang="en-US" sz="1100" dirty="0" err="1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최종합격생</a:t>
            </a:r>
            <a:r>
              <a:rPr lang="ko-KR" altLang="en-US" sz="11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합격수기 중 발췌 </a:t>
            </a:r>
            <a:r>
              <a:rPr lang="en-US" altLang="ko-KR" sz="11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-</a:t>
            </a:r>
            <a:endParaRPr lang="ko-KR" altLang="en-US" sz="11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CFDBED-0B71-EBCE-33DB-B2573BA50414}"/>
              </a:ext>
            </a:extLst>
          </p:cNvPr>
          <p:cNvSpPr txBox="1"/>
          <p:nvPr/>
        </p:nvSpPr>
        <p:spPr>
          <a:xfrm>
            <a:off x="9649346" y="3780134"/>
            <a:ext cx="2113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Section2</a:t>
            </a:r>
          </a:p>
          <a:p>
            <a:r>
              <a:rPr lang="ko-KR" altLang="en-US" dirty="0"/>
              <a:t>화면맞춤 </a:t>
            </a:r>
            <a:r>
              <a:rPr lang="ko-KR" altLang="en-US" dirty="0" err="1"/>
              <a:t>슬러아드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0E4934-51AD-5E00-4255-45BED0F866F2}"/>
              </a:ext>
            </a:extLst>
          </p:cNvPr>
          <p:cNvSpPr txBox="1"/>
          <p:nvPr/>
        </p:nvSpPr>
        <p:spPr>
          <a:xfrm>
            <a:off x="8879696" y="5252296"/>
            <a:ext cx="1075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Section3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0855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4D946B5-4E4C-4303-98B4-A50535821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840617"/>
              </p:ext>
            </p:extLst>
          </p:nvPr>
        </p:nvGraphicFramePr>
        <p:xfrm>
          <a:off x="9476174" y="17756"/>
          <a:ext cx="2654423" cy="2688650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 err="1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1000" b="1" spc="0" baseline="0" dirty="0">
                        <a:solidFill>
                          <a:srgbClr val="FF0000"/>
                        </a:solidFill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spc="0" baseline="0" dirty="0">
                          <a:latin typeface="+mn-ea"/>
                        </a:rPr>
                        <a:t>과목별 </a:t>
                      </a:r>
                      <a:r>
                        <a:rPr lang="ko-KR" altLang="en-US" sz="800" spc="0" baseline="0" dirty="0" err="1">
                          <a:latin typeface="+mn-ea"/>
                        </a:rPr>
                        <a:t>탭하여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 이동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0" baseline="0" dirty="0">
                          <a:latin typeface="+mn-ea"/>
                        </a:rPr>
                        <a:t>과목별 탭 이동 시 강사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/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과목명 변경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0" baseline="0" dirty="0">
                          <a:latin typeface="+mn-ea"/>
                        </a:rPr>
                        <a:t>*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적중 이미지 관리자페이지에서 등록</a:t>
                      </a:r>
                      <a:endParaRPr lang="en-US" altLang="ko-KR" sz="800" spc="0" baseline="0" dirty="0">
                        <a:latin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spc="0" baseline="0" dirty="0">
                        <a:latin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0" baseline="0" dirty="0">
                          <a:latin typeface="+mn-ea"/>
                        </a:rPr>
                        <a:t>*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해당 샘플 적중 이미지 크기 참조하시어 영역 충분히 넓게 잡아주세요</a:t>
                      </a:r>
                      <a:endParaRPr lang="en-US" altLang="ko-KR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spc="0" baseline="0" dirty="0">
                          <a:latin typeface="+mn-ea"/>
                        </a:rPr>
                        <a:t>적중 도장 기존 이미지 활용</a:t>
                      </a:r>
                      <a:endParaRPr lang="en-US" altLang="ko-KR" sz="800" spc="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spc="0" baseline="0" dirty="0">
                          <a:latin typeface="+mn-ea"/>
                        </a:rPr>
                        <a:t>(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완벽 적중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, 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조문 적중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, 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판례 적중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, 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학설 적중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, 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적중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!)</a:t>
                      </a: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spc="0" baseline="0" dirty="0">
                          <a:latin typeface="+mn-ea"/>
                        </a:rPr>
                        <a:t>좌우 화살표로 적중 이미지 롤링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6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spc="0" baseline="0" dirty="0">
                          <a:latin typeface="+mn-ea"/>
                        </a:rPr>
                        <a:t>각 </a:t>
                      </a:r>
                      <a:r>
                        <a:rPr lang="ko-KR" altLang="en-US" sz="800" spc="0" baseline="0" dirty="0" err="1">
                          <a:latin typeface="+mn-ea"/>
                        </a:rPr>
                        <a:t>강사별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 링크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469481" y="4449727"/>
            <a:ext cx="8546123" cy="67135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800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61806" y="2313937"/>
            <a:ext cx="2844000" cy="106789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                   형사법</a:t>
            </a:r>
            <a:endParaRPr lang="en-US" altLang="ko-KR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           신광은</a:t>
            </a:r>
            <a:r>
              <a:rPr lang="ko-KR" altLang="en-US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교수님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316704" y="2313937"/>
            <a:ext cx="2844000" cy="1067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                   경찰학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           장정훈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교수님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F9AD07B1-8DC4-D214-6AC6-C153623F9D2A}"/>
              </a:ext>
            </a:extLst>
          </p:cNvPr>
          <p:cNvSpPr/>
          <p:nvPr/>
        </p:nvSpPr>
        <p:spPr>
          <a:xfrm>
            <a:off x="353478" y="2197933"/>
            <a:ext cx="232007" cy="232007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399430" y="155037"/>
            <a:ext cx="867854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이번 </a:t>
            </a:r>
            <a:r>
              <a:rPr lang="en-US" altLang="ko-KR" sz="3200" b="1" spc="-1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23</a:t>
            </a:r>
            <a:r>
              <a:rPr lang="ko-KR" altLang="en-US" sz="3200" b="1" spc="-1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년 </a:t>
            </a:r>
            <a:r>
              <a:rPr lang="en-US" altLang="ko-KR" sz="3200" b="1" spc="-1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200" b="1" spc="-1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 시험에도 역시 적중 또 적중</a:t>
            </a:r>
            <a:r>
              <a:rPr lang="en-US" altLang="ko-KR" sz="3200" b="1" spc="-1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  <a:p>
            <a:pPr algn="ctr"/>
            <a:r>
              <a:rPr lang="ko-KR" altLang="en-US" sz="2800" b="1" spc="-15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ㅡ</a:t>
            </a:r>
            <a:endParaRPr lang="en-US" altLang="ko-KR" sz="2800" b="1" spc="-15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2800" b="1" spc="-1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미래인재 </a:t>
            </a:r>
            <a:r>
              <a:rPr lang="ko-KR" altLang="en-US" sz="2800" b="1" spc="-15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경찰팀의</a:t>
            </a:r>
            <a:r>
              <a:rPr lang="ko-KR" altLang="en-US" sz="2800" b="1" spc="-1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놀라운 적중</a:t>
            </a:r>
            <a:endParaRPr lang="en-US" altLang="ko-KR" sz="2800" b="1" spc="-15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2800" b="1" spc="-1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지금 바로 확인하세요</a:t>
            </a:r>
            <a:endParaRPr lang="en-US" altLang="ko-KR" sz="2800" b="1" spc="-15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57686" y="2367279"/>
            <a:ext cx="1161589" cy="101455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신광은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  <a:p>
            <a:pPr algn="ct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</a:p>
        </p:txBody>
      </p:sp>
      <p:sp>
        <p:nvSpPr>
          <p:cNvPr id="20" name="타원 19"/>
          <p:cNvSpPr/>
          <p:nvPr/>
        </p:nvSpPr>
        <p:spPr>
          <a:xfrm>
            <a:off x="3447312" y="2367279"/>
            <a:ext cx="1161589" cy="101455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장정훈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  <a:p>
            <a:pPr algn="ct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160704" y="2313937"/>
            <a:ext cx="2844000" cy="1067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6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경찰 준비</a:t>
            </a:r>
            <a:r>
              <a:rPr lang="en-US" altLang="ko-KR" sz="16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시작부터 </a:t>
            </a:r>
            <a:r>
              <a:rPr lang="en-US" altLang="ko-KR" sz="16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16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위</a:t>
            </a:r>
            <a:r>
              <a:rPr lang="en-US" altLang="ko-KR" sz="16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*</a:t>
            </a:r>
          </a:p>
          <a:p>
            <a:pPr algn="r"/>
            <a:r>
              <a:rPr lang="ko-KR" altLang="en-US" sz="16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미래인재경찰학원과 함께</a:t>
            </a:r>
            <a:r>
              <a:rPr lang="en-US" altLang="ko-KR" sz="1600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ko-KR" altLang="en-US" sz="1600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316704" y="3381832"/>
            <a:ext cx="2844000" cy="1067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                      헌법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           </a:t>
            </a:r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문태환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교수님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3447312" y="3435174"/>
            <a:ext cx="1161589" cy="101455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문태환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  <a:p>
            <a:pPr algn="ct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6160704" y="3381832"/>
            <a:ext cx="2844000" cy="1067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                   범죄학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           박상민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교수님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6291312" y="3435174"/>
            <a:ext cx="1161589" cy="101455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박상민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  <a:p>
            <a:pPr algn="ct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469481" y="3381832"/>
            <a:ext cx="2844000" cy="1067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                      헌법</a:t>
            </a:r>
            <a:endParaRPr lang="en-US" altLang="ko-KR" dirty="0">
              <a:solidFill>
                <a:schemeClr val="bg1">
                  <a:lumMod val="7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                </a:t>
            </a:r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전효진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교수님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600089" y="3435174"/>
            <a:ext cx="1161589" cy="101455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전효진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</a:p>
          <a:p>
            <a:pPr algn="ct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사진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6291312" y="3208448"/>
            <a:ext cx="276280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spc="-7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*</a:t>
            </a:r>
            <a:r>
              <a:rPr lang="ko-KR" altLang="en-US" sz="700" spc="-70" dirty="0" err="1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경찰학원</a:t>
            </a:r>
            <a:r>
              <a:rPr lang="ko-KR" altLang="en-US" sz="700" spc="-7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중 브랜드 </a:t>
            </a:r>
            <a:r>
              <a:rPr lang="ko-KR" altLang="en-US" sz="700" spc="-70" dirty="0" err="1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검색어</a:t>
            </a:r>
            <a:r>
              <a:rPr lang="ko-KR" altLang="en-US" sz="700" spc="-7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</a:t>
            </a:r>
            <a:r>
              <a:rPr lang="en-US" altLang="ko-KR" sz="700" spc="-7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5</a:t>
            </a:r>
            <a:r>
              <a:rPr lang="ko-KR" altLang="en-US" sz="700" spc="-7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개월 연속 </a:t>
            </a:r>
            <a:r>
              <a:rPr lang="en-US" altLang="ko-KR" sz="700" spc="-7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1</a:t>
            </a:r>
            <a:r>
              <a:rPr lang="ko-KR" altLang="en-US" sz="700" spc="-7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위 </a:t>
            </a:r>
            <a:r>
              <a:rPr lang="en-US" altLang="ko-KR" sz="700" spc="-7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(</a:t>
            </a:r>
            <a:r>
              <a:rPr lang="ko-KR" altLang="en-US" sz="700" spc="-7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출처 </a:t>
            </a:r>
            <a:r>
              <a:rPr lang="en-US" altLang="ko-KR" sz="700" spc="-7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: </a:t>
            </a:r>
            <a:r>
              <a:rPr lang="ko-KR" altLang="en-US" sz="700" spc="-7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네이버 키워드 </a:t>
            </a:r>
            <a:r>
              <a:rPr lang="en-US" altLang="ko-KR" sz="700" spc="-7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22.10~23.2)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1330970" y="4627091"/>
            <a:ext cx="6782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[23</a:t>
            </a:r>
            <a:r>
              <a:rPr lang="ko-KR" altLang="en-US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년 </a:t>
            </a:r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 경찰 시험 </a:t>
            </a:r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&lt;</a:t>
            </a:r>
            <a:r>
              <a:rPr lang="ko-KR" altLang="en-US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신광은 형사법</a:t>
            </a:r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&gt; </a:t>
            </a:r>
            <a:r>
              <a:rPr lang="ko-KR" altLang="en-US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완벽 적중</a:t>
            </a:r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!]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F9AD07B1-8DC4-D214-6AC6-C153623F9D2A}"/>
              </a:ext>
            </a:extLst>
          </p:cNvPr>
          <p:cNvSpPr/>
          <p:nvPr/>
        </p:nvSpPr>
        <p:spPr>
          <a:xfrm>
            <a:off x="1761678" y="4584955"/>
            <a:ext cx="232007" cy="232007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</a:t>
            </a:r>
            <a:endParaRPr lang="ko-KR" altLang="en-US" sz="1100" dirty="0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27" y="5073598"/>
            <a:ext cx="7635313" cy="5517094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6991440" y="10720520"/>
            <a:ext cx="19645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u="sng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더 많은 적중 보러 가기 </a:t>
            </a:r>
            <a:r>
              <a:rPr lang="en-US" altLang="ko-KR" sz="1200" u="sng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&gt;&gt;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176171" y="6301292"/>
            <a:ext cx="546167" cy="1537854"/>
            <a:chOff x="186777" y="3395579"/>
            <a:chExt cx="546167" cy="1537854"/>
          </a:xfrm>
        </p:grpSpPr>
        <p:cxnSp>
          <p:nvCxnSpPr>
            <p:cNvPr id="45" name="직선 연결선 44"/>
            <p:cNvCxnSpPr/>
            <p:nvPr/>
          </p:nvCxnSpPr>
          <p:spPr>
            <a:xfrm flipH="1">
              <a:off x="190666" y="3395579"/>
              <a:ext cx="542278" cy="768927"/>
            </a:xfrm>
            <a:prstGeom prst="line">
              <a:avLst/>
            </a:prstGeom>
            <a:ln w="539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flipH="1" flipV="1">
              <a:off x="186777" y="4164506"/>
              <a:ext cx="542278" cy="768927"/>
            </a:xfrm>
            <a:prstGeom prst="line">
              <a:avLst/>
            </a:prstGeom>
            <a:ln w="539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/>
          <p:cNvGrpSpPr/>
          <p:nvPr/>
        </p:nvGrpSpPr>
        <p:grpSpPr>
          <a:xfrm flipH="1">
            <a:off x="8785446" y="6301292"/>
            <a:ext cx="546167" cy="1537854"/>
            <a:chOff x="186777" y="3395579"/>
            <a:chExt cx="546167" cy="1537854"/>
          </a:xfrm>
        </p:grpSpPr>
        <p:cxnSp>
          <p:nvCxnSpPr>
            <p:cNvPr id="48" name="직선 연결선 47"/>
            <p:cNvCxnSpPr/>
            <p:nvPr/>
          </p:nvCxnSpPr>
          <p:spPr>
            <a:xfrm flipH="1">
              <a:off x="190666" y="3395579"/>
              <a:ext cx="542278" cy="768927"/>
            </a:xfrm>
            <a:prstGeom prst="line">
              <a:avLst/>
            </a:prstGeom>
            <a:ln w="539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 flipH="1" flipV="1">
              <a:off x="186777" y="4164506"/>
              <a:ext cx="542278" cy="768927"/>
            </a:xfrm>
            <a:prstGeom prst="line">
              <a:avLst/>
            </a:prstGeom>
            <a:ln w="539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타원 49">
            <a:extLst>
              <a:ext uri="{FF2B5EF4-FFF2-40B4-BE49-F238E27FC236}">
                <a16:creationId xmlns:a16="http://schemas.microsoft.com/office/drawing/2014/main" id="{F9AD07B1-8DC4-D214-6AC6-C153623F9D2A}"/>
              </a:ext>
            </a:extLst>
          </p:cNvPr>
          <p:cNvSpPr/>
          <p:nvPr/>
        </p:nvSpPr>
        <p:spPr>
          <a:xfrm>
            <a:off x="283426" y="6301292"/>
            <a:ext cx="232007" cy="232007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5</a:t>
            </a:r>
            <a:endParaRPr lang="ko-KR" altLang="en-US" sz="1100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F9AD07B1-8DC4-D214-6AC6-C153623F9D2A}"/>
              </a:ext>
            </a:extLst>
          </p:cNvPr>
          <p:cNvSpPr/>
          <p:nvPr/>
        </p:nvSpPr>
        <p:spPr>
          <a:xfrm>
            <a:off x="910862" y="5073598"/>
            <a:ext cx="232007" cy="232007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</a:t>
            </a:r>
            <a:endParaRPr lang="ko-KR" altLang="en-US" sz="11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F9AD07B1-8DC4-D214-6AC6-C153623F9D2A}"/>
              </a:ext>
            </a:extLst>
          </p:cNvPr>
          <p:cNvSpPr/>
          <p:nvPr/>
        </p:nvSpPr>
        <p:spPr>
          <a:xfrm>
            <a:off x="6875436" y="10714370"/>
            <a:ext cx="232007" cy="232007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6</a:t>
            </a:r>
            <a:endParaRPr lang="ko-KR" altLang="en-US" sz="1100" dirty="0"/>
          </a:p>
        </p:txBody>
      </p:sp>
      <p:grpSp>
        <p:nvGrpSpPr>
          <p:cNvPr id="53" name="그룹 52"/>
          <p:cNvGrpSpPr/>
          <p:nvPr/>
        </p:nvGrpSpPr>
        <p:grpSpPr>
          <a:xfrm>
            <a:off x="3881523" y="6685754"/>
            <a:ext cx="1537855" cy="1537855"/>
            <a:chOff x="9687190" y="3293466"/>
            <a:chExt cx="1537855" cy="1537855"/>
          </a:xfrm>
          <a:noFill/>
        </p:grpSpPr>
        <p:sp>
          <p:nvSpPr>
            <p:cNvPr id="54" name="타원 53"/>
            <p:cNvSpPr/>
            <p:nvPr/>
          </p:nvSpPr>
          <p:spPr>
            <a:xfrm>
              <a:off x="9687190" y="3293466"/>
              <a:ext cx="1537855" cy="1537855"/>
            </a:xfrm>
            <a:prstGeom prst="ellipse">
              <a:avLst/>
            </a:prstGeom>
            <a:grp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EC29F33-0A20-4EAD-BB60-72CEE0090754}"/>
                </a:ext>
              </a:extLst>
            </p:cNvPr>
            <p:cNvSpPr txBox="1"/>
            <p:nvPr/>
          </p:nvSpPr>
          <p:spPr>
            <a:xfrm rot="20258873">
              <a:off x="9690942" y="3835578"/>
              <a:ext cx="1502774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spc="-150" dirty="0">
                  <a:solidFill>
                    <a:srgbClr val="C000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완벽 적중</a:t>
              </a:r>
              <a:r>
                <a:rPr lang="en-US" altLang="ko-KR" sz="2400" b="1" spc="-150" dirty="0">
                  <a:solidFill>
                    <a:srgbClr val="C0000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!</a:t>
              </a:r>
            </a:p>
          </p:txBody>
        </p:sp>
        <p:cxnSp>
          <p:nvCxnSpPr>
            <p:cNvPr id="57" name="직선 연결선 56"/>
            <p:cNvCxnSpPr>
              <a:stCxn id="54" idx="2"/>
              <a:endCxn id="54" idx="7"/>
            </p:cNvCxnSpPr>
            <p:nvPr/>
          </p:nvCxnSpPr>
          <p:spPr>
            <a:xfrm flipV="1">
              <a:off x="9687190" y="3518680"/>
              <a:ext cx="1312641" cy="543714"/>
            </a:xfrm>
            <a:prstGeom prst="line">
              <a:avLst/>
            </a:prstGeom>
            <a:grpFill/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 flipV="1">
              <a:off x="9886950" y="4023653"/>
              <a:ext cx="1338095" cy="541997"/>
            </a:xfrm>
            <a:prstGeom prst="line">
              <a:avLst/>
            </a:prstGeom>
            <a:grpFill/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타원 58">
            <a:extLst>
              <a:ext uri="{FF2B5EF4-FFF2-40B4-BE49-F238E27FC236}">
                <a16:creationId xmlns:a16="http://schemas.microsoft.com/office/drawing/2014/main" id="{F9AD07B1-8DC4-D214-6AC6-C153623F9D2A}"/>
              </a:ext>
            </a:extLst>
          </p:cNvPr>
          <p:cNvSpPr/>
          <p:nvPr/>
        </p:nvSpPr>
        <p:spPr>
          <a:xfrm>
            <a:off x="4644879" y="6549133"/>
            <a:ext cx="232007" cy="232007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4</a:t>
            </a:r>
            <a:endParaRPr lang="ko-KR" altLang="en-US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B87C0B-39E2-3AF0-18C9-284526EAD9BC}"/>
              </a:ext>
            </a:extLst>
          </p:cNvPr>
          <p:cNvSpPr txBox="1"/>
          <p:nvPr/>
        </p:nvSpPr>
        <p:spPr>
          <a:xfrm>
            <a:off x="9451464" y="3893632"/>
            <a:ext cx="25074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Section4</a:t>
            </a:r>
          </a:p>
          <a:p>
            <a:endParaRPr lang="en-US" altLang="ko-KR" dirty="0"/>
          </a:p>
          <a:p>
            <a:r>
              <a:rPr lang="ko-KR" altLang="en-US" dirty="0"/>
              <a:t>탭 내 슬라이드만 이동</a:t>
            </a:r>
          </a:p>
        </p:txBody>
      </p:sp>
    </p:spTree>
    <p:extLst>
      <p:ext uri="{BB962C8B-B14F-4D97-AF65-F5344CB8AC3E}">
        <p14:creationId xmlns:p14="http://schemas.microsoft.com/office/powerpoint/2010/main" val="2274579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한쪽 모서리가 잘린 사각형 75"/>
          <p:cNvSpPr/>
          <p:nvPr/>
        </p:nvSpPr>
        <p:spPr>
          <a:xfrm>
            <a:off x="430736" y="3118168"/>
            <a:ext cx="8614703" cy="3739831"/>
          </a:xfrm>
          <a:prstGeom prst="snip1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4D946B5-4E4C-4303-98B4-A505358215A2}"/>
              </a:ext>
            </a:extLst>
          </p:cNvPr>
          <p:cNvGraphicFramePr>
            <a:graphicFrameLocks noGrp="1"/>
          </p:cNvGraphicFramePr>
          <p:nvPr/>
        </p:nvGraphicFramePr>
        <p:xfrm>
          <a:off x="9476174" y="17756"/>
          <a:ext cx="2654423" cy="2118238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 err="1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1000" b="1" spc="0" baseline="0" dirty="0">
                        <a:solidFill>
                          <a:srgbClr val="FF0000"/>
                        </a:solidFill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611080" y="2454035"/>
            <a:ext cx="8179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미래인재 </a:t>
            </a:r>
            <a:r>
              <a:rPr lang="ko-KR" altLang="en-US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경찰학원의</a:t>
            </a:r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적중자료를</a:t>
            </a:r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다운받아</a:t>
            </a:r>
            <a:endParaRPr lang="en-US" altLang="ko-KR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커뮤니티에 소문 내면 추첨을 통해 </a:t>
            </a:r>
            <a:r>
              <a:rPr lang="ko-KR" altLang="en-US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에어팟</a:t>
            </a:r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&amp;</a:t>
            </a:r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간식을 선물로 드립니다 </a:t>
            </a:r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  <a:sym typeface="Wingdings" panose="05000000000000000000" pitchFamily="2" charset="2"/>
              </a:rPr>
              <a:t></a:t>
            </a:r>
            <a:endParaRPr lang="en-US" altLang="ko-KR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611080" y="1190025"/>
            <a:ext cx="82075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u="sng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미래인재 </a:t>
            </a:r>
            <a:r>
              <a:rPr lang="en-US" altLang="ko-KR" sz="3200" u="sng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23</a:t>
            </a:r>
            <a:r>
              <a:rPr lang="ko-KR" altLang="en-US" sz="3200" u="sng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년 </a:t>
            </a:r>
            <a:r>
              <a:rPr lang="en-US" altLang="ko-KR" sz="3200" u="sng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3200" u="sng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 경찰 시험 적중</a:t>
            </a:r>
            <a:endParaRPr lang="en-US" altLang="ko-KR" sz="3200" u="sng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3200" u="sng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소문내고</a:t>
            </a:r>
            <a:r>
              <a:rPr lang="ko-KR" altLang="en-US" sz="3200" u="sng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200" u="sng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에어팟</a:t>
            </a:r>
            <a:r>
              <a:rPr lang="ko-KR" altLang="en-US" sz="3200" u="sng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받자</a:t>
            </a:r>
            <a:r>
              <a:rPr lang="en-US" altLang="ko-KR" sz="3200" u="sng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3200" u="sng" dirty="0">
              <a:solidFill>
                <a:srgbClr val="C0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오각형 7"/>
          <p:cNvSpPr/>
          <p:nvPr/>
        </p:nvSpPr>
        <p:spPr>
          <a:xfrm rot="5400000">
            <a:off x="4245394" y="-769831"/>
            <a:ext cx="938963" cy="2463084"/>
          </a:xfrm>
          <a:prstGeom prst="homePlate">
            <a:avLst>
              <a:gd name="adj" fmla="val 21605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3796480" y="158761"/>
            <a:ext cx="1839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EVENT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731897" y="6092351"/>
            <a:ext cx="4322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▶ 이벤트 기간 </a:t>
            </a:r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~2023.09.03</a:t>
            </a:r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까지</a:t>
            </a:r>
            <a:endParaRPr lang="en-US" altLang="ko-KR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▶ 참여방법 </a:t>
            </a:r>
            <a:r>
              <a: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하단 내용 참고</a:t>
            </a:r>
            <a:endParaRPr lang="en-US" altLang="ko-KR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30" name="Picture 6" descr="https://o.remove.bg/downloads/796e4916-176a-4b1b-8fe2-f697461774d2/image-removebg-preview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4" t="21601" r="8083" b="20510"/>
          <a:stretch/>
        </p:blipFill>
        <p:spPr bwMode="auto">
          <a:xfrm>
            <a:off x="1548440" y="3681393"/>
            <a:ext cx="26670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4" name="그룹 83"/>
          <p:cNvGrpSpPr/>
          <p:nvPr/>
        </p:nvGrpSpPr>
        <p:grpSpPr>
          <a:xfrm>
            <a:off x="1637533" y="3681393"/>
            <a:ext cx="561632" cy="540000"/>
            <a:chOff x="5074418" y="5117364"/>
            <a:chExt cx="561632" cy="540000"/>
          </a:xfrm>
        </p:grpSpPr>
        <p:sp>
          <p:nvSpPr>
            <p:cNvPr id="85" name="타원 84"/>
            <p:cNvSpPr/>
            <p:nvPr/>
          </p:nvSpPr>
          <p:spPr>
            <a:xfrm>
              <a:off x="5074418" y="5117364"/>
              <a:ext cx="540000" cy="54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EC29F33-0A20-4EAD-BB60-72CEE0090754}"/>
                </a:ext>
              </a:extLst>
            </p:cNvPr>
            <p:cNvSpPr txBox="1"/>
            <p:nvPr/>
          </p:nvSpPr>
          <p:spPr>
            <a:xfrm>
              <a:off x="5077606" y="5227612"/>
              <a:ext cx="558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</a:t>
              </a:r>
              <a:r>
                <a:rPr lang="ko-KR" altLang="en-US" sz="16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명</a:t>
              </a:r>
              <a:endParaRPr lang="en-US" altLang="ko-KR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pic>
        <p:nvPicPr>
          <p:cNvPr id="87" name="Picture 2" descr="https://o.remove.bg/downloads/86adf702-9649-4151-af73-1ea4f4f92f5b/image-removebg-preview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69" t="16515" r="28540" b="12355"/>
          <a:stretch/>
        </p:blipFill>
        <p:spPr bwMode="auto">
          <a:xfrm>
            <a:off x="5955919" y="3340280"/>
            <a:ext cx="1077263" cy="1799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https://o.remove.bg/downloads/86adf702-9649-4151-af73-1ea4f4f92f5b/image-removebg-preview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69" t="16515" r="28540" b="12355"/>
          <a:stretch/>
        </p:blipFill>
        <p:spPr bwMode="auto">
          <a:xfrm>
            <a:off x="5097418" y="3319543"/>
            <a:ext cx="1077263" cy="1799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2" descr="https://o.remove.bg/downloads/86adf702-9649-4151-af73-1ea4f4f92f5b/image-removebg-preview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69" t="16515" r="28540" b="12355"/>
          <a:stretch/>
        </p:blipFill>
        <p:spPr bwMode="auto">
          <a:xfrm>
            <a:off x="5515489" y="3502587"/>
            <a:ext cx="1077263" cy="1799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8" name="그룹 97"/>
          <p:cNvGrpSpPr/>
          <p:nvPr/>
        </p:nvGrpSpPr>
        <p:grpSpPr>
          <a:xfrm>
            <a:off x="6718137" y="3340280"/>
            <a:ext cx="561632" cy="540000"/>
            <a:chOff x="5074418" y="5117364"/>
            <a:chExt cx="561632" cy="540000"/>
          </a:xfrm>
        </p:grpSpPr>
        <p:sp>
          <p:nvSpPr>
            <p:cNvPr id="99" name="타원 98"/>
            <p:cNvSpPr/>
            <p:nvPr/>
          </p:nvSpPr>
          <p:spPr>
            <a:xfrm>
              <a:off x="5074418" y="5117364"/>
              <a:ext cx="540000" cy="54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3EC29F33-0A20-4EAD-BB60-72CEE0090754}"/>
                </a:ext>
              </a:extLst>
            </p:cNvPr>
            <p:cNvSpPr txBox="1"/>
            <p:nvPr/>
          </p:nvSpPr>
          <p:spPr>
            <a:xfrm>
              <a:off x="5077606" y="5227612"/>
              <a:ext cx="558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5</a:t>
              </a:r>
              <a:r>
                <a:rPr lang="ko-KR" altLang="en-US" sz="16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명</a:t>
              </a:r>
              <a:endParaRPr lang="en-US" altLang="ko-KR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pic>
        <p:nvPicPr>
          <p:cNvPr id="96" name="Picture 4" descr="https://o.remove.bg/downloads/96562d32-6657-4f3d-b202-020cb804b50a/image-removebg-preview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8" t="8615" r="14274" b="8878"/>
          <a:stretch/>
        </p:blipFill>
        <p:spPr bwMode="auto">
          <a:xfrm>
            <a:off x="5547906" y="4499860"/>
            <a:ext cx="1083169" cy="125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4" descr="https://o.remove.bg/downloads/96562d32-6657-4f3d-b202-020cb804b50a/image-removebg-preview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8" t="8615" r="14274" b="8878"/>
          <a:stretch/>
        </p:blipFill>
        <p:spPr bwMode="auto">
          <a:xfrm>
            <a:off x="6044914" y="4779203"/>
            <a:ext cx="923151" cy="1072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o.remove.bg/downloads/48223caf-9ba6-4b3f-b302-d0b5c4039fec/image-removebg-preview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45" r="25943"/>
          <a:stretch/>
        </p:blipFill>
        <p:spPr bwMode="auto">
          <a:xfrm>
            <a:off x="3675454" y="3476821"/>
            <a:ext cx="2166883" cy="259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3945440" y="5467316"/>
            <a:ext cx="561632" cy="540000"/>
            <a:chOff x="5074418" y="5117364"/>
            <a:chExt cx="561632" cy="540000"/>
          </a:xfrm>
        </p:grpSpPr>
        <p:sp>
          <p:nvSpPr>
            <p:cNvPr id="82" name="타원 81"/>
            <p:cNvSpPr/>
            <p:nvPr/>
          </p:nvSpPr>
          <p:spPr>
            <a:xfrm>
              <a:off x="5074418" y="5117364"/>
              <a:ext cx="540000" cy="54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EC29F33-0A20-4EAD-BB60-72CEE0090754}"/>
                </a:ext>
              </a:extLst>
            </p:cNvPr>
            <p:cNvSpPr txBox="1"/>
            <p:nvPr/>
          </p:nvSpPr>
          <p:spPr>
            <a:xfrm>
              <a:off x="5077606" y="5227612"/>
              <a:ext cx="558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1</a:t>
              </a:r>
              <a:r>
                <a:rPr lang="ko-KR" altLang="en-US" sz="16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명</a:t>
              </a:r>
              <a:endParaRPr lang="en-US" altLang="ko-KR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grpSp>
        <p:nvGrpSpPr>
          <p:cNvPr id="101" name="그룹 100"/>
          <p:cNvGrpSpPr/>
          <p:nvPr/>
        </p:nvGrpSpPr>
        <p:grpSpPr>
          <a:xfrm>
            <a:off x="6647128" y="4878765"/>
            <a:ext cx="561632" cy="540000"/>
            <a:chOff x="5074418" y="5117364"/>
            <a:chExt cx="561632" cy="540000"/>
          </a:xfrm>
        </p:grpSpPr>
        <p:sp>
          <p:nvSpPr>
            <p:cNvPr id="102" name="타원 101"/>
            <p:cNvSpPr/>
            <p:nvPr/>
          </p:nvSpPr>
          <p:spPr>
            <a:xfrm>
              <a:off x="5074418" y="5117364"/>
              <a:ext cx="540000" cy="54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3EC29F33-0A20-4EAD-BB60-72CEE0090754}"/>
                </a:ext>
              </a:extLst>
            </p:cNvPr>
            <p:cNvSpPr txBox="1"/>
            <p:nvPr/>
          </p:nvSpPr>
          <p:spPr>
            <a:xfrm>
              <a:off x="5077606" y="5227612"/>
              <a:ext cx="558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7</a:t>
              </a:r>
              <a:r>
                <a:rPr lang="ko-KR" altLang="en-US" sz="16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명</a:t>
              </a:r>
              <a:endParaRPr lang="en-US" altLang="ko-KR" sz="16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7595618" y="5791872"/>
            <a:ext cx="14116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※</a:t>
            </a:r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당첨자 개별 문자 발송</a:t>
            </a:r>
            <a:endParaRPr lang="en-US" altLang="ko-KR" sz="8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3EEEF0-7EC0-BF97-F086-A8E49A681626}"/>
              </a:ext>
            </a:extLst>
          </p:cNvPr>
          <p:cNvSpPr txBox="1"/>
          <p:nvPr/>
        </p:nvSpPr>
        <p:spPr>
          <a:xfrm>
            <a:off x="9451464" y="3893632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Section5</a:t>
            </a:r>
          </a:p>
        </p:txBody>
      </p:sp>
    </p:spTree>
    <p:extLst>
      <p:ext uri="{BB962C8B-B14F-4D97-AF65-F5344CB8AC3E}">
        <p14:creationId xmlns:p14="http://schemas.microsoft.com/office/powerpoint/2010/main" val="2506825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순서도: 처리 63"/>
          <p:cNvSpPr/>
          <p:nvPr/>
        </p:nvSpPr>
        <p:spPr>
          <a:xfrm>
            <a:off x="1002836" y="5282780"/>
            <a:ext cx="6680167" cy="479115"/>
          </a:xfrm>
          <a:prstGeom prst="flowChartProcess">
            <a:avLst/>
          </a:prstGeom>
          <a:noFill/>
          <a:ln>
            <a:solidFill>
              <a:srgbClr val="FB5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5" name="순서도: 처리 64"/>
          <p:cNvSpPr/>
          <p:nvPr/>
        </p:nvSpPr>
        <p:spPr>
          <a:xfrm>
            <a:off x="7683004" y="5283583"/>
            <a:ext cx="837044" cy="479115"/>
          </a:xfrm>
          <a:prstGeom prst="flowChartProcess">
            <a:avLst/>
          </a:prstGeom>
          <a:solidFill>
            <a:srgbClr val="FB585D"/>
          </a:solidFill>
          <a:ln>
            <a:solidFill>
              <a:srgbClr val="FB5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작성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17172" y="5364489"/>
            <a:ext cx="2666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소문 낸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URL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을 입력해주세요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sym typeface="Wingdings" panose="05000000000000000000" pitchFamily="2" charset="2"/>
              </a:rPr>
              <a:t>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F9AD07B1-8DC4-D214-6AC6-C153623F9D2A}"/>
              </a:ext>
            </a:extLst>
          </p:cNvPr>
          <p:cNvSpPr/>
          <p:nvPr/>
        </p:nvSpPr>
        <p:spPr>
          <a:xfrm>
            <a:off x="888023" y="5197050"/>
            <a:ext cx="252000" cy="252000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4</a:t>
            </a:r>
            <a:endParaRPr lang="ko-KR" altLang="en-US" sz="11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68" name="순서도: 처리 67"/>
          <p:cNvSpPr/>
          <p:nvPr/>
        </p:nvSpPr>
        <p:spPr>
          <a:xfrm>
            <a:off x="748857" y="5089319"/>
            <a:ext cx="8059997" cy="1696111"/>
          </a:xfrm>
          <a:prstGeom prst="flowChartProcess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dirty="0">
              <a:solidFill>
                <a:schemeClr val="tx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9" name="양쪽 모서리가 둥근 사각형 68"/>
          <p:cNvSpPr/>
          <p:nvPr/>
        </p:nvSpPr>
        <p:spPr>
          <a:xfrm>
            <a:off x="748860" y="4706714"/>
            <a:ext cx="4267242" cy="382604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미래인재경찰학원 적중 이벤트 참여 게시판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992346" y="6020397"/>
            <a:ext cx="7527702" cy="7650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누적 게시판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5682662" y="4873996"/>
            <a:ext cx="32624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※</a:t>
            </a:r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부적절한 내용은 관리자가 임의로 삭제할 수 있습니다</a:t>
            </a:r>
            <a:r>
              <a:rPr lang="en-US" altLang="ko-KR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F9AD07B1-8DC4-D214-6AC6-C153623F9D2A}"/>
              </a:ext>
            </a:extLst>
          </p:cNvPr>
          <p:cNvSpPr/>
          <p:nvPr/>
        </p:nvSpPr>
        <p:spPr>
          <a:xfrm>
            <a:off x="913143" y="5924458"/>
            <a:ext cx="252000" cy="252000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5</a:t>
            </a:r>
            <a:endParaRPr lang="ko-KR" altLang="en-US" sz="11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94D946B5-4E4C-4303-98B4-A50535821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829740"/>
              </p:ext>
            </p:extLst>
          </p:nvPr>
        </p:nvGraphicFramePr>
        <p:xfrm>
          <a:off x="9476174" y="17756"/>
          <a:ext cx="2654423" cy="5098730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1000" b="1" spc="0" baseline="0" dirty="0">
                        <a:solidFill>
                          <a:srgbClr val="FF0000"/>
                        </a:solidFill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spc="0" baseline="0" dirty="0">
                          <a:latin typeface="+mn-ea"/>
                        </a:rPr>
                        <a:t>*이미지 최대 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10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개 중 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1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개씩 랜덤 다운로드</a:t>
                      </a:r>
                      <a:endParaRPr lang="en-US" altLang="ko-KR" sz="800" spc="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800" spc="0" baseline="0">
                          <a:latin typeface="+mn-ea"/>
                        </a:rPr>
                        <a:t>*다운로드 이미지 추후 전달</a:t>
                      </a:r>
                      <a:endParaRPr lang="en-US" altLang="ko-KR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510525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0" baseline="0" dirty="0">
                          <a:latin typeface="+mn-ea"/>
                        </a:rPr>
                        <a:t>클릭 시 해당 페이지 </a:t>
                      </a:r>
                      <a:r>
                        <a:rPr lang="en-US" altLang="ko-KR" sz="800" spc="0" baseline="0" dirty="0" err="1">
                          <a:latin typeface="+mn-ea"/>
                        </a:rPr>
                        <a:t>url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 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복사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spc="0" dirty="0">
                          <a:latin typeface="+mn-ea"/>
                        </a:rPr>
                        <a:t>커뮤니티 클릭 시</a:t>
                      </a:r>
                      <a:endParaRPr lang="en-US" altLang="ko-KR" sz="800" spc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800" spc="0" dirty="0">
                          <a:latin typeface="+mn-ea"/>
                        </a:rPr>
                        <a:t>아래 </a:t>
                      </a:r>
                      <a:r>
                        <a:rPr lang="en-US" altLang="ko-KR" sz="800" spc="0" dirty="0">
                          <a:latin typeface="+mn-ea"/>
                        </a:rPr>
                        <a:t>URL</a:t>
                      </a:r>
                      <a:r>
                        <a:rPr lang="ko-KR" altLang="en-US" sz="800" spc="0" dirty="0">
                          <a:latin typeface="+mn-ea"/>
                        </a:rPr>
                        <a:t>로 새 창 연결해 주세요</a:t>
                      </a:r>
                      <a:endParaRPr lang="en-US" altLang="ko-KR" sz="800" spc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800" spc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800" spc="0" dirty="0" err="1">
                          <a:latin typeface="+mn-ea"/>
                        </a:rPr>
                        <a:t>경꿈사</a:t>
                      </a:r>
                      <a:endParaRPr lang="en-US" altLang="ko-KR" sz="800" spc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spc="0" dirty="0">
                          <a:latin typeface="+mn-ea"/>
                          <a:hlinkClick r:id="rId2"/>
                        </a:rPr>
                        <a:t>https://cafe.naver.com/polstudy/</a:t>
                      </a:r>
                      <a:endParaRPr lang="en-US" altLang="ko-KR" sz="800" spc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800" spc="0" dirty="0" err="1">
                          <a:latin typeface="+mn-ea"/>
                        </a:rPr>
                        <a:t>경수모</a:t>
                      </a:r>
                      <a:endParaRPr lang="en-US" altLang="ko-KR" sz="800" spc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spc="0" dirty="0">
                          <a:latin typeface="+mn-ea"/>
                          <a:hlinkClick r:id="rId3"/>
                        </a:rPr>
                        <a:t>https://cafe.naver.com/tocop</a:t>
                      </a:r>
                      <a:endParaRPr lang="en-US" altLang="ko-KR" sz="800" spc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800" spc="0" dirty="0" err="1">
                          <a:latin typeface="+mn-ea"/>
                        </a:rPr>
                        <a:t>독공사</a:t>
                      </a:r>
                      <a:endParaRPr lang="en-US" altLang="ko-KR" sz="800" spc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spc="0" dirty="0">
                          <a:latin typeface="+mn-ea"/>
                          <a:hlinkClick r:id="rId4"/>
                        </a:rPr>
                        <a:t>https://cafe.naver.com/m2school</a:t>
                      </a:r>
                      <a:endParaRPr lang="en-US" altLang="ko-KR" sz="800" spc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800" spc="0" dirty="0" err="1">
                          <a:latin typeface="+mn-ea"/>
                        </a:rPr>
                        <a:t>공드림</a:t>
                      </a:r>
                      <a:endParaRPr lang="en-US" altLang="ko-KR" sz="800" spc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spc="0" dirty="0">
                          <a:latin typeface="+mn-ea"/>
                          <a:hlinkClick r:id="rId5"/>
                        </a:rPr>
                        <a:t>https://cafe.naver.com/gugrade</a:t>
                      </a:r>
                      <a:endParaRPr lang="en-US" altLang="ko-KR" sz="800" spc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800" spc="0" dirty="0" err="1">
                          <a:latin typeface="+mn-ea"/>
                        </a:rPr>
                        <a:t>경시모</a:t>
                      </a:r>
                      <a:endParaRPr lang="en-US" altLang="ko-KR" sz="800" spc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spc="0" dirty="0">
                          <a:latin typeface="+mn-ea"/>
                          <a:hlinkClick r:id="rId6"/>
                        </a:rPr>
                        <a:t>https://cafe.daum.net/policeacademy</a:t>
                      </a:r>
                      <a:endParaRPr lang="en-US" altLang="ko-KR" sz="800" spc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800" spc="0" dirty="0">
                          <a:latin typeface="+mn-ea"/>
                        </a:rPr>
                        <a:t>네이버 블로그</a:t>
                      </a:r>
                      <a:endParaRPr lang="en-US" altLang="ko-KR" sz="800" spc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spc="0" dirty="0">
                          <a:latin typeface="+mn-ea"/>
                          <a:hlinkClick r:id="rId7"/>
                        </a:rPr>
                        <a:t>https://section.blog.naver.com/BlogHome.naver?directoryNo=0&amp;currentPage=1&amp;groupId=0</a:t>
                      </a:r>
                      <a:endParaRPr lang="en-US" altLang="ko-KR" sz="800" spc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800" spc="0" dirty="0" err="1">
                          <a:latin typeface="+mn-ea"/>
                        </a:rPr>
                        <a:t>인스타그램</a:t>
                      </a:r>
                      <a:endParaRPr lang="en-US" altLang="ko-KR" sz="800" spc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spc="0" dirty="0">
                          <a:latin typeface="+mn-ea"/>
                          <a:hlinkClick r:id="rId8"/>
                        </a:rPr>
                        <a:t>https://www.instagram.com/</a:t>
                      </a:r>
                      <a:endParaRPr lang="en-US" altLang="ko-KR" sz="800" spc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spc="0" baseline="0" dirty="0">
                          <a:latin typeface="+mn-ea"/>
                        </a:rPr>
                        <a:t>*로그인 필수</a:t>
                      </a:r>
                      <a:endParaRPr lang="en-US" altLang="ko-KR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spc="0" baseline="0" dirty="0">
                          <a:latin typeface="+mn-ea"/>
                        </a:rPr>
                        <a:t>*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ID/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이름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/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연락처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/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신청일 데이터 관리자 누적 요청</a:t>
                      </a:r>
                      <a:endParaRPr lang="en-US" altLang="ko-KR" sz="800" spc="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800" spc="0" baseline="0" dirty="0">
                          <a:latin typeface="+mn-ea"/>
                        </a:rPr>
                        <a:t>*게시판 </a:t>
                      </a:r>
                      <a:r>
                        <a:rPr lang="en-US" altLang="ko-KR" sz="800" spc="0" baseline="0" dirty="0" err="1">
                          <a:latin typeface="+mn-ea"/>
                        </a:rPr>
                        <a:t>url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 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주소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/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참여자 누적 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(No. </a:t>
                      </a:r>
                      <a:r>
                        <a:rPr lang="ko-KR" altLang="en-US" sz="800" spc="0" baseline="0" dirty="0" err="1">
                          <a:latin typeface="+mn-ea"/>
                        </a:rPr>
                        <a:t>넣지말아주세요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)</a:t>
                      </a:r>
                    </a:p>
                    <a:p>
                      <a:pPr marL="0" indent="0">
                        <a:buNone/>
                      </a:pPr>
                      <a:r>
                        <a:rPr lang="ko-KR" altLang="en-US" sz="800" spc="0" baseline="0" dirty="0">
                          <a:latin typeface="+mn-ea"/>
                        </a:rPr>
                        <a:t>*</a:t>
                      </a:r>
                      <a:r>
                        <a:rPr lang="en-US" altLang="ko-KR" sz="800" spc="0" baseline="0" dirty="0" err="1">
                          <a:latin typeface="+mn-ea"/>
                        </a:rPr>
                        <a:t>url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 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뒤 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15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글자 ***로 가려주세요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583273" y="739839"/>
            <a:ext cx="49327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STEP 1. </a:t>
            </a:r>
            <a:r>
              <a:rPr lang="ko-KR" altLang="en-US" sz="1400" b="1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미래인재 완벽 적중 자료 다운받고 </a:t>
            </a:r>
            <a:r>
              <a:rPr lang="en-US" altLang="ko-KR" sz="1400" b="1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URL </a:t>
            </a:r>
            <a:r>
              <a:rPr lang="ko-KR" altLang="en-US" sz="1400" b="1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복사하기</a:t>
            </a:r>
          </a:p>
        </p:txBody>
      </p:sp>
      <p:sp>
        <p:nvSpPr>
          <p:cNvPr id="32" name="사각형: 둥근 모서리 33">
            <a:extLst>
              <a:ext uri="{FF2B5EF4-FFF2-40B4-BE49-F238E27FC236}">
                <a16:creationId xmlns:a16="http://schemas.microsoft.com/office/drawing/2014/main" id="{187D9483-F8E6-B997-0995-1045599A7A62}"/>
              </a:ext>
            </a:extLst>
          </p:cNvPr>
          <p:cNvSpPr/>
          <p:nvPr/>
        </p:nvSpPr>
        <p:spPr>
          <a:xfrm>
            <a:off x="698087" y="1181846"/>
            <a:ext cx="2880762" cy="42623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A33048E-D02F-620F-BB0B-0645E9EB2490}"/>
              </a:ext>
            </a:extLst>
          </p:cNvPr>
          <p:cNvSpPr txBox="1"/>
          <p:nvPr/>
        </p:nvSpPr>
        <p:spPr>
          <a:xfrm>
            <a:off x="870705" y="1258534"/>
            <a:ext cx="253552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적중 이미지 랜덤 다운로드</a:t>
            </a:r>
            <a:endParaRPr lang="en-US" altLang="ko-KR" sz="12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4" name="사각형: 둥근 모서리 36">
            <a:extLst>
              <a:ext uri="{FF2B5EF4-FFF2-40B4-BE49-F238E27FC236}">
                <a16:creationId xmlns:a16="http://schemas.microsoft.com/office/drawing/2014/main" id="{60464A3C-C8BC-40CC-C6DC-E269A67AA66C}"/>
              </a:ext>
            </a:extLst>
          </p:cNvPr>
          <p:cNvSpPr/>
          <p:nvPr/>
        </p:nvSpPr>
        <p:spPr>
          <a:xfrm>
            <a:off x="4180714" y="1181846"/>
            <a:ext cx="2880762" cy="42623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73EE1C2-6D68-8F1C-0221-2E26F7501693}"/>
              </a:ext>
            </a:extLst>
          </p:cNvPr>
          <p:cNvSpPr txBox="1"/>
          <p:nvPr/>
        </p:nvSpPr>
        <p:spPr>
          <a:xfrm>
            <a:off x="4353332" y="1252233"/>
            <a:ext cx="253552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 페이지 </a:t>
            </a:r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URL </a:t>
            </a:r>
            <a:r>
              <a:rPr lang="ko-KR" altLang="en-US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복사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83273" y="1866589"/>
            <a:ext cx="4902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STEP 2. </a:t>
            </a:r>
            <a:r>
              <a:rPr lang="ko-KR" altLang="en-US" sz="1400" b="1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 지정된 커뮤니티에 전체 공개 글로 소문내기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47694F7A-2D3D-9091-F4C2-FD3581671E4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18326"/>
          <a:stretch/>
        </p:blipFill>
        <p:spPr>
          <a:xfrm>
            <a:off x="737995" y="2206408"/>
            <a:ext cx="4252110" cy="1177246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609482" y="4379249"/>
            <a:ext cx="4435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STEP 3. </a:t>
            </a:r>
            <a:r>
              <a:rPr lang="ko-KR" altLang="en-US" sz="1400" b="1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 빈칸에 내가 작성한 글 </a:t>
            </a:r>
            <a:r>
              <a:rPr lang="en-US" altLang="ko-KR" sz="1400" b="1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URL</a:t>
            </a:r>
            <a:r>
              <a:rPr lang="ko-KR" altLang="en-US" sz="1400" b="1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인증하기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83273" y="159080"/>
            <a:ext cx="26997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u="sng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이벤트 참여 방법 안내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9AD07B1-8DC4-D214-6AC6-C153623F9D2A}"/>
              </a:ext>
            </a:extLst>
          </p:cNvPr>
          <p:cNvSpPr/>
          <p:nvPr/>
        </p:nvSpPr>
        <p:spPr>
          <a:xfrm>
            <a:off x="583273" y="1093640"/>
            <a:ext cx="252000" cy="252000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1</a:t>
            </a:r>
            <a:endParaRPr lang="ko-KR" altLang="en-US" sz="11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F9AD07B1-8DC4-D214-6AC6-C153623F9D2A}"/>
              </a:ext>
            </a:extLst>
          </p:cNvPr>
          <p:cNvSpPr/>
          <p:nvPr/>
        </p:nvSpPr>
        <p:spPr>
          <a:xfrm>
            <a:off x="4054713" y="1093640"/>
            <a:ext cx="252000" cy="252000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2</a:t>
            </a:r>
            <a:endParaRPr lang="ko-KR" altLang="en-US" sz="11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F9AD07B1-8DC4-D214-6AC6-C153623F9D2A}"/>
              </a:ext>
            </a:extLst>
          </p:cNvPr>
          <p:cNvSpPr/>
          <p:nvPr/>
        </p:nvSpPr>
        <p:spPr>
          <a:xfrm>
            <a:off x="583273" y="2211674"/>
            <a:ext cx="252000" cy="252000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3</a:t>
            </a:r>
            <a:endParaRPr lang="ko-KR" altLang="en-US" sz="11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5066039" y="2206456"/>
            <a:ext cx="899591" cy="8995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/>
              <a:t>네이버</a:t>
            </a:r>
            <a:endParaRPr lang="en-US" altLang="ko-KR" sz="1200" dirty="0"/>
          </a:p>
          <a:p>
            <a:pPr algn="ctr"/>
            <a:r>
              <a:rPr lang="ko-KR" altLang="en-US" sz="1200" dirty="0"/>
              <a:t>블로그</a:t>
            </a:r>
          </a:p>
        </p:txBody>
      </p:sp>
      <p:sp>
        <p:nvSpPr>
          <p:cNvPr id="61" name="타원 60"/>
          <p:cNvSpPr/>
          <p:nvPr/>
        </p:nvSpPr>
        <p:spPr>
          <a:xfrm>
            <a:off x="6082863" y="2206456"/>
            <a:ext cx="899591" cy="8995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 err="1"/>
              <a:t>인스타</a:t>
            </a:r>
            <a:endParaRPr lang="en-US" altLang="ko-KR" sz="1200" dirty="0"/>
          </a:p>
          <a:p>
            <a:pPr algn="ctr"/>
            <a:r>
              <a:rPr lang="ko-KR" altLang="en-US" sz="1200" dirty="0"/>
              <a:t>그램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905895" y="3443475"/>
            <a:ext cx="50006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</a:t>
            </a:r>
            <a:r>
              <a:rPr lang="ko-KR" altLang="en-US" sz="12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게시글</a:t>
            </a:r>
            <a:r>
              <a:rPr lang="ko-KR" altLang="en-US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제목 예시</a:t>
            </a:r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]</a:t>
            </a:r>
          </a:p>
          <a:p>
            <a:pPr marL="285750" indent="-285750">
              <a:buFontTx/>
              <a:buChar char="-"/>
            </a:pPr>
            <a:r>
              <a:rPr lang="ko-KR" altLang="en-US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미래인재 신광은 교수님 형사법 </a:t>
            </a:r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19</a:t>
            </a:r>
            <a:r>
              <a:rPr lang="ko-KR" altLang="en-US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 완전 적중</a:t>
            </a:r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 (O)</a:t>
            </a:r>
          </a:p>
          <a:p>
            <a:pPr marL="285750" indent="-285750">
              <a:buFontTx/>
              <a:buChar char="-"/>
            </a:pPr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23</a:t>
            </a:r>
            <a:r>
              <a:rPr lang="ko-KR" altLang="en-US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년 </a:t>
            </a:r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 경찰학 </a:t>
            </a:r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 문제 장정훈 경찰학 </a:t>
            </a:r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단계 문제랑 똑같네요 </a:t>
            </a:r>
            <a:r>
              <a: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(O)</a:t>
            </a:r>
          </a:p>
          <a:p>
            <a:pPr marL="285750" indent="-285750">
              <a:buFontTx/>
              <a:buChar char="-"/>
            </a:pPr>
            <a:r>
              <a:rPr lang="ko-KR" altLang="en-US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미래인재 적중 소문내기 </a:t>
            </a:r>
            <a:r>
              <a:rPr lang="en-US" altLang="ko-KR" sz="1200" dirty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(X)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4C1A63-4D4F-E138-DCA4-24BCCB16309F}"/>
              </a:ext>
            </a:extLst>
          </p:cNvPr>
          <p:cNvSpPr txBox="1"/>
          <p:nvPr/>
        </p:nvSpPr>
        <p:spPr>
          <a:xfrm>
            <a:off x="7484567" y="1529232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section6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F53E77-6C03-E8E8-A93F-0053F02C410F}"/>
              </a:ext>
            </a:extLst>
          </p:cNvPr>
          <p:cNvSpPr txBox="1"/>
          <p:nvPr/>
        </p:nvSpPr>
        <p:spPr>
          <a:xfrm>
            <a:off x="8886003" y="5392563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Section7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CAE0B0-6542-D7DB-36CE-8C93929AF50B}"/>
              </a:ext>
            </a:extLst>
          </p:cNvPr>
          <p:cNvSpPr txBox="1"/>
          <p:nvPr/>
        </p:nvSpPr>
        <p:spPr>
          <a:xfrm>
            <a:off x="8945094" y="6361877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Section8</a:t>
            </a:r>
          </a:p>
        </p:txBody>
      </p:sp>
    </p:spTree>
    <p:extLst>
      <p:ext uri="{BB962C8B-B14F-4D97-AF65-F5344CB8AC3E}">
        <p14:creationId xmlns:p14="http://schemas.microsoft.com/office/powerpoint/2010/main" val="2530762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6215" y="751887"/>
            <a:ext cx="8774131" cy="2500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적중 소문내기 이벤트 유의사항</a:t>
            </a:r>
            <a:endParaRPr lang="en-US" altLang="ko-KR" sz="20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en-US" altLang="ko-KR" sz="105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1. </a:t>
            </a:r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사은품 안내</a:t>
            </a:r>
            <a:endParaRPr lang="en-US" altLang="ko-KR" sz="105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   - </a:t>
            </a:r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최다 참여자 </a:t>
            </a:r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1</a:t>
            </a:r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명 </a:t>
            </a:r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: </a:t>
            </a:r>
            <a:r>
              <a:rPr lang="ko-KR" altLang="en-US" sz="1050" dirty="0" err="1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에어팟</a:t>
            </a:r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/ 2</a:t>
            </a:r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명 </a:t>
            </a:r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: </a:t>
            </a:r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도미노피자 </a:t>
            </a:r>
            <a:r>
              <a:rPr lang="ko-KR" altLang="en-US" sz="1050" dirty="0" err="1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기프티콘</a:t>
            </a:r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</a:t>
            </a:r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/ 5</a:t>
            </a:r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명 </a:t>
            </a:r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: </a:t>
            </a:r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스타벅스 </a:t>
            </a:r>
            <a:r>
              <a:rPr lang="ko-KR" altLang="en-US" sz="1050" dirty="0" err="1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아메리카노</a:t>
            </a:r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</a:t>
            </a:r>
            <a:r>
              <a:rPr lang="ko-KR" altLang="en-US" sz="1050" dirty="0" err="1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기프티콘</a:t>
            </a:r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</a:t>
            </a:r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/ 7</a:t>
            </a:r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명 </a:t>
            </a:r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: </a:t>
            </a:r>
            <a:r>
              <a:rPr lang="ko-KR" altLang="en-US" sz="1050" dirty="0" err="1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베스킨라빈스</a:t>
            </a:r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</a:t>
            </a:r>
            <a:r>
              <a:rPr lang="ko-KR" altLang="en-US" sz="1050" dirty="0" err="1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싱글킹</a:t>
            </a:r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아이스크림 </a:t>
            </a:r>
            <a:r>
              <a:rPr lang="ko-KR" altLang="en-US" sz="1050" dirty="0" err="1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기프티콘</a:t>
            </a:r>
            <a:b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</a:br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   - 5</a:t>
            </a:r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만원 이상 경품 수령 시 제세공과금은 본인 부담이며</a:t>
            </a:r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경품 수령을 위해 신분증 사본 및 개인정보 </a:t>
            </a:r>
            <a:r>
              <a:rPr lang="ko-KR" altLang="en-US" sz="1050" dirty="0" err="1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이용동의서</a:t>
            </a:r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작성을 요구할 수 있습니다</a:t>
            </a:r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  <a:p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2. </a:t>
            </a:r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본 이벤트는 </a:t>
            </a:r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23.09.03(</a:t>
            </a:r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일</a:t>
            </a:r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)</a:t>
            </a:r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까지 입력된 건에 한해 인정됩니다</a:t>
            </a:r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  <a:p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3. </a:t>
            </a:r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이벤트 종료 후 </a:t>
            </a:r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5</a:t>
            </a:r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 이상 참여자 중 최다 참여자 총 </a:t>
            </a:r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15</a:t>
            </a:r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명을 선발하여 </a:t>
            </a:r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23.09.13(</a:t>
            </a:r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수</a:t>
            </a:r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) </a:t>
            </a:r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일괄 지급되며 가입하신 휴대폰 번호로 발송됩니다</a:t>
            </a:r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  <a:p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4. </a:t>
            </a:r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상품은 작성자 한 </a:t>
            </a:r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ID</a:t>
            </a:r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당 </a:t>
            </a:r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1</a:t>
            </a:r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개 지급됩니다</a:t>
            </a:r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  <a:p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5. </a:t>
            </a:r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등록한 수령인의 휴대폰 번호로 관련 내용이 발송되므로 번호 오류로 인해 발송 누락된 경우에는 추가 지급 불가합니다</a:t>
            </a:r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  <a:p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6. </a:t>
            </a:r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마케팅 수신 동의에 동의한 분들에 한하여 진행되며</a:t>
            </a:r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작성해주신 게시 글은 마케팅 자료로 사용될 수 있습니다</a:t>
            </a:r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  <a:p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7. </a:t>
            </a:r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타인의 게시 글 주소를 입력하는 경우 지급 대상에서 제외됩니다</a:t>
            </a:r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  <a:p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8. </a:t>
            </a:r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전체 공개된 게시글이어야 하며</a:t>
            </a:r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지정된 커뮤니티에 등록된 글만 인정됩니다</a:t>
            </a:r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  <a:p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9 </a:t>
            </a:r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같은 게시 글 주소는 여러 번 등록하여도 </a:t>
            </a:r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1</a:t>
            </a:r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건으로 인정됩니다</a:t>
            </a:r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  <a:p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10. </a:t>
            </a:r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본 이벤트는 사전 예고 없이 조기 종료되거나 연장될 수 있으며</a:t>
            </a:r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사은품 품절 시에도 사전 예고없이 경품이 변경될 수 있습니다</a:t>
            </a:r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5EFFC2-7B62-FA8A-7072-C5499B73BA4C}"/>
              </a:ext>
            </a:extLst>
          </p:cNvPr>
          <p:cNvSpPr txBox="1"/>
          <p:nvPr/>
        </p:nvSpPr>
        <p:spPr>
          <a:xfrm>
            <a:off x="8886003" y="5392563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Section9</a:t>
            </a:r>
          </a:p>
        </p:txBody>
      </p:sp>
    </p:spTree>
    <p:extLst>
      <p:ext uri="{BB962C8B-B14F-4D97-AF65-F5344CB8AC3E}">
        <p14:creationId xmlns:p14="http://schemas.microsoft.com/office/powerpoint/2010/main" val="3021567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4962"/>
            <a:ext cx="9476174" cy="205235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4D946B5-4E4C-4303-98B4-A50535821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69728"/>
              </p:ext>
            </p:extLst>
          </p:nvPr>
        </p:nvGraphicFramePr>
        <p:xfrm>
          <a:off x="9476174" y="17756"/>
          <a:ext cx="2654423" cy="2118238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 err="1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1000" b="1" spc="0" baseline="0" dirty="0">
                        <a:solidFill>
                          <a:srgbClr val="FF0000"/>
                        </a:solidFill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spc="0" baseline="0" dirty="0">
                          <a:latin typeface="+mn-ea"/>
                        </a:rPr>
                        <a:t>링크 추후 전달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0" baseline="0" dirty="0">
                          <a:latin typeface="+mn-ea"/>
                        </a:rPr>
                        <a:t>링크 추후 전달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0" baseline="0" dirty="0">
                          <a:latin typeface="+mn-ea"/>
                        </a:rPr>
                        <a:t>링크 추후 전달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902399" y="263940"/>
            <a:ext cx="7629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23</a:t>
            </a:r>
            <a:r>
              <a:rPr lang="ko-KR" altLang="en-US" sz="2400" b="1" spc="-1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년 </a:t>
            </a:r>
            <a:r>
              <a:rPr lang="en-US" altLang="ko-KR" sz="2400" b="1" spc="-1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2400" b="1" spc="-1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 경찰공무원 순경 채용시험</a:t>
            </a:r>
            <a:endParaRPr lang="en-US" altLang="ko-KR" sz="2400" b="1" spc="-15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2400" b="1" spc="-1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시험지 및 </a:t>
            </a:r>
            <a:r>
              <a:rPr lang="ko-KR" altLang="en-US" sz="2400" b="1" spc="-15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가답안</a:t>
            </a:r>
            <a:r>
              <a:rPr lang="ko-KR" altLang="en-US" sz="2400" b="1" spc="-1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다운로드</a:t>
            </a:r>
            <a:endParaRPr lang="en-US" altLang="ko-KR" sz="2400" b="1" spc="-15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852994" y="1275130"/>
            <a:ext cx="2346960" cy="50243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시험지 다운받기 ↓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920044" y="1275130"/>
            <a:ext cx="2346960" cy="50243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가답안</a:t>
            </a:r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다운받기 ↓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9AD07B1-8DC4-D214-6AC6-C153623F9D2A}"/>
              </a:ext>
            </a:extLst>
          </p:cNvPr>
          <p:cNvSpPr/>
          <p:nvPr/>
        </p:nvSpPr>
        <p:spPr>
          <a:xfrm>
            <a:off x="1727667" y="1159126"/>
            <a:ext cx="232007" cy="232007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818652"/>
              </p:ext>
            </p:extLst>
          </p:nvPr>
        </p:nvGraphicFramePr>
        <p:xfrm>
          <a:off x="641699" y="3377838"/>
          <a:ext cx="8208003" cy="3355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9676">
                  <a:extLst>
                    <a:ext uri="{9D8B030D-6E8A-4147-A177-3AD203B41FA5}">
                      <a16:colId xmlns:a16="http://schemas.microsoft.com/office/drawing/2014/main" val="2806118660"/>
                    </a:ext>
                  </a:extLst>
                </a:gridCol>
                <a:gridCol w="1658327">
                  <a:extLst>
                    <a:ext uri="{9D8B030D-6E8A-4147-A177-3AD203B41FA5}">
                      <a16:colId xmlns:a16="http://schemas.microsoft.com/office/drawing/2014/main" val="2813827672"/>
                    </a:ext>
                  </a:extLst>
                </a:gridCol>
              </a:tblGrid>
              <a:tr h="6710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          2023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년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2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차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경찰시험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 신광은 형사법 총평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&amp;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해설강의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&amp;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학습가이드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영상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보러가기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&gt;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805413"/>
                  </a:ext>
                </a:extLst>
              </a:tr>
              <a:tr h="6710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          2023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년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2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차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경찰시험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 장정훈 경찰학 총평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&amp;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해설강의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&amp;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학습가이드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영상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보러가기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&gt;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218973"/>
                  </a:ext>
                </a:extLst>
              </a:tr>
              <a:tr h="6710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       2023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년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2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차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경찰시험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전효진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 헌법 총평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&amp;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해설강의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&amp;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학습가이드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영상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보러가기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&gt;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090982"/>
                  </a:ext>
                </a:extLst>
              </a:tr>
              <a:tr h="6710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       2023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년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2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차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경찰시험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문태환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 헌법 총평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&amp;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해설강의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&amp;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학습가이드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영상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보러가기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&gt;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2929275"/>
                  </a:ext>
                </a:extLst>
              </a:tr>
              <a:tr h="6710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          2023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년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2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차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경찰시험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 박상민 범죄학 총평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&amp;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해설강의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&amp;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학습가이드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영상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보러가기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&gt;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284695"/>
                  </a:ext>
                </a:extLst>
              </a:tr>
            </a:tbl>
          </a:graphicData>
        </a:graphic>
      </p:graphicFrame>
      <p:sp>
        <p:nvSpPr>
          <p:cNvPr id="7" name="타원 6"/>
          <p:cNvSpPr/>
          <p:nvPr/>
        </p:nvSpPr>
        <p:spPr>
          <a:xfrm>
            <a:off x="782003" y="3343951"/>
            <a:ext cx="607695" cy="72221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29487" y="3549670"/>
            <a:ext cx="7127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신광은</a:t>
            </a:r>
            <a:r>
              <a:rPr lang="en-US" altLang="ko-KR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P</a:t>
            </a:r>
          </a:p>
          <a:p>
            <a:pPr algn="ctr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사진</a:t>
            </a:r>
            <a:endParaRPr lang="en-US" altLang="ko-KR" sz="10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782003" y="3995812"/>
            <a:ext cx="607695" cy="72221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29486" y="4192006"/>
            <a:ext cx="7127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장정훈</a:t>
            </a:r>
            <a:r>
              <a:rPr lang="en-US" altLang="ko-KR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P</a:t>
            </a:r>
          </a:p>
          <a:p>
            <a:pPr algn="ctr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사진</a:t>
            </a:r>
            <a:endParaRPr lang="en-US" altLang="ko-KR" sz="10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782002" y="4666723"/>
            <a:ext cx="607695" cy="72221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729485" y="4843867"/>
            <a:ext cx="7127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dirty="0" err="1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전효진</a:t>
            </a:r>
            <a:r>
              <a:rPr lang="en-US" altLang="ko-KR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P</a:t>
            </a:r>
          </a:p>
          <a:p>
            <a:pPr algn="ctr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사진</a:t>
            </a:r>
            <a:endParaRPr lang="en-US" altLang="ko-KR" sz="10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782002" y="5347159"/>
            <a:ext cx="607695" cy="72221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729484" y="5495728"/>
            <a:ext cx="7127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dirty="0" err="1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문태환</a:t>
            </a:r>
            <a:r>
              <a:rPr lang="en-US" altLang="ko-KR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P</a:t>
            </a:r>
          </a:p>
          <a:p>
            <a:pPr algn="ctr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사진</a:t>
            </a:r>
            <a:endParaRPr lang="en-US" altLang="ko-KR" sz="10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782002" y="6050059"/>
            <a:ext cx="607695" cy="72221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729483" y="6198628"/>
            <a:ext cx="7127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박상민</a:t>
            </a:r>
            <a:r>
              <a:rPr lang="en-US" altLang="ko-KR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P</a:t>
            </a:r>
          </a:p>
          <a:p>
            <a:pPr algn="ctr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사진</a:t>
            </a:r>
            <a:endParaRPr lang="en-US" altLang="ko-KR" sz="10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F9AD07B1-8DC4-D214-6AC6-C153623F9D2A}"/>
              </a:ext>
            </a:extLst>
          </p:cNvPr>
          <p:cNvSpPr/>
          <p:nvPr/>
        </p:nvSpPr>
        <p:spPr>
          <a:xfrm>
            <a:off x="8701466" y="3227526"/>
            <a:ext cx="232007" cy="232007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</a:t>
            </a:r>
            <a:endParaRPr lang="ko-KR" altLang="en-US" sz="1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930973" y="2392491"/>
            <a:ext cx="7629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23</a:t>
            </a:r>
            <a:r>
              <a:rPr lang="ko-KR" altLang="en-US" sz="2400" b="1" spc="-1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년 </a:t>
            </a:r>
            <a:r>
              <a:rPr lang="en-US" altLang="ko-KR" sz="2400" b="1" spc="-1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2400" b="1" spc="-1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 경찰 시험 </a:t>
            </a:r>
            <a:r>
              <a:rPr lang="ko-KR" altLang="en-US" sz="2400" b="1" spc="-15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완전분석</a:t>
            </a:r>
            <a:endParaRPr lang="en-US" altLang="ko-KR" sz="2400" b="1" spc="-15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2400" b="1" spc="-1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전과목 총평 및 해설 </a:t>
            </a:r>
            <a:r>
              <a:rPr lang="en-US" altLang="ko-KR" sz="2400" b="1" spc="-1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&amp; 2024 </a:t>
            </a:r>
            <a:r>
              <a:rPr lang="ko-KR" altLang="en-US" sz="2400" b="1" spc="-1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학습 가이드</a:t>
            </a:r>
            <a:endParaRPr lang="en-US" altLang="ko-KR" sz="2400" b="1" spc="-15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9AD07B1-8DC4-D214-6AC6-C153623F9D2A}"/>
              </a:ext>
            </a:extLst>
          </p:cNvPr>
          <p:cNvSpPr/>
          <p:nvPr/>
        </p:nvSpPr>
        <p:spPr>
          <a:xfrm>
            <a:off x="4872962" y="1159126"/>
            <a:ext cx="232007" cy="232007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0B4C28-1CDB-7E2C-9C75-01E142191D5F}"/>
              </a:ext>
            </a:extLst>
          </p:cNvPr>
          <p:cNvSpPr txBox="1"/>
          <p:nvPr/>
        </p:nvSpPr>
        <p:spPr>
          <a:xfrm>
            <a:off x="9476174" y="1680907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Section10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12C9FC-4E00-52AB-13BC-AB31C562C05D}"/>
              </a:ext>
            </a:extLst>
          </p:cNvPr>
          <p:cNvSpPr txBox="1"/>
          <p:nvPr/>
        </p:nvSpPr>
        <p:spPr>
          <a:xfrm>
            <a:off x="9600812" y="3881500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Section11</a:t>
            </a:r>
          </a:p>
        </p:txBody>
      </p:sp>
    </p:spTree>
    <p:extLst>
      <p:ext uri="{BB962C8B-B14F-4D97-AF65-F5344CB8AC3E}">
        <p14:creationId xmlns:p14="http://schemas.microsoft.com/office/powerpoint/2010/main" val="3635250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4D946B5-4E4C-4303-98B4-A50535821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186483"/>
              </p:ext>
            </p:extLst>
          </p:nvPr>
        </p:nvGraphicFramePr>
        <p:xfrm>
          <a:off x="9476174" y="17756"/>
          <a:ext cx="2654423" cy="2220564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 err="1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1000" b="1" spc="0" baseline="0" dirty="0">
                        <a:solidFill>
                          <a:srgbClr val="FF0000"/>
                        </a:solidFill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800" spc="0" baseline="0" dirty="0">
                          <a:latin typeface="+mn-ea"/>
                        </a:rPr>
                        <a:t>https://www.miraeij.com/police/classes/online/pass/</a:t>
                      </a: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spc="0" baseline="0" dirty="0">
                          <a:latin typeface="+mn-ea"/>
                        </a:rPr>
                        <a:t>링크 추후 전달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3" name="모서리가 둥근 직사각형 2"/>
          <p:cNvSpPr/>
          <p:nvPr/>
        </p:nvSpPr>
        <p:spPr>
          <a:xfrm>
            <a:off x="315525" y="1398972"/>
            <a:ext cx="8864514" cy="2941716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15525" y="4837556"/>
            <a:ext cx="8864514" cy="1765187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933055" y="225094"/>
            <a:ext cx="76294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필기시험부터 최종합격까지</a:t>
            </a:r>
            <a:endParaRPr lang="en-US" altLang="ko-KR" sz="28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28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여러분의 미래는 </a:t>
            </a:r>
            <a:r>
              <a:rPr lang="ko-KR" altLang="en-US" sz="28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미래인재가</a:t>
            </a:r>
            <a:r>
              <a:rPr lang="ko-KR" altLang="en-US" sz="28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책임집니다</a:t>
            </a:r>
            <a:r>
              <a:rPr lang="en-US" altLang="ko-KR" sz="28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933414" y="4959765"/>
            <a:ext cx="4580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23</a:t>
            </a:r>
            <a:r>
              <a:rPr lang="ko-KR" altLang="en-US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년 </a:t>
            </a:r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차 경찰 시험 최종합격 대비</a:t>
            </a:r>
            <a:endParaRPr lang="en-US" altLang="ko-KR" sz="3600" b="1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199521" y="2282228"/>
            <a:ext cx="85209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rgbClr val="C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7200" b="1" dirty="0">
                <a:solidFill>
                  <a:srgbClr val="C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원 </a:t>
            </a:r>
            <a:r>
              <a:rPr lang="ko-KR" altLang="en-US" sz="7200" b="1" dirty="0" err="1">
                <a:solidFill>
                  <a:srgbClr val="C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미래패스</a:t>
            </a:r>
            <a:r>
              <a:rPr lang="en-US" altLang="ko-KR" sz="7200" b="1" dirty="0">
                <a:solidFill>
                  <a:srgbClr val="C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2.0</a:t>
            </a:r>
            <a:endParaRPr lang="en-US" altLang="ko-KR" sz="7200" b="1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" name="양쪽 모서리가 둥근 사각형 3"/>
          <p:cNvSpPr/>
          <p:nvPr/>
        </p:nvSpPr>
        <p:spPr>
          <a:xfrm flipV="1">
            <a:off x="315525" y="3873607"/>
            <a:ext cx="8864514" cy="545349"/>
          </a:xfrm>
          <a:prstGeom prst="round2Same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547967" y="3968859"/>
            <a:ext cx="8399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재등록</a:t>
            </a:r>
            <a:r>
              <a:rPr lang="en-US" altLang="ko-KR" sz="20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/</a:t>
            </a:r>
            <a:r>
              <a:rPr lang="ko-KR" altLang="en-US" sz="200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타학원</a:t>
            </a:r>
            <a:r>
              <a:rPr lang="ko-KR" altLang="en-US" sz="20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환승</a:t>
            </a:r>
            <a:r>
              <a:rPr lang="en-US" altLang="ko-KR" sz="20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/</a:t>
            </a:r>
            <a:r>
              <a:rPr lang="ko-KR" altLang="en-US" sz="20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신규가입 </a:t>
            </a:r>
            <a:r>
              <a:rPr lang="ko-KR" altLang="en-US" sz="200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역대급</a:t>
            </a:r>
            <a:r>
              <a:rPr lang="ko-KR" altLang="en-US" sz="20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000" dirty="0" err="1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할인받고</a:t>
            </a:r>
            <a:r>
              <a:rPr lang="ko-KR" altLang="en-US" sz="20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구매하기 </a:t>
            </a:r>
            <a:r>
              <a:rPr lang="en-US" altLang="ko-KR" sz="20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&gt;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9AD07B1-8DC4-D214-6AC6-C153623F9D2A}"/>
              </a:ext>
            </a:extLst>
          </p:cNvPr>
          <p:cNvSpPr/>
          <p:nvPr/>
        </p:nvSpPr>
        <p:spPr>
          <a:xfrm>
            <a:off x="257688" y="1659171"/>
            <a:ext cx="232007" cy="232007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5675293" y="5067599"/>
            <a:ext cx="2891110" cy="5535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5707913" y="5160256"/>
            <a:ext cx="2831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면접반</a:t>
            </a:r>
            <a:r>
              <a:rPr lang="ko-KR" altLang="en-US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신청하기 </a:t>
            </a:r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&gt;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9AD07B1-8DC4-D214-6AC6-C153623F9D2A}"/>
              </a:ext>
            </a:extLst>
          </p:cNvPr>
          <p:cNvSpPr/>
          <p:nvPr/>
        </p:nvSpPr>
        <p:spPr>
          <a:xfrm>
            <a:off x="199521" y="4775654"/>
            <a:ext cx="232007" cy="232007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3268752" y="1549182"/>
            <a:ext cx="35425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2024</a:t>
            </a:r>
            <a:r>
              <a:rPr lang="ko-KR" altLang="en-US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대비</a:t>
            </a:r>
            <a:endParaRPr lang="en-US" altLang="ko-KR" sz="20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월 </a:t>
            </a:r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r>
              <a:rPr lang="ko-KR" altLang="en-US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만원대로 무제한 수강</a:t>
            </a:r>
            <a:endParaRPr lang="en-US" altLang="ko-KR" sz="20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1114064" y="5351044"/>
            <a:ext cx="39760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경찰면접</a:t>
            </a:r>
            <a:endParaRPr lang="en-US" altLang="ko-KR" sz="3600" b="1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3600" b="1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올인원</a:t>
            </a:r>
            <a:r>
              <a:rPr lang="ko-KR" altLang="en-US" sz="3600" b="1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b="1" dirty="0" err="1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최종합격반</a:t>
            </a:r>
            <a:endParaRPr lang="en-US" altLang="ko-KR" sz="5400" b="1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77734" y="3424425"/>
            <a:ext cx="9340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#</a:t>
            </a:r>
            <a:r>
              <a:rPr lang="ko-KR" altLang="en-US" sz="2000" b="1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최종 합격 시 환급 </a:t>
            </a:r>
            <a:r>
              <a:rPr lang="en-US" altLang="ko-KR" sz="2000" b="1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#</a:t>
            </a:r>
            <a:r>
              <a:rPr lang="ko-KR" altLang="en-US" sz="2000" b="1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교재 구매 가능 포인트 제공 </a:t>
            </a:r>
            <a:r>
              <a:rPr lang="en-US" altLang="ko-KR" sz="2000" b="1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#</a:t>
            </a:r>
            <a:r>
              <a:rPr lang="ko-KR" altLang="en-US" sz="2000" b="1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총 </a:t>
            </a:r>
            <a:r>
              <a:rPr lang="en-US" altLang="ko-KR" sz="2000" b="1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130</a:t>
            </a:r>
            <a:r>
              <a:rPr lang="ko-KR" altLang="en-US" sz="2000" b="1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만원 상당 혜택</a:t>
            </a:r>
            <a:endParaRPr lang="en-US" altLang="ko-KR" sz="2000" b="1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0863AC-0336-403B-AFC7-1DD073A9F25D}"/>
              </a:ext>
            </a:extLst>
          </p:cNvPr>
          <p:cNvSpPr txBox="1"/>
          <p:nvPr/>
        </p:nvSpPr>
        <p:spPr>
          <a:xfrm>
            <a:off x="7907861" y="2268551"/>
            <a:ext cx="10397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Plus</a:t>
            </a:r>
            <a:endParaRPr lang="ko-KR" altLang="en-US" sz="3200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5679271" y="5831593"/>
            <a:ext cx="2891111" cy="5535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C29F33-0A20-4EAD-BB60-72CEE0090754}"/>
              </a:ext>
            </a:extLst>
          </p:cNvPr>
          <p:cNvSpPr txBox="1"/>
          <p:nvPr/>
        </p:nvSpPr>
        <p:spPr>
          <a:xfrm>
            <a:off x="5711891" y="5928854"/>
            <a:ext cx="2831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면접 설명회 신청하기 </a:t>
            </a:r>
            <a:r>
              <a:rPr lang="en-US" altLang="ko-KR" sz="20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DCE7A0-6363-3A7B-4DE0-220F636C6A8B}"/>
              </a:ext>
            </a:extLst>
          </p:cNvPr>
          <p:cNvSpPr txBox="1"/>
          <p:nvPr/>
        </p:nvSpPr>
        <p:spPr>
          <a:xfrm>
            <a:off x="10353296" y="3968859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Section12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89876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75734</TotalTime>
  <Words>1332</Words>
  <Application>Microsoft Office PowerPoint</Application>
  <PresentationFormat>와이드스크린</PresentationFormat>
  <Paragraphs>337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G마켓 산스 Light</vt:lpstr>
      <vt:lpstr>G마켓 산스 Bold</vt:lpstr>
      <vt:lpstr>G마켓 산스 Medium</vt:lpstr>
      <vt:lpstr>카페24 빛나는별</vt:lpstr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gb001</dc:creator>
  <cp:lastModifiedBy>User</cp:lastModifiedBy>
  <cp:revision>7163</cp:revision>
  <cp:lastPrinted>2023-01-06T04:22:03Z</cp:lastPrinted>
  <dcterms:created xsi:type="dcterms:W3CDTF">2015-11-11T05:38:26Z</dcterms:created>
  <dcterms:modified xsi:type="dcterms:W3CDTF">2023-08-14T01:15:00Z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C:\Users\한혜진\Downloads\180704_ 2019 실전력 PR 랜딩 페이지_HJH_v1.0.pptx</vt:lpwstr>
  </property>
</Properties>
</file>