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3" r:id="rId2"/>
    <p:sldId id="837" r:id="rId3"/>
    <p:sldId id="838" r:id="rId4"/>
    <p:sldId id="854" r:id="rId5"/>
    <p:sldId id="855" r:id="rId6"/>
    <p:sldId id="839" r:id="rId7"/>
    <p:sldId id="857" r:id="rId8"/>
    <p:sldId id="859" r:id="rId9"/>
    <p:sldId id="860" r:id="rId10"/>
    <p:sldId id="861" r:id="rId11"/>
    <p:sldId id="856" r:id="rId12"/>
    <p:sldId id="852" r:id="rId13"/>
    <p:sldId id="847" r:id="rId14"/>
    <p:sldId id="849" r:id="rId15"/>
    <p:sldId id="863" r:id="rId16"/>
    <p:sldId id="848" r:id="rId17"/>
    <p:sldId id="807" r:id="rId18"/>
    <p:sldId id="821" r:id="rId19"/>
    <p:sldId id="834" r:id="rId20"/>
  </p:sldIdLst>
  <p:sldSz cx="12192000" cy="6858000"/>
  <p:notesSz cx="7104063" cy="10234613"/>
  <p:embeddedFontLst>
    <p:embeddedFont>
      <p:font typeface="나눔바른고딕" panose="020B0600000101010101" charset="-127"/>
      <p:regular r:id="rId23"/>
      <p:bold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283"/>
          </p14:sldIdLst>
        </p14:section>
        <p14:section name="PR페이지" id="{2955F383-6F4F-4D96-8F5D-5A051B505CAC}">
          <p14:sldIdLst>
            <p14:sldId id="837"/>
            <p14:sldId id="838"/>
            <p14:sldId id="854"/>
            <p14:sldId id="855"/>
            <p14:sldId id="839"/>
            <p14:sldId id="857"/>
            <p14:sldId id="859"/>
            <p14:sldId id="860"/>
            <p14:sldId id="861"/>
            <p14:sldId id="856"/>
            <p14:sldId id="852"/>
            <p14:sldId id="847"/>
            <p14:sldId id="849"/>
            <p14:sldId id="863"/>
            <p14:sldId id="848"/>
            <p14:sldId id="807"/>
            <p14:sldId id="821"/>
          </p14:sldIdLst>
        </p14:section>
        <p14:section name="배너" id="{975A071A-C7A2-4F92-B90C-E3EB3E80B511}">
          <p14:sldIdLst>
            <p14:sldId id="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E0E0E0"/>
    <a:srgbClr val="F44336"/>
    <a:srgbClr val="1D1D1D"/>
    <a:srgbClr val="D9D9D9"/>
    <a:srgbClr val="FF6600"/>
    <a:srgbClr val="FF3300"/>
    <a:srgbClr val="5B9BD5"/>
    <a:srgbClr val="FF4B4D"/>
    <a:srgbClr val="FC8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2" autoAdjust="0"/>
    <p:restoredTop sz="96400" autoAdjust="0"/>
  </p:normalViewPr>
  <p:slideViewPr>
    <p:cSldViewPr snapToGrid="0">
      <p:cViewPr varScale="1">
        <p:scale>
          <a:sx n="109" d="100"/>
          <a:sy n="109" d="100"/>
        </p:scale>
        <p:origin x="780" y="150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9042" cy="513789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348" y="1"/>
            <a:ext cx="3079040" cy="513789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11E8D378-8015-471B-B564-0512C1E95F99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0825"/>
            <a:ext cx="3079042" cy="513789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348" y="9720825"/>
            <a:ext cx="3079040" cy="513789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4683" y="137686"/>
            <a:ext cx="3078428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494338" y="650875"/>
            <a:ext cx="16792576" cy="9445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8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771358" y="651195"/>
            <a:ext cx="1248024" cy="8486166"/>
          </a:xfrm>
          <a:prstGeom prst="rect">
            <a:avLst/>
          </a:prstGeom>
        </p:spPr>
        <p:txBody>
          <a:bodyPr vert="horz" lIns="95491" tIns="47745" rIns="95491" bIns="47745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495925" y="650875"/>
            <a:ext cx="16795750" cy="944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lIns="95491" tIns="47745" rIns="95491" bIns="4774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5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" TargetMode="External"/><Relationship Id="rId3" Type="http://schemas.openxmlformats.org/officeDocument/2006/relationships/hyperlink" Target="https://cafe.naver.com/tocop" TargetMode="External"/><Relationship Id="rId7" Type="http://schemas.openxmlformats.org/officeDocument/2006/relationships/hyperlink" Target="https://section.blog.naver.com/BlogHome.naver?directoryNo=0&amp;currentPage=1&amp;groupId=0" TargetMode="External"/><Relationship Id="rId2" Type="http://schemas.openxmlformats.org/officeDocument/2006/relationships/hyperlink" Target="https://cafe.naver.com/polstudy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afe.daum.net/policeacademy" TargetMode="External"/><Relationship Id="rId5" Type="http://schemas.openxmlformats.org/officeDocument/2006/relationships/hyperlink" Target="https://cafe.naver.com/gugrade" TargetMode="External"/><Relationship Id="rId4" Type="http://schemas.openxmlformats.org/officeDocument/2006/relationships/hyperlink" Target="https://cafe.naver.com/m2school" TargetMode="Externa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028860" y="1553857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3" y="930680"/>
            <a:ext cx="1617846" cy="505944"/>
          </a:xfrm>
          <a:prstGeom prst="rect">
            <a:avLst/>
          </a:prstGeom>
        </p:spPr>
      </p:pic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028860" y="2639318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860" y="1881631"/>
            <a:ext cx="822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경찰</a:t>
            </a:r>
            <a:r>
              <a:rPr lang="en-US" altLang="ko-KR" sz="2800" b="1" dirty="0"/>
              <a:t>] </a:t>
            </a:r>
            <a:r>
              <a:rPr lang="ko-KR" altLang="en-US" sz="2800" b="1" dirty="0" err="1"/>
              <a:t>모객</a:t>
            </a:r>
            <a:r>
              <a:rPr lang="ko-KR" altLang="en-US" sz="2800" b="1" dirty="0"/>
              <a:t> 이벤트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패스 </a:t>
            </a:r>
            <a:r>
              <a:rPr lang="en-US" altLang="ko-KR" sz="2800" b="1" dirty="0"/>
              <a:t>7</a:t>
            </a:r>
            <a:r>
              <a:rPr lang="ko-KR" altLang="en-US" sz="2800" b="1" dirty="0"/>
              <a:t>일 </a:t>
            </a:r>
            <a:r>
              <a:rPr lang="ko-KR" altLang="en-US" sz="2800" b="1" dirty="0" err="1"/>
              <a:t>체험권</a:t>
            </a:r>
            <a:endParaRPr lang="en-US" altLang="ko-KR" sz="28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41759"/>
              </p:ext>
            </p:extLst>
          </p:nvPr>
        </p:nvGraphicFramePr>
        <p:xfrm>
          <a:off x="5020590" y="3724779"/>
          <a:ext cx="5320420" cy="2561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미래패스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7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일 </a:t>
                      </a:r>
                      <a:r>
                        <a:rPr lang="ko-KR" altLang="en-US" sz="900" b="1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체험권</a:t>
                      </a:r>
                      <a:endParaRPr lang="ko-KR" altLang="en-US" sz="900" b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2023.09.14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온라인서비스팀 </a:t>
                      </a:r>
                      <a:r>
                        <a:rPr lang="ko-KR" altLang="en-US" sz="900" dirty="0" err="1"/>
                        <a:t>박이슬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2023.09.21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요약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2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2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-19050" y="346733"/>
            <a:ext cx="947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미래인재경찰학원 모든 강사진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모든 강의 무료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sp>
        <p:nvSpPr>
          <p:cNvPr id="7" name="순서도: 수행의 시작/종료 6"/>
          <p:cNvSpPr/>
          <p:nvPr/>
        </p:nvSpPr>
        <p:spPr>
          <a:xfrm>
            <a:off x="523875" y="1304925"/>
            <a:ext cx="1066800" cy="3429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76657" y="1334214"/>
            <a:ext cx="96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8624" y="2485309"/>
            <a:ext cx="8553451" cy="41536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980130" y="2990187"/>
            <a:ext cx="2463229" cy="37242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박상민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4813" y="4006933"/>
            <a:ext cx="4416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경력의 범죄학 전문가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기출이 보이는 실전 범죄학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범죄학 박상민</a:t>
            </a:r>
            <a:endParaRPr lang="en-US" altLang="ko-KR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1989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과목별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탭하여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19890" y="5479008"/>
            <a:ext cx="5160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빠른 개념 완성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확실한 기출 분석으로 명확한 학습 가이드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연상 기억 암기로 듣기만 해도 자동 암기되는 강의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시험에 나오는 부분만 골라 효율적으로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34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904813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905671" y="2973928"/>
            <a:ext cx="1032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 경력</a:t>
            </a:r>
            <a:endParaRPr lang="en-US" altLang="ko-KR" sz="14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이상</a:t>
            </a:r>
          </a:p>
        </p:txBody>
      </p:sp>
      <p:pic>
        <p:nvPicPr>
          <p:cNvPr id="36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2059855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2060713" y="2983453"/>
            <a:ext cx="1032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공안직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전문가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8625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 신광은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30552" y="2044696"/>
            <a:ext cx="1745744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경찰학 장정훈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86223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</a:t>
            </a:r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90076" y="2044696"/>
            <a:ext cx="1692000" cy="440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 박상민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88150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</a:t>
            </a:r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9415" y="198897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679925" y="1334214"/>
            <a:ext cx="7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초시생도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쉽게 이해하는 미래인재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강사진의 차원이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강의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548A9-9AB6-7369-B305-E3D042840054}"/>
              </a:ext>
            </a:extLst>
          </p:cNvPr>
          <p:cNvSpPr txBox="1"/>
          <p:nvPr/>
        </p:nvSpPr>
        <p:spPr>
          <a:xfrm>
            <a:off x="-988885" y="33567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50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918051" y="724614"/>
            <a:ext cx="695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초단기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고득점 확보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흔들리지 않는 기본기를 다지는 합격 커리큘럼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7" name="순서도: 수행의 시작/종료 6"/>
          <p:cNvSpPr/>
          <p:nvPr/>
        </p:nvSpPr>
        <p:spPr>
          <a:xfrm>
            <a:off x="762000" y="695325"/>
            <a:ext cx="1066800" cy="3429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14782" y="724614"/>
            <a:ext cx="96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2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20855"/>
              </p:ext>
            </p:extLst>
          </p:nvPr>
        </p:nvGraphicFramePr>
        <p:xfrm>
          <a:off x="219689" y="1601208"/>
          <a:ext cx="9076710" cy="1751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785">
                  <a:extLst>
                    <a:ext uri="{9D8B030D-6E8A-4147-A177-3AD203B41FA5}">
                      <a16:colId xmlns:a16="http://schemas.microsoft.com/office/drawing/2014/main" val="23275839"/>
                    </a:ext>
                  </a:extLst>
                </a:gridCol>
                <a:gridCol w="1512785">
                  <a:extLst>
                    <a:ext uri="{9D8B030D-6E8A-4147-A177-3AD203B41FA5}">
                      <a16:colId xmlns:a16="http://schemas.microsoft.com/office/drawing/2014/main" val="1100307210"/>
                    </a:ext>
                  </a:extLst>
                </a:gridCol>
                <a:gridCol w="1512785">
                  <a:extLst>
                    <a:ext uri="{9D8B030D-6E8A-4147-A177-3AD203B41FA5}">
                      <a16:colId xmlns:a16="http://schemas.microsoft.com/office/drawing/2014/main" val="2698694358"/>
                    </a:ext>
                  </a:extLst>
                </a:gridCol>
                <a:gridCol w="1512785">
                  <a:extLst>
                    <a:ext uri="{9D8B030D-6E8A-4147-A177-3AD203B41FA5}">
                      <a16:colId xmlns:a16="http://schemas.microsoft.com/office/drawing/2014/main" val="4233634846"/>
                    </a:ext>
                  </a:extLst>
                </a:gridCol>
                <a:gridCol w="1512785">
                  <a:extLst>
                    <a:ext uri="{9D8B030D-6E8A-4147-A177-3AD203B41FA5}">
                      <a16:colId xmlns:a16="http://schemas.microsoft.com/office/drawing/2014/main" val="2369308577"/>
                    </a:ext>
                  </a:extLst>
                </a:gridCol>
                <a:gridCol w="1512785">
                  <a:extLst>
                    <a:ext uri="{9D8B030D-6E8A-4147-A177-3AD203B41FA5}">
                      <a16:colId xmlns:a16="http://schemas.microsoft.com/office/drawing/2014/main" val="3166208547"/>
                    </a:ext>
                  </a:extLst>
                </a:gridCol>
              </a:tblGrid>
              <a:tr h="541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기본이론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심화이론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심화기출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파이널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파이널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파이널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83144"/>
                  </a:ext>
                </a:extLst>
              </a:tr>
              <a:tr h="1210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★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초시생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필수★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기본적인 용어부터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전반적인 개념을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쉽게 정리해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기본기를 다지는 개념 강좌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★고득점 필수★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endParaRPr lang="en-US" altLang="ko-KR" sz="4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기본에서 다루지 않은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부분까지 이론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100%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완성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이론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학설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조문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판례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완벽 대비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전직렬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기출문제로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이론에서 배운 내용을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실제 문제에 적용해보며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출제 경향 및 포인트 파악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단기간에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전범위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핵심을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빠르게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회독하고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진도별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모의고사로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약점 파악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·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보완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시험과 동일한 형태의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전범위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 모의고사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기출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·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예상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·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고난도 문제로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매일 실전 트레이닝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시험에 꼭 나오는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핵심만 골라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G마켓 산스 Light" panose="02000000000000000000" pitchFamily="50" charset="-127"/>
                          <a:ea typeface="G마켓 산스 Light" panose="02000000000000000000" pitchFamily="50" charset="-127"/>
                        </a:rPr>
                        <a:t>시험 직전에 한번에 정리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G마켓 산스 Light" panose="02000000000000000000" pitchFamily="50" charset="-127"/>
                        <a:ea typeface="G마켓 산스 Light" panose="02000000000000000000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199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B65285D-1A86-8EEC-96FF-E1E4636BB32A}"/>
              </a:ext>
            </a:extLst>
          </p:cNvPr>
          <p:cNvSpPr txBox="1"/>
          <p:nvPr/>
        </p:nvSpPr>
        <p:spPr>
          <a:xfrm>
            <a:off x="-988885" y="33567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66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한쪽 모서리는 잘리고 다른 쪽 모서리는 둥근 사각형 18"/>
          <p:cNvSpPr/>
          <p:nvPr/>
        </p:nvSpPr>
        <p:spPr>
          <a:xfrm>
            <a:off x="239907" y="3838914"/>
            <a:ext cx="2996229" cy="2495550"/>
          </a:xfrm>
          <a:prstGeom prst="snip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23871" y="5519651"/>
            <a:ext cx="300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무료 체험하기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버튼 클릭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39995" y="222908"/>
            <a:ext cx="7369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 전 강사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 강좌가</a:t>
            </a:r>
            <a:endParaRPr lang="en-US" altLang="ko-KR" sz="3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회원가입만 하면 </a:t>
            </a:r>
            <a:r>
              <a:rPr lang="ko-KR" altLang="en-US" sz="36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모두 무료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857250" y="1631372"/>
            <a:ext cx="7648575" cy="10044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201912" y="1871989"/>
            <a:ext cx="695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바로 </a:t>
            </a:r>
            <a:r>
              <a:rPr lang="ko-KR" altLang="en-US" sz="28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ko-KR" altLang="en-US" sz="2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2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무료 체험하기 </a:t>
            </a:r>
            <a:r>
              <a:rPr lang="en-US" altLang="ko-KR" sz="2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pic>
        <p:nvPicPr>
          <p:cNvPr id="11266" name="Picture 2" descr="https://o.remove.bg/downloads/19c4616b-b141-466b-9e7e-7c5e7f6ca85e/image-removebg-preview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3103">
            <a:off x="6954821" y="1992889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738965" y="3277282"/>
            <a:ext cx="236570" cy="236570"/>
            <a:chOff x="850238" y="1848607"/>
            <a:chExt cx="236570" cy="236570"/>
          </a:xfrm>
        </p:grpSpPr>
        <p:sp>
          <p:nvSpPr>
            <p:cNvPr id="11" name="그래픽 12"/>
            <p:cNvSpPr/>
            <p:nvPr/>
          </p:nvSpPr>
          <p:spPr>
            <a:xfrm>
              <a:off x="850238" y="1848607"/>
              <a:ext cx="236570" cy="236570"/>
            </a:xfrm>
            <a:custGeom>
              <a:avLst/>
              <a:gdLst>
                <a:gd name="connsiteX0" fmla="*/ 155248 w 310495"/>
                <a:gd name="connsiteY0" fmla="*/ 0 h 310495"/>
                <a:gd name="connsiteX1" fmla="*/ 310495 w 310495"/>
                <a:gd name="connsiteY1" fmla="*/ 155248 h 310495"/>
                <a:gd name="connsiteX2" fmla="*/ 155248 w 310495"/>
                <a:gd name="connsiteY2" fmla="*/ 310495 h 310495"/>
                <a:gd name="connsiteX3" fmla="*/ 0 w 310495"/>
                <a:gd name="connsiteY3" fmla="*/ 155248 h 310495"/>
                <a:gd name="connsiteX4" fmla="*/ 155248 w 310495"/>
                <a:gd name="connsiteY4" fmla="*/ 0 h 310495"/>
                <a:gd name="connsiteX5" fmla="*/ 155248 w 310495"/>
                <a:gd name="connsiteY5" fmla="*/ 0 h 31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495" h="310495">
                  <a:moveTo>
                    <a:pt x="155248" y="0"/>
                  </a:moveTo>
                  <a:cubicBezTo>
                    <a:pt x="240997" y="0"/>
                    <a:pt x="310495" y="69644"/>
                    <a:pt x="310495" y="155248"/>
                  </a:cubicBezTo>
                  <a:cubicBezTo>
                    <a:pt x="310495" y="240997"/>
                    <a:pt x="240851" y="310495"/>
                    <a:pt x="155248" y="310495"/>
                  </a:cubicBezTo>
                  <a:cubicBezTo>
                    <a:pt x="69499" y="310495"/>
                    <a:pt x="0" y="240852"/>
                    <a:pt x="0" y="155248"/>
                  </a:cubicBezTo>
                  <a:cubicBezTo>
                    <a:pt x="0" y="69644"/>
                    <a:pt x="69499" y="0"/>
                    <a:pt x="155248" y="0"/>
                  </a:cubicBezTo>
                  <a:lnTo>
                    <a:pt x="155248" y="0"/>
                  </a:lnTo>
                  <a:close/>
                </a:path>
              </a:pathLst>
            </a:custGeom>
            <a:solidFill>
              <a:srgbClr val="2584C6"/>
            </a:solidFill>
            <a:ln w="1451" cap="flat">
              <a:noFill/>
              <a:prstDash val="solid"/>
              <a:miter/>
            </a:ln>
          </p:spPr>
          <p:txBody>
            <a:bodyPr tIns="1800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500" b="1" i="0" u="none" strike="noStrike" kern="1200" cap="none" spc="0" normalizeH="0" baseline="0">
                <a:ln w="9525">
                  <a:solidFill>
                    <a:srgbClr val="FFA500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나눔스퀘어OTF_ac ExtraBold"/>
                <a:ea typeface="나눔스퀘어OTF_ac ExtraBold"/>
              </a:endParaRPr>
            </a:p>
          </p:txBody>
        </p:sp>
        <p:sp>
          <p:nvSpPr>
            <p:cNvPr id="12" name="자유형: 도형 62"/>
            <p:cNvSpPr/>
            <p:nvPr/>
          </p:nvSpPr>
          <p:spPr>
            <a:xfrm>
              <a:off x="893543" y="1912357"/>
              <a:ext cx="149961" cy="109070"/>
            </a:xfrm>
            <a:custGeom>
              <a:avLst/>
              <a:gdLst>
                <a:gd name="connsiteX0" fmla="*/ 85701 w 209502"/>
                <a:gd name="connsiteY0" fmla="*/ 152376 h 152376"/>
                <a:gd name="connsiteX1" fmla="*/ 65508 w 209502"/>
                <a:gd name="connsiteY1" fmla="*/ 143994 h 152376"/>
                <a:gd name="connsiteX2" fmla="*/ 8358 w 209502"/>
                <a:gd name="connsiteY2" fmla="*/ 86844 h 152376"/>
                <a:gd name="connsiteX3" fmla="*/ 8358 w 209502"/>
                <a:gd name="connsiteY3" fmla="*/ 46458 h 152376"/>
                <a:gd name="connsiteX4" fmla="*/ 48744 w 209502"/>
                <a:gd name="connsiteY4" fmla="*/ 46458 h 152376"/>
                <a:gd name="connsiteX5" fmla="*/ 85701 w 209502"/>
                <a:gd name="connsiteY5" fmla="*/ 83415 h 152376"/>
                <a:gd name="connsiteX6" fmla="*/ 160758 w 209502"/>
                <a:gd name="connsiteY6" fmla="*/ 8358 h 152376"/>
                <a:gd name="connsiteX7" fmla="*/ 201144 w 209502"/>
                <a:gd name="connsiteY7" fmla="*/ 8358 h 152376"/>
                <a:gd name="connsiteX8" fmla="*/ 201144 w 209502"/>
                <a:gd name="connsiteY8" fmla="*/ 48744 h 152376"/>
                <a:gd name="connsiteX9" fmla="*/ 105894 w 209502"/>
                <a:gd name="connsiteY9" fmla="*/ 143994 h 152376"/>
                <a:gd name="connsiteX10" fmla="*/ 85701 w 209502"/>
                <a:gd name="connsiteY10" fmla="*/ 152376 h 15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02" h="152376">
                  <a:moveTo>
                    <a:pt x="85701" y="152376"/>
                  </a:moveTo>
                  <a:cubicBezTo>
                    <a:pt x="78367" y="152376"/>
                    <a:pt x="71033" y="149614"/>
                    <a:pt x="65508" y="143994"/>
                  </a:cubicBezTo>
                  <a:lnTo>
                    <a:pt x="8358" y="86844"/>
                  </a:lnTo>
                  <a:cubicBezTo>
                    <a:pt x="-2786" y="75700"/>
                    <a:pt x="-2786" y="57602"/>
                    <a:pt x="8358" y="46458"/>
                  </a:cubicBezTo>
                  <a:cubicBezTo>
                    <a:pt x="19502" y="35314"/>
                    <a:pt x="37600" y="35314"/>
                    <a:pt x="48744" y="46458"/>
                  </a:cubicBezTo>
                  <a:lnTo>
                    <a:pt x="85701" y="83415"/>
                  </a:lnTo>
                  <a:lnTo>
                    <a:pt x="160758" y="8358"/>
                  </a:lnTo>
                  <a:cubicBezTo>
                    <a:pt x="171902" y="-2786"/>
                    <a:pt x="190000" y="-2786"/>
                    <a:pt x="201144" y="8358"/>
                  </a:cubicBezTo>
                  <a:cubicBezTo>
                    <a:pt x="212288" y="19502"/>
                    <a:pt x="212288" y="37600"/>
                    <a:pt x="201144" y="48744"/>
                  </a:cubicBezTo>
                  <a:lnTo>
                    <a:pt x="105894" y="143994"/>
                  </a:lnTo>
                  <a:cubicBezTo>
                    <a:pt x="100370" y="149614"/>
                    <a:pt x="93035" y="152376"/>
                    <a:pt x="85701" y="15237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srgbClr val="0C6CB1"/>
              </a:outerShdw>
            </a:effectLst>
          </p:spPr>
          <p:txBody>
            <a:bodyPr anchor="ctr"/>
            <a:lstStyle/>
            <a:p>
              <a:pPr lvl="0">
                <a:defRPr/>
              </a:pPr>
              <a:endParaRPr lang="ko-KR" altLang="en-US">
                <a:latin typeface="나눔스퀘어OTF_ac ExtraBold"/>
                <a:ea typeface="나눔스퀘어OTF_ac ExtraBold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57250" y="3234502"/>
            <a:ext cx="339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20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무료 </a:t>
            </a:r>
            <a:r>
              <a:rPr lang="ko-KR" altLang="en-US" sz="2000" u="sng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체험권</a:t>
            </a:r>
            <a:r>
              <a:rPr lang="ko-KR" altLang="en-US" sz="20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 방법</a:t>
            </a:r>
            <a:endParaRPr lang="en-US" altLang="ko-KR" sz="2000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5" y="4546992"/>
            <a:ext cx="2915481" cy="561632"/>
          </a:xfrm>
          <a:prstGeom prst="rect">
            <a:avLst/>
          </a:prstGeom>
        </p:spPr>
      </p:pic>
      <p:sp>
        <p:nvSpPr>
          <p:cNvPr id="18" name="Chevron Right"/>
          <p:cNvSpPr>
            <a:spLocks noChangeAspect="1"/>
          </p:cNvSpPr>
          <p:nvPr/>
        </p:nvSpPr>
        <p:spPr bwMode="auto">
          <a:xfrm>
            <a:off x="3364251" y="4822214"/>
            <a:ext cx="212452" cy="44511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한쪽 모서리는 잘리고 다른 쪽 모서리는 둥근 사각형 20"/>
          <p:cNvSpPr/>
          <p:nvPr/>
        </p:nvSpPr>
        <p:spPr>
          <a:xfrm>
            <a:off x="3677061" y="3838914"/>
            <a:ext cx="2996229" cy="2495550"/>
          </a:xfrm>
          <a:prstGeom prst="snip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677061" y="5519651"/>
            <a:ext cx="3003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강의실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 중인 강좌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  <a:p>
            <a:pPr algn="ctr"/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PASS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강좌에서 지급된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체험권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'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353" y="4223936"/>
            <a:ext cx="2654662" cy="110982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888830" y="4699570"/>
            <a:ext cx="575466" cy="240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Chevron Right"/>
          <p:cNvSpPr>
            <a:spLocks noChangeAspect="1"/>
          </p:cNvSpPr>
          <p:nvPr/>
        </p:nvSpPr>
        <p:spPr bwMode="auto">
          <a:xfrm>
            <a:off x="6802223" y="4822214"/>
            <a:ext cx="212452" cy="445111"/>
          </a:xfrm>
          <a:custGeom>
            <a:avLst/>
            <a:gdLst>
              <a:gd name="T0" fmla="*/ 27 w 619"/>
              <a:gd name="T1" fmla="*/ 1183 h 1303"/>
              <a:gd name="T2" fmla="*/ 293 w 619"/>
              <a:gd name="T3" fmla="*/ 651 h 1303"/>
              <a:gd name="T4" fmla="*/ 27 w 619"/>
              <a:gd name="T5" fmla="*/ 119 h 1303"/>
              <a:gd name="T6" fmla="*/ 98 w 619"/>
              <a:gd name="T7" fmla="*/ 0 h 1303"/>
              <a:gd name="T8" fmla="*/ 244 w 619"/>
              <a:gd name="T9" fmla="*/ 0 h 1303"/>
              <a:gd name="T10" fmla="*/ 315 w 619"/>
              <a:gd name="T11" fmla="*/ 44 h 1303"/>
              <a:gd name="T12" fmla="*/ 619 w 619"/>
              <a:gd name="T13" fmla="*/ 651 h 1303"/>
              <a:gd name="T14" fmla="*/ 315 w 619"/>
              <a:gd name="T15" fmla="*/ 1259 h 1303"/>
              <a:gd name="T16" fmla="*/ 244 w 619"/>
              <a:gd name="T17" fmla="*/ 1303 h 1303"/>
              <a:gd name="T18" fmla="*/ 103 w 619"/>
              <a:gd name="T19" fmla="*/ 1303 h 1303"/>
              <a:gd name="T20" fmla="*/ 27 w 619"/>
              <a:gd name="T21" fmla="*/ 1183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9" h="1303">
                <a:moveTo>
                  <a:pt x="27" y="1183"/>
                </a:moveTo>
                <a:lnTo>
                  <a:pt x="293" y="651"/>
                </a:lnTo>
                <a:lnTo>
                  <a:pt x="27" y="119"/>
                </a:lnTo>
                <a:cubicBezTo>
                  <a:pt x="0" y="65"/>
                  <a:pt x="38" y="0"/>
                  <a:pt x="98" y="0"/>
                </a:cubicBezTo>
                <a:lnTo>
                  <a:pt x="244" y="0"/>
                </a:lnTo>
                <a:cubicBezTo>
                  <a:pt x="277" y="0"/>
                  <a:pt x="304" y="16"/>
                  <a:pt x="315" y="44"/>
                </a:cubicBezTo>
                <a:lnTo>
                  <a:pt x="619" y="651"/>
                </a:lnTo>
                <a:lnTo>
                  <a:pt x="315" y="1259"/>
                </a:lnTo>
                <a:cubicBezTo>
                  <a:pt x="304" y="1286"/>
                  <a:pt x="271" y="1303"/>
                  <a:pt x="244" y="1303"/>
                </a:cubicBezTo>
                <a:lnTo>
                  <a:pt x="103" y="1303"/>
                </a:lnTo>
                <a:cubicBezTo>
                  <a:pt x="38" y="1303"/>
                  <a:pt x="0" y="1238"/>
                  <a:pt x="27" y="1183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한쪽 모서리는 잘리고 다른 쪽 모서리는 둥근 사각형 27"/>
          <p:cNvSpPr/>
          <p:nvPr/>
        </p:nvSpPr>
        <p:spPr>
          <a:xfrm>
            <a:off x="7115033" y="3838914"/>
            <a:ext cx="2996229" cy="2495550"/>
          </a:xfrm>
          <a:prstGeom prst="snip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115033" y="5519651"/>
            <a:ext cx="3003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강좌추가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버튼 클릭하여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원하는 강좌 추가 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일간 자유롭게 수강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047" y="4521463"/>
            <a:ext cx="1546694" cy="65787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782270" y="1578804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4345"/>
              </p:ext>
            </p:extLst>
          </p:nvPr>
        </p:nvGraphicFramePr>
        <p:xfrm>
          <a:off x="9476174" y="17756"/>
          <a:ext cx="2654423" cy="433683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1. 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로그인 필수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미로그인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시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로그인 화면으로 이동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2. </a:t>
                      </a:r>
                      <a:r>
                        <a:rPr lang="ko-KR" altLang="en-US" sz="8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강좌 유료 구매 이력 체크</a:t>
                      </a:r>
                      <a:endParaRPr lang="en-US" altLang="ko-KR" sz="8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① 경찰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고시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소방 전 사이트 학원 유료 강좌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온라인 유료 단과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온라인 유료 패스 구매 이력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포인트 전액 결제 포함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 체크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→ 구매 이력 있을 시 발급 불가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교재 구매 이력은 체크하지 않음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② 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r>
                        <a:rPr lang="ko-KR" altLang="en-US" sz="800" b="0" spc="0" baseline="0" dirty="0" err="1">
                          <a:solidFill>
                            <a:schemeClr val="tx1"/>
                          </a:solidFill>
                          <a:latin typeface="+mn-ea"/>
                        </a:rPr>
                        <a:t>일체험권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 지급 이력 체크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→ 지급 이력 별도 보관하여 동일 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ID,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휴대폰번호 중복 지급 불가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3. 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버튼 클릭 시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Alert 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문구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1" spc="0" baseline="0" dirty="0">
                          <a:latin typeface="+mn-ea"/>
                        </a:rPr>
                        <a:t>① 구매 이력이 있는 경우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미래인재 학원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온라인 단과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,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패스 등 결제 이력이 없는 회원에게만 지급되는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체험권입니다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.’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1" spc="0" baseline="0" dirty="0">
                          <a:latin typeface="+mn-ea"/>
                        </a:rPr>
                        <a:t>②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7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일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체험권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지급 이력이 있는 경우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이미 지급된 </a:t>
                      </a:r>
                      <a:r>
                        <a:rPr lang="ko-KR" altLang="en-US" sz="800" b="0" spc="0" baseline="0" dirty="0" err="1">
                          <a:latin typeface="+mn-ea"/>
                        </a:rPr>
                        <a:t>수강권입니다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.’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1" spc="0" baseline="0" dirty="0">
                          <a:latin typeface="+mn-ea"/>
                        </a:rPr>
                        <a:t>③ 구매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지급 이력이 없는 경우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미래패스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7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일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체험권이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지급되었습니다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.’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확인 버튼 클릭 시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내강의실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 PASS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강좌 탭으로 이동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4. 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무료체험 패스 코드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: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ONS2309141825150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27762F-7C28-F06C-695E-2578EDC86318}"/>
              </a:ext>
            </a:extLst>
          </p:cNvPr>
          <p:cNvSpPr txBox="1"/>
          <p:nvPr/>
        </p:nvSpPr>
        <p:spPr>
          <a:xfrm>
            <a:off x="-988885" y="33567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005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2132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쿠폰 이미지로 디자인 해주세요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02721" y="2474379"/>
            <a:ext cx="801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미래인재경찰학원 패스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무료체험권을 커뮤니티에 소문 내주세요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pPr algn="ctr"/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 이상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소문내주신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분들께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2.0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할인쿠폰을 드립니다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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11080" y="1450576"/>
            <a:ext cx="8207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Event 1. </a:t>
            </a:r>
            <a:r>
              <a:rPr lang="ko-KR" altLang="en-US" sz="24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패스 무료 체험 이벤트 </a:t>
            </a:r>
            <a:r>
              <a:rPr lang="ko-KR" altLang="en-US" sz="2400" u="sng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소문내고</a:t>
            </a:r>
            <a:endParaRPr lang="en-US" altLang="ko-KR" sz="2400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400" u="sng" dirty="0" err="1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en-US" altLang="ko-KR" sz="2400" u="sng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2.0 </a:t>
            </a:r>
            <a:r>
              <a:rPr lang="ko-KR" altLang="en-US" sz="2400" u="sng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할인 받자</a:t>
            </a:r>
            <a:r>
              <a:rPr lang="en-US" altLang="ko-KR" sz="2400" u="sng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8" name="오각형 7"/>
          <p:cNvSpPr/>
          <p:nvPr/>
        </p:nvSpPr>
        <p:spPr>
          <a:xfrm rot="5400000">
            <a:off x="4198446" y="-4135928"/>
            <a:ext cx="1032859" cy="9353553"/>
          </a:xfrm>
          <a:prstGeom prst="homePlate">
            <a:avLst>
              <a:gd name="adj" fmla="val 2160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705350" y="5776364"/>
            <a:ext cx="2487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※5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 이상 참여 시 지급</a:t>
            </a:r>
            <a:endParaRPr lang="en-US" altLang="ko-KR" sz="8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89877" y="237898"/>
            <a:ext cx="845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미래패스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 </a:t>
            </a:r>
            <a:r>
              <a:rPr lang="ko-KR" altLang="en-US" sz="32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체험권</a:t>
            </a:r>
            <a:r>
              <a:rPr lang="ko-KR" altLang="en-US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배포 이벤트 오픈 기념</a:t>
            </a:r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293E69-C4CD-6CCF-8F63-35314D1EA1EF}"/>
              </a:ext>
            </a:extLst>
          </p:cNvPr>
          <p:cNvSpPr/>
          <p:nvPr/>
        </p:nvSpPr>
        <p:spPr>
          <a:xfrm>
            <a:off x="2921049" y="3814673"/>
            <a:ext cx="3660726" cy="1846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128755" y="4260795"/>
            <a:ext cx="3245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미래패스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2.0</a:t>
            </a:r>
          </a:p>
          <a:p>
            <a:pPr algn="ctr"/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만원 할인쿠폰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05045" y="369928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7" name="타원 76"/>
          <p:cNvSpPr/>
          <p:nvPr/>
        </p:nvSpPr>
        <p:spPr>
          <a:xfrm>
            <a:off x="6242732" y="3525015"/>
            <a:ext cx="678084" cy="67808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179739" y="3613988"/>
            <a:ext cx="804071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참여자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전원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0685F-C8D8-F11A-2793-FDD5176763E2}"/>
              </a:ext>
            </a:extLst>
          </p:cNvPr>
          <p:cNvSpPr txBox="1"/>
          <p:nvPr/>
        </p:nvSpPr>
        <p:spPr>
          <a:xfrm>
            <a:off x="-988885" y="33567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가 잘린 사각형 8"/>
          <p:cNvSpPr/>
          <p:nvPr/>
        </p:nvSpPr>
        <p:spPr>
          <a:xfrm>
            <a:off x="393582" y="0"/>
            <a:ext cx="8718855" cy="7001350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11748"/>
              </p:ext>
            </p:extLst>
          </p:nvPr>
        </p:nvGraphicFramePr>
        <p:xfrm>
          <a:off x="9476174" y="17756"/>
          <a:ext cx="2654423" cy="6448576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페이지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메인단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이미지 사용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클릭 시 해당 페이지 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복사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dirty="0">
                          <a:latin typeface="+mn-ea"/>
                        </a:rPr>
                        <a:t>커뮤니티 클릭 시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>
                          <a:latin typeface="+mn-ea"/>
                        </a:rPr>
                        <a:t>아래 </a:t>
                      </a:r>
                      <a:r>
                        <a:rPr lang="en-US" altLang="ko-KR" sz="800" spc="0" dirty="0">
                          <a:latin typeface="+mn-ea"/>
                        </a:rPr>
                        <a:t>URL</a:t>
                      </a:r>
                      <a:r>
                        <a:rPr lang="ko-KR" altLang="en-US" sz="800" spc="0" dirty="0">
                          <a:latin typeface="+mn-ea"/>
                        </a:rPr>
                        <a:t>로 새 창 연결해 주세요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경꿈사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2"/>
                        </a:rPr>
                        <a:t>https://cafe.naver.com/polstudy/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경수모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3"/>
                        </a:rPr>
                        <a:t>https://cafe.naver.com/tocop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독공사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4"/>
                        </a:rPr>
                        <a:t>https://cafe.naver.com/m2school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공드림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5"/>
                        </a:rPr>
                        <a:t>https://cafe.naver.com/gugrade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경시모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6"/>
                        </a:rPr>
                        <a:t>https://cafe.daum.net/policeacademy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>
                          <a:latin typeface="+mn-ea"/>
                        </a:rPr>
                        <a:t>네이버 블로그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7"/>
                        </a:rPr>
                        <a:t>https://section.blog.naver.com/BlogHome.naver?directoryNo=0&amp;currentPage=1&amp;groupId=0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인스타그램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8"/>
                        </a:rPr>
                        <a:t>https://www.instagram.com/</a:t>
                      </a:r>
                      <a:endParaRPr lang="en-US" altLang="ko-KR" sz="800" spc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1.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로그인 필수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2.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소문내기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URL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인증 시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Alert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①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1~4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 참여 시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: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이벤트 참여 완료되었습니다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(N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②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5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 이상 참여 시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 :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미래패스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할인쿠폰이 발급되었습니다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내강의실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회원정보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쿠폰에서 확인하실 수 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3. </a:t>
                      </a:r>
                      <a:r>
                        <a:rPr lang="ko-KR" altLang="en-US" sz="8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이벤트 </a:t>
                      </a:r>
                      <a:r>
                        <a:rPr lang="en-US" altLang="ko-KR" sz="8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5</a:t>
                      </a:r>
                      <a:r>
                        <a:rPr lang="ko-KR" altLang="en-US" sz="8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회 참여 시 쿠폰 자동 발급</a:t>
                      </a:r>
                      <a:endParaRPr lang="en-US" altLang="ko-KR" sz="8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중복 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등록 불가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쿠폰 코드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: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추후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전달드리겠습니다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1.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게시판 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주소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참여자 누적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(No.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넣지말아주세요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2. 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뒤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15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글자 ***로 가려주세요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3. ID/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이름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연락처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신청일 데이터 관리자 누적 요청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45065" y="284336"/>
            <a:ext cx="130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이벤트 기간</a:t>
            </a:r>
            <a:endParaRPr lang="en-US" altLang="ko-KR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665861" y="238883"/>
            <a:ext cx="1463413" cy="392634"/>
          </a:xfrm>
          <a:prstGeom prst="flowChartTerminator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229410" y="284336"/>
            <a:ext cx="200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~2023.10.30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</a:t>
            </a:r>
            <a:endParaRPr lang="en-US" altLang="ko-KR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45065" y="908983"/>
            <a:ext cx="130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참여 방법</a:t>
            </a:r>
            <a:endParaRPr lang="en-US" altLang="ko-KR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1" name="순서도: 수행의 시작/종료 50"/>
          <p:cNvSpPr/>
          <p:nvPr/>
        </p:nvSpPr>
        <p:spPr>
          <a:xfrm>
            <a:off x="665861" y="863530"/>
            <a:ext cx="1463413" cy="392634"/>
          </a:xfrm>
          <a:prstGeom prst="flowChartTerminator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5861" y="1431436"/>
            <a:ext cx="4844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소문내기 이미지와 함께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복사하기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47533" y="1837899"/>
            <a:ext cx="2767127" cy="457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66127" y="1914284"/>
            <a:ext cx="2703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소문내기 이미지 다운로드</a:t>
            </a:r>
            <a:endParaRPr lang="en-US" altLang="ko-KR" sz="1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713863" y="1837899"/>
            <a:ext cx="2767127" cy="457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732457" y="1914284"/>
            <a:ext cx="2703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이벤트 </a:t>
            </a:r>
            <a:r>
              <a:rPr lang="en-US" altLang="ko-KR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1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복사하기</a:t>
            </a:r>
            <a:endParaRPr lang="en-US" altLang="ko-KR" sz="1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5860" y="2492646"/>
            <a:ext cx="5000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커뮤니티에 전체 </a:t>
            </a:r>
            <a:r>
              <a:rPr lang="ko-KR" altLang="en-US" sz="1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공개글로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소문내기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47694F7A-2D3D-9091-F4C2-FD3581671E4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8326"/>
          <a:stretch/>
        </p:blipFill>
        <p:spPr>
          <a:xfrm>
            <a:off x="766127" y="2881684"/>
            <a:ext cx="4252110" cy="1177246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5135470" y="3014916"/>
            <a:ext cx="899591" cy="899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/>
              <a:t>네이버</a:t>
            </a:r>
            <a:endParaRPr lang="en-US" altLang="ko-KR" sz="1200" dirty="0"/>
          </a:p>
          <a:p>
            <a:pPr algn="ctr"/>
            <a:r>
              <a:rPr lang="ko-KR" altLang="en-US" sz="1200" dirty="0"/>
              <a:t>블로그</a:t>
            </a:r>
          </a:p>
        </p:txBody>
      </p:sp>
      <p:sp>
        <p:nvSpPr>
          <p:cNvPr id="55" name="타원 54"/>
          <p:cNvSpPr/>
          <p:nvPr/>
        </p:nvSpPr>
        <p:spPr>
          <a:xfrm>
            <a:off x="6152294" y="3014916"/>
            <a:ext cx="899591" cy="899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/>
              <a:t>인스타</a:t>
            </a:r>
            <a:endParaRPr lang="en-US" altLang="ko-KR" sz="1200" dirty="0"/>
          </a:p>
          <a:p>
            <a:pPr algn="ctr"/>
            <a:r>
              <a:rPr lang="ko-KR" altLang="en-US" sz="1200" dirty="0"/>
              <a:t>그램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5860" y="4309790"/>
            <a:ext cx="6962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빈칸에 내가 작성한 글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인증하기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644420" y="1785394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3618730" y="1777623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607369" y="2827047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순서도: 처리 64"/>
          <p:cNvSpPr/>
          <p:nvPr/>
        </p:nvSpPr>
        <p:spPr>
          <a:xfrm>
            <a:off x="986703" y="5311905"/>
            <a:ext cx="6680167" cy="479115"/>
          </a:xfrm>
          <a:prstGeom prst="flowChartProcess">
            <a:avLst/>
          </a:prstGeom>
          <a:noFill/>
          <a:ln>
            <a:solidFill>
              <a:srgbClr val="FB5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6" name="순서도: 처리 65"/>
          <p:cNvSpPr/>
          <p:nvPr/>
        </p:nvSpPr>
        <p:spPr>
          <a:xfrm>
            <a:off x="7666871" y="5312708"/>
            <a:ext cx="837044" cy="479115"/>
          </a:xfrm>
          <a:prstGeom prst="flowChartProcess">
            <a:avLst/>
          </a:prstGeom>
          <a:solidFill>
            <a:srgbClr val="FB585D"/>
          </a:solidFill>
          <a:ln>
            <a:solidFill>
              <a:srgbClr val="FB5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01039" y="5393614"/>
            <a:ext cx="2666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소문 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URL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입력해주세요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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71890" y="5226175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3" name="순서도: 처리 72"/>
          <p:cNvSpPr/>
          <p:nvPr/>
        </p:nvSpPr>
        <p:spPr>
          <a:xfrm>
            <a:off x="732724" y="5118444"/>
            <a:ext cx="8059997" cy="1696111"/>
          </a:xfrm>
          <a:prstGeom prst="flowChartProcess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732727" y="4735839"/>
            <a:ext cx="3363024" cy="382604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소문내기 이벤트 참여 게시판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976213" y="6049522"/>
            <a:ext cx="7527702" cy="765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누적 게시판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666529" y="4903121"/>
            <a:ext cx="3262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부적절한 내용은 관리자가 임의로 삭제할 수 있습니다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97010" y="5953583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FC384-A49B-DF88-3C99-DB433664252C}"/>
              </a:ext>
            </a:extLst>
          </p:cNvPr>
          <p:cNvSpPr txBox="1"/>
          <p:nvPr/>
        </p:nvSpPr>
        <p:spPr>
          <a:xfrm>
            <a:off x="-949173" y="107826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section8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69ABD-FA5C-BA7A-B8A9-12B334E2BF63}"/>
              </a:ext>
            </a:extLst>
          </p:cNvPr>
          <p:cNvSpPr txBox="1"/>
          <p:nvPr/>
        </p:nvSpPr>
        <p:spPr>
          <a:xfrm>
            <a:off x="-976422" y="524604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section9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BA4A7-E7C0-7B0B-E286-1EC426B34ABD}"/>
              </a:ext>
            </a:extLst>
          </p:cNvPr>
          <p:cNvSpPr txBox="1"/>
          <p:nvPr/>
        </p:nvSpPr>
        <p:spPr>
          <a:xfrm>
            <a:off x="-882309" y="604606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section9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5C70E-77C9-EFF9-0128-3A9341D5EF1C}"/>
              </a:ext>
            </a:extLst>
          </p:cNvPr>
          <p:cNvSpPr txBox="1"/>
          <p:nvPr/>
        </p:nvSpPr>
        <p:spPr>
          <a:xfrm>
            <a:off x="6595533" y="516467"/>
            <a:ext cx="2197188" cy="18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68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2132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쿠폰 이미지로 디자인 해주세요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93824" y="1948857"/>
            <a:ext cx="8753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미래인재경찰학원 패스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무료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체험권으로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강의 수강하고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수강후기를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남겨주세요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작성해주신 모든 분들께 교재 구매 포인트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3,000P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드립니다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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정성껏 작성해주신 분들께는 스타벅스 커피도 드려요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11080" y="477691"/>
            <a:ext cx="8207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Event 2. </a:t>
            </a:r>
            <a:r>
              <a:rPr lang="ko-KR" altLang="en-US" sz="2400" u="sng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ko-KR" altLang="en-US" sz="24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무료 체험 후 </a:t>
            </a:r>
            <a:r>
              <a:rPr lang="ko-KR" altLang="en-US" sz="2400" u="sng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</a:t>
            </a:r>
            <a:r>
              <a:rPr lang="ko-KR" altLang="en-US" sz="24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남기고</a:t>
            </a:r>
            <a:endParaRPr lang="en-US" altLang="ko-KR" sz="2400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400" u="sng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교재 포인트까지 받아가자</a:t>
            </a:r>
            <a:r>
              <a:rPr lang="en-US" altLang="ko-KR" sz="2400" u="sng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061299" y="5717654"/>
            <a:ext cx="15373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매주 화요일 일괄 지급</a:t>
            </a:r>
            <a:endParaRPr lang="en-US" altLang="ko-KR" sz="8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293E69-C4CD-6CCF-8F63-35314D1EA1EF}"/>
              </a:ext>
            </a:extLst>
          </p:cNvPr>
          <p:cNvSpPr/>
          <p:nvPr/>
        </p:nvSpPr>
        <p:spPr>
          <a:xfrm>
            <a:off x="918725" y="3814673"/>
            <a:ext cx="3660726" cy="1846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126431" y="4386742"/>
            <a:ext cx="3245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 교재 포인트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3,000P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02721" y="369928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7" name="타원 76"/>
          <p:cNvSpPr/>
          <p:nvPr/>
        </p:nvSpPr>
        <p:spPr>
          <a:xfrm>
            <a:off x="4240408" y="3525015"/>
            <a:ext cx="678084" cy="67808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177415" y="3613988"/>
            <a:ext cx="804071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작성자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전원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13" name="Picture 2" descr="https://o.remove.bg/downloads/86adf702-9649-4151-af73-1ea4f4f92f5b/image-removebg-preview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9" t="16515" r="28540" b="12355"/>
          <a:stretch/>
        </p:blipFill>
        <p:spPr bwMode="auto">
          <a:xfrm>
            <a:off x="6155292" y="3525015"/>
            <a:ext cx="1475142" cy="246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/>
          <p:cNvSpPr/>
          <p:nvPr/>
        </p:nvSpPr>
        <p:spPr>
          <a:xfrm>
            <a:off x="7323160" y="3506730"/>
            <a:ext cx="678084" cy="67808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329941" y="3557603"/>
            <a:ext cx="664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추첨</a:t>
            </a:r>
            <a:endParaRPr lang="en-US" altLang="ko-KR" sz="1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329941" y="5625863"/>
            <a:ext cx="177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※10/31(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화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당첨자 개별 문자 발송</a:t>
            </a:r>
            <a:endParaRPr lang="en-US" altLang="ko-KR" sz="8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9AD948-EB15-4D9D-81CB-140D0BCD6CF5}"/>
              </a:ext>
            </a:extLst>
          </p:cNvPr>
          <p:cNvSpPr txBox="1"/>
          <p:nvPr/>
        </p:nvSpPr>
        <p:spPr>
          <a:xfrm>
            <a:off x="-1168193" y="106410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58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가 잘린 사각형 8"/>
          <p:cNvSpPr/>
          <p:nvPr/>
        </p:nvSpPr>
        <p:spPr>
          <a:xfrm>
            <a:off x="12047" y="578125"/>
            <a:ext cx="9414588" cy="5955679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73978"/>
              </p:ext>
            </p:extLst>
          </p:nvPr>
        </p:nvGraphicFramePr>
        <p:xfrm>
          <a:off x="9476174" y="17756"/>
          <a:ext cx="2654423" cy="332442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3838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1. 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로그인 필수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2. 7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일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체험권을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받은 경우에만 해당 게시판에서 작성 가능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1" spc="0" baseline="0" dirty="0">
                          <a:latin typeface="+mn-ea"/>
                        </a:rPr>
                        <a:t>①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7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일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체험권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받은 경우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 :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수강후기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작성 팝업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1" spc="0" baseline="0" dirty="0">
                          <a:latin typeface="+mn-ea"/>
                        </a:rPr>
                        <a:t>②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7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일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체험권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받지 않은 경우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 : ‘7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일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체험권으로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강좌 수강 후 작성할 수 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.‘ Alert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띄우고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, 12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번 슬라이드로 이동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3. 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과목별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수강후기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작성하기 버튼 클릭 시 과목별 작성 팝업에서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수강후기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작성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4. 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해당 페이지의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수강후기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누적 게시판과 해당 교수의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수강후기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게시판에 후기 누적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1.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해당 페이지에서 작성한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수강후기만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게시판 누적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2.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과목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교수님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내용 누적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13328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53175" y="1067211"/>
            <a:ext cx="130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이벤트 기간</a:t>
            </a:r>
            <a:endParaRPr lang="en-US" altLang="ko-KR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3971" y="1021758"/>
            <a:ext cx="1463413" cy="392634"/>
          </a:xfrm>
          <a:prstGeom prst="flowChartTerminator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37520" y="1067211"/>
            <a:ext cx="2009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~2023.10.30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</a:t>
            </a:r>
            <a:endParaRPr lang="en-US" altLang="ko-KR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53175" y="1814957"/>
            <a:ext cx="130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참여 방법</a:t>
            </a:r>
            <a:endParaRPr lang="en-US" altLang="ko-KR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1" name="순서도: 수행의 시작/종료 50"/>
          <p:cNvSpPr/>
          <p:nvPr/>
        </p:nvSpPr>
        <p:spPr>
          <a:xfrm>
            <a:off x="173971" y="1769504"/>
            <a:ext cx="1463413" cy="392634"/>
          </a:xfrm>
          <a:prstGeom prst="flowChartTerminator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737519" y="1814957"/>
            <a:ext cx="7597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</a:t>
            </a:r>
            <a:r>
              <a:rPr lang="ko-KR" altLang="en-US" sz="1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체험권으로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미래인재 교수님들의 강의 무료로 듣기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</a:t>
            </a:r>
            <a:r>
              <a:rPr lang="ko-KR" altLang="en-US" sz="1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교수님별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작성하기 버튼을 클릭하여 내가 수강한 강의의 </a:t>
            </a:r>
            <a:r>
              <a:rPr lang="ko-KR" altLang="en-US" sz="1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(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확인 후 매주 화요일 교재 포인트 지급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(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 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 지급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7305" y="3553457"/>
            <a:ext cx="1363437" cy="583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62394" y="3649359"/>
            <a:ext cx="133834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신광은 형사법</a:t>
            </a:r>
            <a:endParaRPr lang="en-US" altLang="ko-KR" sz="11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작성하기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60839" y="3448731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153674" y="3553457"/>
            <a:ext cx="1363437" cy="583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178763" y="3649359"/>
            <a:ext cx="1338348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장정훈 경찰학</a:t>
            </a:r>
            <a:endParaRPr lang="en-US" altLang="ko-KR" sz="11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작성하기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85601" y="3553457"/>
            <a:ext cx="1363437" cy="583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710690" y="3649359"/>
            <a:ext cx="13383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r>
              <a:rPr lang="ko-KR" altLang="en-US" sz="11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헌법</a:t>
            </a:r>
            <a:endParaRPr lang="en-US" altLang="ko-KR" sz="11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작성하기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217528" y="3553457"/>
            <a:ext cx="1363437" cy="583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242617" y="3649359"/>
            <a:ext cx="13383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r>
              <a:rPr lang="ko-KR" altLang="en-US" sz="11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헌법</a:t>
            </a:r>
            <a:endParaRPr lang="en-US" altLang="ko-KR" sz="11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작성하기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733897" y="3553457"/>
            <a:ext cx="1363437" cy="583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758986" y="3649359"/>
            <a:ext cx="13383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박상민 범죄학</a:t>
            </a:r>
            <a:endParaRPr lang="en-US" altLang="ko-KR" sz="11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작성하기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58" name="순서도: 처리 57"/>
          <p:cNvSpPr/>
          <p:nvPr/>
        </p:nvSpPr>
        <p:spPr>
          <a:xfrm>
            <a:off x="246108" y="3354944"/>
            <a:ext cx="8972707" cy="3178860"/>
          </a:xfrm>
          <a:prstGeom prst="flowChartProcess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9" name="양쪽 모서리가 둥근 사각형 58"/>
          <p:cNvSpPr/>
          <p:nvPr/>
        </p:nvSpPr>
        <p:spPr>
          <a:xfrm>
            <a:off x="246111" y="2972339"/>
            <a:ext cx="3363024" cy="382604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</a:t>
            </a:r>
            <a:r>
              <a:rPr lang="ko-KR" altLang="en-US" sz="1600" b="1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이벤트 참여 게시판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89597" y="4286021"/>
            <a:ext cx="8479836" cy="2247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누적 게시판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128856" y="3139621"/>
            <a:ext cx="52100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글자수 미달 및 부적절한 내용 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· 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중복 단어 반복 작성 시 포인트 지급이 제한될 수 있습니다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410394" y="4190083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39" y="3953566"/>
            <a:ext cx="3051367" cy="157356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8379229" y="3700731"/>
            <a:ext cx="1072495" cy="384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4551" y="3553457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클릭 시 각 과목별 </a:t>
            </a:r>
            <a:r>
              <a:rPr lang="ko-KR" altLang="en-US" sz="1000" dirty="0" err="1"/>
              <a:t>수강후기</a:t>
            </a:r>
            <a:r>
              <a:rPr lang="ko-KR" altLang="en-US" sz="1000" dirty="0"/>
              <a:t> 작성 팝업</a:t>
            </a:r>
            <a:endParaRPr lang="en-US" altLang="ko-KR" sz="1000" dirty="0"/>
          </a:p>
          <a:p>
            <a:pPr algn="ctr"/>
            <a:r>
              <a:rPr lang="ko-KR" altLang="en-US" sz="1000" dirty="0"/>
              <a:t>기존 </a:t>
            </a:r>
            <a:r>
              <a:rPr lang="ko-KR" altLang="en-US" sz="1000" dirty="0" err="1"/>
              <a:t>수강후기</a:t>
            </a:r>
            <a:r>
              <a:rPr lang="ko-KR" altLang="en-US" sz="1000" dirty="0"/>
              <a:t> 게시판과 동일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030DA-FDF8-B65E-01B0-B39979368802}"/>
              </a:ext>
            </a:extLst>
          </p:cNvPr>
          <p:cNvSpPr txBox="1"/>
          <p:nvPr/>
        </p:nvSpPr>
        <p:spPr>
          <a:xfrm>
            <a:off x="-1052493" y="214233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DB1BE-6B17-A6C3-E154-1FEEDD0D34F3}"/>
              </a:ext>
            </a:extLst>
          </p:cNvPr>
          <p:cNvSpPr txBox="1"/>
          <p:nvPr/>
        </p:nvSpPr>
        <p:spPr>
          <a:xfrm>
            <a:off x="-1085853" y="34290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92B82-C3B8-0350-B0BF-0FC5268B045B}"/>
              </a:ext>
            </a:extLst>
          </p:cNvPr>
          <p:cNvSpPr txBox="1"/>
          <p:nvPr/>
        </p:nvSpPr>
        <p:spPr>
          <a:xfrm>
            <a:off x="-1129194" y="460093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17B74-FE35-535C-A25D-73E5574290C2}"/>
              </a:ext>
            </a:extLst>
          </p:cNvPr>
          <p:cNvSpPr txBox="1"/>
          <p:nvPr/>
        </p:nvSpPr>
        <p:spPr>
          <a:xfrm>
            <a:off x="549149" y="5553910"/>
            <a:ext cx="686646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내용 </a:t>
            </a:r>
            <a:r>
              <a:rPr lang="en-US" altLang="ko-KR" dirty="0"/>
              <a:t>-</a:t>
            </a:r>
            <a:r>
              <a:rPr lang="ko-KR" altLang="en-US" b="1" dirty="0">
                <a:solidFill>
                  <a:srgbClr val="FF0000"/>
                </a:solidFill>
              </a:rPr>
              <a:t>그대로 보이게 해주시고, 글씨 크기는 기존 소문내기 게시판 글씨크기보다 </a:t>
            </a:r>
            <a:r>
              <a:rPr lang="ko-KR" altLang="en-US" b="1" dirty="0" err="1">
                <a:solidFill>
                  <a:srgbClr val="FF0000"/>
                </a:solidFill>
              </a:rPr>
              <a:t>작아야할것같아요</a:t>
            </a:r>
            <a:r>
              <a:rPr lang="ko-KR" altLang="en-US" b="1" dirty="0">
                <a:solidFill>
                  <a:srgbClr val="FF0000"/>
                </a:solidFill>
              </a:rPr>
              <a:t>~</a:t>
            </a:r>
          </a:p>
          <a:p>
            <a:r>
              <a:rPr lang="ko-KR" altLang="en-US" dirty="0"/>
              <a:t>내용은 3줄 이상 넘어가면 ...</a:t>
            </a:r>
            <a:r>
              <a:rPr lang="ko-KR" altLang="en-US" dirty="0" err="1"/>
              <a:t>으로</a:t>
            </a:r>
            <a:r>
              <a:rPr lang="ko-KR" altLang="en-US" dirty="0"/>
              <a:t> 생략해도 </a:t>
            </a:r>
            <a:r>
              <a:rPr lang="ko-KR" altLang="en-US" dirty="0" err="1"/>
              <a:t>될것같습니다</a:t>
            </a:r>
            <a:r>
              <a:rPr lang="ko-KR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5991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97949"/>
              </p:ext>
            </p:extLst>
          </p:nvPr>
        </p:nvGraphicFramePr>
        <p:xfrm>
          <a:off x="9476174" y="17756"/>
          <a:ext cx="2654423" cy="222056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https://www.miraeij.com/police/classes/online/pass/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15525" y="2047365"/>
            <a:ext cx="8864514" cy="294171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68253" y="2930621"/>
            <a:ext cx="852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72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ko-KR" altLang="en-US" sz="7200" b="1" dirty="0" err="1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en-US" altLang="ko-KR" sz="72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2.0</a:t>
            </a:r>
            <a:endParaRPr lang="en-US" altLang="ko-KR" sz="72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315525" y="4522000"/>
            <a:ext cx="8864514" cy="545349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47967" y="4617252"/>
            <a:ext cx="8399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체험권으로</a:t>
            </a:r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듣던 그 강좌</a:t>
            </a:r>
            <a:r>
              <a:rPr lang="en-US" altLang="ko-KR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</a:t>
            </a:r>
            <a:r>
              <a:rPr lang="ko-KR" altLang="en-US" sz="20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en-US" altLang="ko-KR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2.0 </a:t>
            </a:r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구매하고 지금 바로 이어서 듣기 </a:t>
            </a:r>
            <a:r>
              <a:rPr lang="en-US" altLang="ko-KR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57688" y="2307564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154449" y="2197575"/>
            <a:ext cx="518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24/25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대비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만원대로 </a:t>
            </a:r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전강좌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무제한 수강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7734" y="4072818"/>
            <a:ext cx="934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합격 시 환급 </a:t>
            </a:r>
            <a:r>
              <a:rPr lang="en-US" altLang="ko-KR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교재 구매 가능 포인트 제공 </a:t>
            </a:r>
            <a:r>
              <a:rPr lang="en-US" altLang="ko-KR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총 </a:t>
            </a:r>
            <a:r>
              <a:rPr lang="en-US" altLang="ko-KR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130</a:t>
            </a:r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 상당 혜택</a:t>
            </a:r>
            <a:endParaRPr lang="en-US" altLang="ko-KR" sz="20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7B715-6CD2-A978-FBD3-2ADFE9BD8460}"/>
              </a:ext>
            </a:extLst>
          </p:cNvPr>
          <p:cNvSpPr txBox="1"/>
          <p:nvPr/>
        </p:nvSpPr>
        <p:spPr>
          <a:xfrm>
            <a:off x="-1099191" y="189730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87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115" y="294687"/>
            <a:ext cx="8349635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무료 </a:t>
            </a:r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체험권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유의사항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105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미래인재경찰학원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경찰채용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모든 정규강좌 수강이 가능합니다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 (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형사법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형법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형사소송법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경찰학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헌법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범죄학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검정제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경찰간부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경찰승진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해양경찰 전용 강좌는 포함되지 않습니다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일부 특강의 경우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미제공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될 수 있으며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미래패스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2.0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과 제공 시기가 다를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ID,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휴대폰번호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개당 한번만 참여가 가능합니다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미래인재경찰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고시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소방학원의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유료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수강이력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학원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온라인 단과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온라인 패스 등 포함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 없는 경우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체험권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지급이 가능합니다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내 강의실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 PASS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강좌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패스 선택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강좌추가하여 수강할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지급된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PASS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는 신청일로부터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일간 수강 가능하며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7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일 경과 후에는 수강이 불가합니다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이벤트는 사전 예고 없이 조기 종료되거나 연장될 수 있으며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구성 강좌가 변경될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114" y="2333721"/>
            <a:ext cx="8774131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소문내기 이벤트 유의사항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105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이벤트 기간 내 소문내기 이벤트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 이상 참여 시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미래패스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2.0 5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 할인쿠폰이 즉시 발급됩니다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할인쿠폰은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경찰채용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미래패스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2.0 SIGNATURE, 24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차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PACKAGE , 24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년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차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PACKAGE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 사용 가능한 쿠폰입니다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상품은 작성자 한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당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 지급됩니다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지급된 쿠폰은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내강의실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쿠폰에서 확인하실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타인의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게시글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주소를 입력하는 경우 또는 부정한 방법으로 참여 시 지급된 쿠폰이 회수될 수 있으며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추후 이벤트 참여에 제한이 있을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전체 공개된 게시글이어야 하며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지정된 커뮤니티에 등록된 글만 인정됩니다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같은 게시 글 주소는 등록할 수 없습니다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이벤트는 사전 예고 없이 조기 종료되거나 연장될 수 있으며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사전 예고없이 경품이 변경될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115" y="4372755"/>
            <a:ext cx="8774131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수강후기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이벤트 유의사항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105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사은품 안내</a:t>
            </a:r>
            <a:endParaRPr lang="en-US" altLang="ko-KR" sz="105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-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작성자 전원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미래인재 교재 포인트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3,000P /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우수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작성자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명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스타벅스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아메리카노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기프티콘</a:t>
            </a:r>
            <a:endParaRPr lang="en-US" altLang="ko-KR" sz="105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-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지급 일정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매주 화요일 포인트 일괄 지급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23.10.31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기프티콘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지급</a:t>
            </a:r>
            <a:b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이벤트는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23.10.30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까지 입력된 건에 한해 인정됩니다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수강후기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내용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30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자 이상 작성 시 경품이 지급되며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글자 수 미달 및 부적절한 내용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·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중복 단어 반복 작성 시 포인트 지급이 제한될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교재포인트는 한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당 최대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 지급 가능합니다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우수 작성자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기프티콘의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경우 이벤트 종료 후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명을 추첨하여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23.10.31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일괄 지급되며 가입하신 휴대폰 번호로 발송됩니다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등록한 수령인의 휴대폰 번호로 관련 내용이 발송되므로 번호 오류로 인해 발송 누락된 경우에는 추가 지급 불가합니다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마케팅 수신 동의에 동의한 분들에 한하여 이벤트 경품이 지급되며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작성해주신 게시 글은 마케팅 자료로 사용될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이벤트는 사전 예고 없이 조기 종료되거나 연장될 수 있으며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사은품 품절 시에도 사전 예고없이 경품이 변경될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5CE76-5938-C4BE-1A54-2F126893472A}"/>
              </a:ext>
            </a:extLst>
          </p:cNvPr>
          <p:cNvSpPr txBox="1"/>
          <p:nvPr/>
        </p:nvSpPr>
        <p:spPr>
          <a:xfrm>
            <a:off x="-1099191" y="1897307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56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35" y="1195387"/>
            <a:ext cx="1171575" cy="4181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9589" y="824518"/>
            <a:ext cx="240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ss</a:t>
            </a:r>
            <a:r>
              <a:rPr lang="ko-KR" altLang="en-US" sz="1200" dirty="0"/>
              <a:t>배너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광은장학회</a:t>
            </a:r>
            <a:r>
              <a:rPr lang="ko-KR" altLang="en-US" sz="1200" dirty="0"/>
              <a:t> 하단 추가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6677220" y="2408965"/>
            <a:ext cx="8086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553633" y="1985146"/>
            <a:ext cx="835872" cy="8476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500696" y="2080308"/>
            <a:ext cx="95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전강좌</a:t>
            </a:r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무제한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</a:t>
            </a:r>
            <a:endParaRPr lang="en-US" altLang="ko-KR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무료체험</a:t>
            </a:r>
            <a:endParaRPr lang="en-US" altLang="ko-KR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939" y="82451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온라인 배너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92547" y="1345512"/>
            <a:ext cx="3177083" cy="240030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235572" y="1661980"/>
            <a:ext cx="2491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</a:t>
            </a:r>
            <a:r>
              <a:rPr lang="ko-KR" altLang="en-US" sz="1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전강사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전강좌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무제한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111021" y="1985146"/>
            <a:ext cx="2740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</a:t>
            </a:r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 무료 </a:t>
            </a:r>
            <a:r>
              <a:rPr lang="ko-KR" altLang="en-US" sz="28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체험권</a:t>
            </a:r>
            <a:endParaRPr lang="en-US" altLang="ko-KR" sz="28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배포 이벤트</a:t>
            </a:r>
            <a:r>
              <a:rPr lang="en-US" altLang="ko-KR" sz="28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235572" y="3052443"/>
            <a:ext cx="2491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u="sng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소문내고</a:t>
            </a:r>
            <a:r>
              <a:rPr lang="ko-KR" altLang="en-US" sz="11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u="sng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ko-KR" altLang="en-US" sz="11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할인 받자</a:t>
            </a:r>
            <a:r>
              <a:rPr lang="en-US" altLang="ko-KR" sz="11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&gt;</a:t>
            </a:r>
          </a:p>
        </p:txBody>
      </p:sp>
    </p:spTree>
    <p:extLst>
      <p:ext uri="{BB962C8B-B14F-4D97-AF65-F5344CB8AC3E}">
        <p14:creationId xmlns:p14="http://schemas.microsoft.com/office/powerpoint/2010/main" val="338943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13206" y="705008"/>
            <a:ext cx="85667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 </a:t>
            </a:r>
            <a:r>
              <a:rPr lang="ko-KR" altLang="en-US" sz="6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전강좌</a:t>
            </a:r>
            <a:endParaRPr lang="en-US" altLang="ko-KR" sz="6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sz="6600" dirty="0">
                <a:solidFill>
                  <a:srgbClr val="F4433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</a:t>
            </a:r>
            <a:r>
              <a:rPr lang="ko-KR" altLang="en-US" sz="6600" dirty="0">
                <a:solidFill>
                  <a:srgbClr val="F4433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 무료 </a:t>
            </a:r>
            <a:r>
              <a:rPr lang="ko-KR" altLang="en-US" sz="6600" dirty="0" err="1">
                <a:solidFill>
                  <a:srgbClr val="F4433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체험권</a:t>
            </a:r>
            <a:r>
              <a:rPr lang="ko-KR" altLang="en-US" sz="6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배포</a:t>
            </a:r>
            <a:endParaRPr lang="en-US" altLang="ko-KR" sz="6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177144" y="58043"/>
            <a:ext cx="6708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시작부터 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경찰학원과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함께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28134"/>
              </p:ext>
            </p:extLst>
          </p:nvPr>
        </p:nvGraphicFramePr>
        <p:xfrm>
          <a:off x="9476174" y="17756"/>
          <a:ext cx="2654423" cy="5717056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PC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버전 따라다니는 배너 삽입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*클릭 시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13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번 슬라이드 연결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https://www.miraeij.com/police/classes/online/pass/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1. 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로그인 필수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미로그인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시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로그인 화면으로 이동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2. </a:t>
                      </a:r>
                      <a:r>
                        <a:rPr lang="ko-KR" altLang="en-US" sz="8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강좌 유료 구매 이력 체크</a:t>
                      </a:r>
                      <a:endParaRPr lang="en-US" altLang="ko-KR" sz="8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① 경찰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고시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소방 전 사이트 학원 유료 강좌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온라인 유료 단과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/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온라인 유료 패스 구매 이력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포인트 전액 결제 포함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 체크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→ 구매 이력 있을 시 발급 불가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교재 구매 이력은 체크하지 않음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② 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  <a:r>
                        <a:rPr lang="ko-KR" altLang="en-US" sz="800" b="0" spc="0" baseline="0" dirty="0" err="1">
                          <a:solidFill>
                            <a:schemeClr val="tx1"/>
                          </a:solidFill>
                          <a:latin typeface="+mn-ea"/>
                        </a:rPr>
                        <a:t>일체험권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 지급 이력 체크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→ 지급 이력 별도 보관하여 동일 </a:t>
                      </a:r>
                      <a:r>
                        <a:rPr lang="en-US" altLang="ko-KR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ID,</a:t>
                      </a:r>
                      <a:r>
                        <a:rPr lang="ko-KR" altLang="en-US" sz="800" b="0" spc="0" baseline="0" dirty="0">
                          <a:solidFill>
                            <a:schemeClr val="tx1"/>
                          </a:solidFill>
                          <a:latin typeface="+mn-ea"/>
                        </a:rPr>
                        <a:t>휴대폰번호 중복 지급 불가</a:t>
                      </a:r>
                      <a:endParaRPr lang="en-US" altLang="ko-KR" sz="800" b="0" spc="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3. 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버튼 클릭 시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Alert 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문구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1" spc="0" baseline="0" dirty="0">
                          <a:latin typeface="+mn-ea"/>
                        </a:rPr>
                        <a:t>① 구매 이력이 있는 경우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미래인재 학원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온라인 단과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,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패스 등 결제 이력이 없는 회원에게만 지급되는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체험권입니다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.’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1" spc="0" baseline="0" dirty="0">
                          <a:latin typeface="+mn-ea"/>
                        </a:rPr>
                        <a:t>② 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7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일 </a:t>
                      </a:r>
                      <a:r>
                        <a:rPr lang="ko-KR" altLang="en-US" sz="800" b="1" spc="0" baseline="0" dirty="0" err="1">
                          <a:latin typeface="+mn-ea"/>
                        </a:rPr>
                        <a:t>체험권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 지급 이력이 있는 경우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b="0" spc="0" baseline="0" dirty="0">
                          <a:latin typeface="+mn-ea"/>
                        </a:rPr>
                        <a:t>이미 지급된 </a:t>
                      </a:r>
                      <a:r>
                        <a:rPr lang="ko-KR" altLang="en-US" sz="800" b="0" spc="0" baseline="0" dirty="0" err="1">
                          <a:latin typeface="+mn-ea"/>
                        </a:rPr>
                        <a:t>수강권입니다</a:t>
                      </a:r>
                      <a:r>
                        <a:rPr lang="en-US" altLang="ko-KR" sz="800" b="0" spc="0" baseline="0" dirty="0">
                          <a:latin typeface="+mn-ea"/>
                        </a:rPr>
                        <a:t>.’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="1" spc="0" baseline="0" dirty="0">
                          <a:latin typeface="+mn-ea"/>
                        </a:rPr>
                        <a:t>③ 구매</a:t>
                      </a:r>
                      <a:r>
                        <a:rPr lang="en-US" altLang="ko-KR" sz="800" b="1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지급 이력이 없는 경우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미래패스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7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일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체험권이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지급되었습니다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.’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확인 버튼 클릭 시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내강의실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 PASS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강좌 탭으로 이동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baseline="0" dirty="0">
                          <a:latin typeface="+mn-ea"/>
                        </a:rPr>
                        <a:t>4. </a:t>
                      </a:r>
                      <a:r>
                        <a:rPr lang="ko-KR" altLang="en-US" sz="800" b="1" spc="0" baseline="0" dirty="0">
                          <a:latin typeface="+mn-ea"/>
                        </a:rPr>
                        <a:t>무료체험 패스 코드</a:t>
                      </a:r>
                      <a:endParaRPr lang="en-US" altLang="ko-KR" sz="800" b="1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: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ONS2309141825150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351575" y="1283103"/>
            <a:ext cx="1071108" cy="702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356077" y="1353184"/>
            <a:ext cx="1092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</a:t>
            </a:r>
            <a:r>
              <a:rPr lang="ko-KR" altLang="en-US" sz="1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체험권</a:t>
            </a:r>
            <a:endParaRPr lang="en-US" altLang="ko-KR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소문내고</a:t>
            </a:r>
            <a:endParaRPr lang="en-US" altLang="ko-KR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패스 </a:t>
            </a:r>
            <a:r>
              <a:rPr lang="ko-KR" altLang="en-US" sz="1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할인받자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250850" y="1187036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2" name="타원 11"/>
          <p:cNvSpPr/>
          <p:nvPr/>
        </p:nvSpPr>
        <p:spPr>
          <a:xfrm>
            <a:off x="303125" y="2929064"/>
            <a:ext cx="2003122" cy="32378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문태환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677329" y="2924733"/>
            <a:ext cx="2003122" cy="32378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박상민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840291" y="2886633"/>
            <a:ext cx="2003122" cy="32378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장정훈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40163" y="2886633"/>
            <a:ext cx="2003122" cy="32378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전효진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509409" y="2830178"/>
            <a:ext cx="2003122" cy="32378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신광은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85857" y="-17667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네이버 키워드 검색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경찰학원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기준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2022.11~2023.3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406328" y="5436541"/>
            <a:ext cx="100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신광은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610816" y="5436541"/>
            <a:ext cx="100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경찰학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장정훈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055678" y="5450991"/>
            <a:ext cx="100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93133" y="5436540"/>
            <a:ext cx="100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582992" y="5450991"/>
            <a:ext cx="100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박상민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38225" y="2040909"/>
            <a:ext cx="1071108" cy="702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342727" y="2091940"/>
            <a:ext cx="1092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전강좌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무제한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pPr algn="ctr"/>
            <a:r>
              <a:rPr lang="ko-KR" altLang="en-US" sz="1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2.0</a:t>
            </a:r>
          </a:p>
          <a:p>
            <a:pPr algn="ctr"/>
            <a:r>
              <a:rPr lang="ko-KR" altLang="en-US" sz="11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바로가기</a:t>
            </a:r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237500" y="1944842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57250" y="6355772"/>
            <a:ext cx="7648575" cy="100445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201912" y="6596389"/>
            <a:ext cx="695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바로 </a:t>
            </a:r>
            <a:r>
              <a:rPr lang="ko-KR" altLang="en-US" sz="28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ko-KR" altLang="en-US" sz="2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2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 무료 체험하기 </a:t>
            </a:r>
            <a:r>
              <a:rPr lang="en-US" altLang="ko-KR" sz="2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782270" y="6303204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687CF-0FD1-16DD-61DC-5B7683D3BED1}"/>
              </a:ext>
            </a:extLst>
          </p:cNvPr>
          <p:cNvSpPr txBox="1"/>
          <p:nvPr/>
        </p:nvSpPr>
        <p:spPr>
          <a:xfrm>
            <a:off x="-988885" y="33567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59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.remove.bg/downloads/25bd3170-38df-43a8-8afe-82c833a4bbed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1637777"/>
            <a:ext cx="2759075" cy="522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72396" y="2633922"/>
            <a:ext cx="359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경찰학원</a:t>
            </a:r>
            <a:r>
              <a:rPr lang="ko-KR" altLang="en-US" sz="3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rgbClr val="F4433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4433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</a:t>
            </a:r>
            <a:endParaRPr lang="en-US" altLang="ko-KR" sz="3600" dirty="0">
              <a:solidFill>
                <a:srgbClr val="F44336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395709" y="2633922"/>
            <a:ext cx="359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합격률 </a:t>
            </a:r>
            <a:r>
              <a:rPr lang="en-US" altLang="ko-KR" sz="3600" dirty="0">
                <a:solidFill>
                  <a:srgbClr val="F4433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24758" y="4381321"/>
            <a:ext cx="3890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히트브랜드</a:t>
            </a:r>
            <a:r>
              <a:rPr lang="ko-KR" altLang="en-US" sz="3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대상</a:t>
            </a:r>
            <a:endParaRPr lang="en-US" altLang="ko-KR" sz="3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3600" dirty="0">
                <a:solidFill>
                  <a:srgbClr val="F4433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3600" dirty="0">
                <a:solidFill>
                  <a:srgbClr val="F4433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</a:t>
            </a:r>
            <a:endParaRPr lang="en-US" altLang="ko-KR" sz="3600" dirty="0">
              <a:solidFill>
                <a:srgbClr val="F44336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395709" y="4381321"/>
            <a:ext cx="3594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매출 성장률</a:t>
            </a:r>
            <a:endParaRPr lang="en-US" altLang="ko-KR" sz="3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3600" dirty="0">
                <a:solidFill>
                  <a:srgbClr val="F4433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1,200%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411287" y="372687"/>
            <a:ext cx="691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개원 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년만에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달성한 놀라운 결과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  <a:p>
            <a:pPr algn="ctr"/>
            <a:r>
              <a:rPr lang="ko-KR" altLang="en-US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미래인재는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결과로 증명합니다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78406" y="3280253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네이버 키워드 검색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경찰학원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기준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2022.11~2023.3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10423" y="3280253"/>
            <a:ext cx="32800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미래인재경찰학원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‘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하이퍼클래스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기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’ 23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차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/2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차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필기합격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기준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9752" y="5581650"/>
            <a:ext cx="29209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중앙일보 주최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2023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히트브랜드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대상 교육서비스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위 수상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221517" y="5616119"/>
            <a:ext cx="19431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*2022.08 vs 2023.08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매출 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AD888-8B2B-A2E8-40D5-464947DC0911}"/>
              </a:ext>
            </a:extLst>
          </p:cNvPr>
          <p:cNvSpPr txBox="1"/>
          <p:nvPr/>
        </p:nvSpPr>
        <p:spPr>
          <a:xfrm>
            <a:off x="-988885" y="33567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9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5846" y="4105101"/>
            <a:ext cx="7785357" cy="19452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8654" y="346733"/>
            <a:ext cx="9282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경찰 학원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그동안 어떻게 </a:t>
            </a:r>
            <a:r>
              <a:rPr lang="ko-KR" altLang="en-US" sz="3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선택하셨나요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401631" y="1239545"/>
            <a:ext cx="66761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검색해서 제일 위에 나오길래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…”</a:t>
            </a:r>
          </a:p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학원 이름이 익숙해서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…”</a:t>
            </a:r>
          </a:p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집이랑 가까워서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…”</a:t>
            </a:r>
          </a:p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인터넷 광고 보고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…”</a:t>
            </a:r>
          </a:p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많은 수험생들이 강의를 직접 들어보지 않고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</a:p>
          <a:p>
            <a:pPr algn="ctr"/>
            <a:r>
              <a:rPr lang="ko-KR" altLang="en-US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마케팅과 익숙한 학원 이름만 보고 학원을 선택하는 실수를 하곤 합니다</a:t>
            </a:r>
            <a:r>
              <a: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rcRect l="1839" t="3680" r="1839" b="4565"/>
          <a:stretch>
            <a:fillRect/>
          </a:stretch>
        </p:blipFill>
        <p:spPr>
          <a:xfrm>
            <a:off x="1134033" y="4241327"/>
            <a:ext cx="1651599" cy="1651599"/>
          </a:xfrm>
          <a:custGeom>
            <a:avLst/>
            <a:gdLst>
              <a:gd name="connsiteX0" fmla="*/ 1231569 w 2463138"/>
              <a:gd name="connsiteY0" fmla="*/ 0 h 2463138"/>
              <a:gd name="connsiteX1" fmla="*/ 2463138 w 2463138"/>
              <a:gd name="connsiteY1" fmla="*/ 1231569 h 2463138"/>
              <a:gd name="connsiteX2" fmla="*/ 1231569 w 2463138"/>
              <a:gd name="connsiteY2" fmla="*/ 2463138 h 2463138"/>
              <a:gd name="connsiteX3" fmla="*/ 0 w 2463138"/>
              <a:gd name="connsiteY3" fmla="*/ 1231569 h 2463138"/>
              <a:gd name="connsiteX4" fmla="*/ 1231569 w 2463138"/>
              <a:gd name="connsiteY4" fmla="*/ 0 h 246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138" h="2463138">
                <a:moveTo>
                  <a:pt x="1231569" y="0"/>
                </a:moveTo>
                <a:cubicBezTo>
                  <a:pt x="1911746" y="0"/>
                  <a:pt x="2463138" y="551392"/>
                  <a:pt x="2463138" y="1231569"/>
                </a:cubicBezTo>
                <a:cubicBezTo>
                  <a:pt x="2463138" y="1911746"/>
                  <a:pt x="1911746" y="2463138"/>
                  <a:pt x="1231569" y="2463138"/>
                </a:cubicBezTo>
                <a:cubicBezTo>
                  <a:pt x="551392" y="2463138"/>
                  <a:pt x="0" y="1911746"/>
                  <a:pt x="0" y="1231569"/>
                </a:cubicBezTo>
                <a:cubicBezTo>
                  <a:pt x="0" y="551392"/>
                  <a:pt x="551392" y="0"/>
                  <a:pt x="1231569" y="0"/>
                </a:cubicBezTo>
                <a:close/>
              </a:path>
            </a:pathLst>
          </a:cu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945242" y="4315911"/>
            <a:ext cx="421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미래인재로 환승해서 처음으로 필기 합격했어요</a:t>
            </a:r>
            <a:r>
              <a:rPr lang="en-US" altLang="ko-KR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073819" y="4982966"/>
            <a:ext cx="5334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처음 경찰 준비를 시작할 때는 경찰공무원에 대해 정보가 아예 없어서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무작정 사이트 제일 위에 있는 학원을 골라 인터넷 강의와 현장강의를 오가며 수강을 했어요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하지만 점수가 오르지 않았고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동안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필기합격을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한번도 해본 적이 없었죠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그때 합격한 후배가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미래인재를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추천해서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22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시험 후 학원을 옮겼고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</a:p>
          <a:p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바로 다음 시험에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필기합격을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하고 최종합격까지 할 수 있었어요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64896" y="3838796"/>
            <a:ext cx="920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※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 사례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458708" y="4598063"/>
            <a:ext cx="1949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- 23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최종합격생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고한비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9496424" y="5563991"/>
            <a:ext cx="2638425" cy="1294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다음페이지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계속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79276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합격생 이미지 별첨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209158" y="4350379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A5C20-4FB7-E962-8AAA-FBD6796D9341}"/>
              </a:ext>
            </a:extLst>
          </p:cNvPr>
          <p:cNvSpPr txBox="1"/>
          <p:nvPr/>
        </p:nvSpPr>
        <p:spPr>
          <a:xfrm>
            <a:off x="-988885" y="33567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4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1283" y="1914431"/>
            <a:ext cx="4599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미래인재를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조금만 더 빨리 알았더라면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441436" y="2270767"/>
            <a:ext cx="3292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빨리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갈아탈걸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후회돼요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45845" y="17756"/>
            <a:ext cx="7785357" cy="194523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rcRect l="9662" t="3396" r="9301" b="3396"/>
          <a:stretch>
            <a:fillRect/>
          </a:stretch>
        </p:blipFill>
        <p:spPr>
          <a:xfrm>
            <a:off x="6661296" y="195739"/>
            <a:ext cx="1651599" cy="1651599"/>
          </a:xfrm>
          <a:custGeom>
            <a:avLst/>
            <a:gdLst>
              <a:gd name="connsiteX0" fmla="*/ 1231569 w 2463138"/>
              <a:gd name="connsiteY0" fmla="*/ 0 h 2463138"/>
              <a:gd name="connsiteX1" fmla="*/ 2463138 w 2463138"/>
              <a:gd name="connsiteY1" fmla="*/ 1231569 h 2463138"/>
              <a:gd name="connsiteX2" fmla="*/ 1231569 w 2463138"/>
              <a:gd name="connsiteY2" fmla="*/ 2463138 h 2463138"/>
              <a:gd name="connsiteX3" fmla="*/ 0 w 2463138"/>
              <a:gd name="connsiteY3" fmla="*/ 1231569 h 2463138"/>
              <a:gd name="connsiteX4" fmla="*/ 1231569 w 2463138"/>
              <a:gd name="connsiteY4" fmla="*/ 0 h 246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138" h="2463138">
                <a:moveTo>
                  <a:pt x="1231569" y="0"/>
                </a:moveTo>
                <a:cubicBezTo>
                  <a:pt x="1911746" y="0"/>
                  <a:pt x="2463138" y="551392"/>
                  <a:pt x="2463138" y="1231569"/>
                </a:cubicBezTo>
                <a:cubicBezTo>
                  <a:pt x="2463138" y="1911746"/>
                  <a:pt x="1911746" y="2463138"/>
                  <a:pt x="1231569" y="2463138"/>
                </a:cubicBezTo>
                <a:cubicBezTo>
                  <a:pt x="551392" y="2463138"/>
                  <a:pt x="0" y="1911746"/>
                  <a:pt x="0" y="1231569"/>
                </a:cubicBezTo>
                <a:cubicBezTo>
                  <a:pt x="0" y="551392"/>
                  <a:pt x="551392" y="0"/>
                  <a:pt x="1231569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094995" y="238759"/>
            <a:ext cx="4658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우연히 신광은 교수님 강의를 접했는데 이거다</a:t>
            </a:r>
            <a:r>
              <a:rPr lang="en-US" altLang="ko-KR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</a:t>
            </a:r>
            <a:r>
              <a:rPr lang="ko-KR" altLang="en-US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싶었어요</a:t>
            </a:r>
            <a:endParaRPr lang="en-US" altLang="ko-KR" sz="14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509480" y="546536"/>
            <a:ext cx="1949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- 23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최종합격생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조준형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142703" y="971843"/>
            <a:ext cx="5334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처음엔 아무것도 모르고 집 근처에 있는 다른 학원을 다녔습니다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그러다가 유튜브에서 우연히 신광은 교수님의 강의를 보게 되었는데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평소 잘 이해가 가지 않던 학설이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30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분만에 이해되는 것을 보고 바로 학원을 옮기게 되었습니다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그리고 첫 시험에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필기합격을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하였고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23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시험에 최종합격까지 하게 되었습니다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6675" y="3768231"/>
            <a:ext cx="9342886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경찰 합격을 위한 </a:t>
            </a:r>
            <a:r>
              <a:rPr lang="ko-KR" altLang="en-US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첫 선택</a:t>
            </a:r>
            <a:r>
              <a:rPr lang="en-US" altLang="ko-KR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 선택이 여러분의 수험 기간을 결정합니다</a:t>
            </a:r>
            <a:r>
              <a:rPr lang="en-US" altLang="ko-KR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</a:p>
          <a:p>
            <a:pPr algn="ctr"/>
            <a:endParaRPr lang="en-US" altLang="ko-KR" sz="2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더 이상 수험생들이 시행착오를 겪지 않고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시작부터 </a:t>
            </a:r>
            <a:r>
              <a:rPr lang="ko-KR" altLang="en-US" sz="2400" dirty="0" err="1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미래인재와</a:t>
            </a:r>
            <a:r>
              <a:rPr lang="ko-KR" altLang="en-US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함께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할 수 있도록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24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전강좌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무제한 수강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패스 </a:t>
            </a:r>
            <a:r>
              <a:rPr lang="en-US" altLang="ko-KR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7</a:t>
            </a:r>
            <a:r>
              <a:rPr lang="ko-KR" altLang="en-US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 </a:t>
            </a:r>
            <a:r>
              <a:rPr lang="ko-KR" altLang="en-US" sz="2400" dirty="0" err="1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체험권을</a:t>
            </a:r>
            <a:r>
              <a:rPr lang="ko-KR" altLang="en-US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배포합니다</a:t>
            </a:r>
            <a:r>
              <a:rPr lang="en-US" altLang="ko-KR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  <a:p>
            <a:pPr algn="ctr"/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합격생들이 입을 모아 극찬하는 미래인재 교수님들의 강의</a:t>
            </a:r>
            <a:endParaRPr lang="en-US" altLang="ko-KR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직접 들어보고 결정하세요</a:t>
            </a:r>
            <a:r>
              <a:rPr lang="en-US" altLang="ko-KR" sz="2400" dirty="0">
                <a:solidFill>
                  <a:srgbClr val="C0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07372" y="2552742"/>
            <a:ext cx="4833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rgbClr val="E0E0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000" dirty="0">
                <a:solidFill>
                  <a:srgbClr val="E0E0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우와 지금껏 왜 다른 학원을 </a:t>
            </a:r>
            <a:r>
              <a:rPr lang="ko-KR" altLang="en-US" sz="2000" dirty="0" err="1">
                <a:solidFill>
                  <a:srgbClr val="E0E0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다녔을까요</a:t>
            </a:r>
            <a:r>
              <a:rPr lang="en-US" altLang="ko-KR" sz="2000" dirty="0">
                <a:solidFill>
                  <a:srgbClr val="E0E0E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30067" y="2758416"/>
            <a:ext cx="6364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rgbClr val="E4E4E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000" dirty="0">
                <a:solidFill>
                  <a:srgbClr val="E4E4E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 학원 수업 듣다가 추천으로 갈아탔는데 너무 좋아요</a:t>
            </a:r>
            <a:r>
              <a:rPr lang="en-US" altLang="ko-KR" sz="2000" dirty="0">
                <a:solidFill>
                  <a:srgbClr val="E4E4E4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!”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377412" y="2947471"/>
            <a:ext cx="3607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갈아타길 정말 </a:t>
            </a:r>
            <a:r>
              <a:rPr lang="ko-KR" altLang="en-US" sz="2000" dirty="0" err="1">
                <a:solidFill>
                  <a:schemeClr val="bg1">
                    <a:lumMod val="9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잘한것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같아요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!”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16745" y="2989568"/>
            <a:ext cx="3539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지난 시간들이 너무 아깝네요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”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23969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합격생 이미지 별첨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텍스트 점점 흐려지면서 쌓이는 느낌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7942467" y="314529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640493" y="2475774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45C4AD-06CB-7B54-DA90-7C286F09F971}"/>
              </a:ext>
            </a:extLst>
          </p:cNvPr>
          <p:cNvSpPr txBox="1"/>
          <p:nvPr/>
        </p:nvSpPr>
        <p:spPr>
          <a:xfrm>
            <a:off x="-988885" y="33567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9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-19050" y="346733"/>
            <a:ext cx="947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미래인재경찰학원 모든 강사진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모든 강의 무료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sp>
        <p:nvSpPr>
          <p:cNvPr id="7" name="순서도: 수행의 시작/종료 6"/>
          <p:cNvSpPr/>
          <p:nvPr/>
        </p:nvSpPr>
        <p:spPr>
          <a:xfrm>
            <a:off x="523875" y="1304925"/>
            <a:ext cx="1066800" cy="3429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76657" y="1334214"/>
            <a:ext cx="96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1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8625" y="2044696"/>
            <a:ext cx="1692000" cy="440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 신광은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0552" y="2044696"/>
            <a:ext cx="1745744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경찰학 장정훈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86223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</a:t>
            </a:r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90076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 박상민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8624" y="2485309"/>
            <a:ext cx="8553451" cy="41536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980130" y="2990187"/>
            <a:ext cx="2463229" cy="37242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신광은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4813" y="4006933"/>
            <a:ext cx="4416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 한번도 바뀌지 않은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</a:p>
          <a:p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No.1 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 </a:t>
            </a:r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절대지존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형사법 신광은</a:t>
            </a:r>
            <a:endParaRPr lang="en-US" altLang="ko-KR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17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904813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905671" y="2983453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수강생 수</a:t>
            </a:r>
            <a:endParaRPr lang="en-US" altLang="ko-KR" sz="14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ko-KR" altLang="en-US" sz="2000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</a:p>
        </p:txBody>
      </p:sp>
      <p:pic>
        <p:nvPicPr>
          <p:cNvPr id="19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2059855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2060713" y="2983453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 </a:t>
            </a:r>
            <a:r>
              <a:rPr lang="en-US" altLang="ko-KR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 </a:t>
            </a:r>
            <a:r>
              <a:rPr lang="ko-KR" altLang="en-US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교재</a:t>
            </a:r>
            <a:endParaRPr lang="en-US" altLang="ko-KR" sz="14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ko-KR" altLang="en-US" sz="2000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</a:t>
            </a:r>
          </a:p>
        </p:txBody>
      </p:sp>
      <p:pic>
        <p:nvPicPr>
          <p:cNvPr id="21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3214897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3215755" y="2983453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강의만족도</a:t>
            </a:r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99%</a:t>
            </a:r>
            <a:r>
              <a:rPr lang="ko-KR" altLang="en-US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***</a:t>
            </a:r>
            <a:endParaRPr lang="ko-KR" altLang="en-US" sz="2000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09442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과목별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탭하여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신광은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사진 밝게 웃는 사진 사용해주세요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9415" y="198897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6186935" y="337220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7042" y="5479008"/>
            <a:ext cx="482985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현직 경찰의 실무경험에서 나오는 생동감 넘치는 강의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어려운 개념도 쉬운 사례로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제대로 된 이해로 암기의 양을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1/10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88150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</a:t>
            </a:r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20202" y="2518599"/>
            <a:ext cx="88296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*미래인재 강의 수강생 수 기준  **미래인재 전 강좌 매출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(22.9~23.8), yes24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형사소송법 월별 베스트 분야 기준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(23.3~23.4)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***미래인재 노량진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실강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수강생 자체 설문조사 결과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(22.11~23.2)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679925" y="1334214"/>
            <a:ext cx="7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초시생도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쉽게 이해하는 미래인재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강사진의 차원이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강의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8F278-5498-570F-F9A7-D5ECDC6CEAE4}"/>
              </a:ext>
            </a:extLst>
          </p:cNvPr>
          <p:cNvSpPr txBox="1"/>
          <p:nvPr/>
        </p:nvSpPr>
        <p:spPr>
          <a:xfrm>
            <a:off x="-988885" y="33567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40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-19050" y="346733"/>
            <a:ext cx="947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미래인재경찰학원 모든 강사진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모든 강의 무료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sp>
        <p:nvSpPr>
          <p:cNvPr id="7" name="순서도: 수행의 시작/종료 6"/>
          <p:cNvSpPr/>
          <p:nvPr/>
        </p:nvSpPr>
        <p:spPr>
          <a:xfrm>
            <a:off x="523875" y="1304925"/>
            <a:ext cx="1066800" cy="3429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76657" y="1334214"/>
            <a:ext cx="96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8624" y="2485309"/>
            <a:ext cx="8553451" cy="41536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980130" y="2990187"/>
            <a:ext cx="2463229" cy="37242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장정훈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4813" y="4006933"/>
            <a:ext cx="4416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수험생 선택 압도적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</a:p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정교한 출제 분석 쉬운 경찰학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경찰학 장정훈</a:t>
            </a:r>
            <a:endParaRPr lang="en-US" altLang="ko-KR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1989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과목별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탭하여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19890" y="5479008"/>
            <a:ext cx="5160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경찰학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행정법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이상의 강의 경력으로 전문성 넘치는 강의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정교한 출제 분석으로 범위를 줄여주는 압축 강의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광범위한 경찰학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암기량을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줄여주는 이해 위주 강의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34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904813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905671" y="2983453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수험생 선택</a:t>
            </a:r>
            <a:endParaRPr lang="en-US" altLang="ko-KR" sz="14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ko-KR" altLang="en-US" sz="2000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</a:p>
        </p:txBody>
      </p:sp>
      <p:pic>
        <p:nvPicPr>
          <p:cNvPr id="36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2059855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2060713" y="2983453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다년간 교재</a:t>
            </a:r>
            <a:endParaRPr lang="en-US" altLang="ko-KR" sz="14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ko-KR" altLang="en-US" sz="2000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</a:t>
            </a:r>
          </a:p>
        </p:txBody>
      </p:sp>
      <p:pic>
        <p:nvPicPr>
          <p:cNvPr id="38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3214897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3215755" y="2983453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강의만족도</a:t>
            </a:r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99%</a:t>
            </a:r>
            <a:r>
              <a:rPr lang="ko-KR" altLang="en-US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***</a:t>
            </a:r>
            <a:endParaRPr lang="ko-KR" altLang="en-US" sz="2000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8625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 신광은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30552" y="2044696"/>
            <a:ext cx="1745744" cy="440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경찰학 장정훈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886223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</a:t>
            </a:r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90076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 박상민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588150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</a:t>
            </a:r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9415" y="198897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420202" y="2518599"/>
            <a:ext cx="84721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23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년 경찰학 교수진 카페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회원수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기준  **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yes24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경찰학개론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월별 베스트 분야 기준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(22.12, 22.9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기준 외 다수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위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 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***미래인재 노량진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실강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수강생 자체 설문조사 결과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(22.11~23.2)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679925" y="1334214"/>
            <a:ext cx="7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초시생도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쉽게 이해하는 미래인재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강사진의 차원이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강의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79BA6-12E7-E58D-D1B8-B51FD547C9AF}"/>
              </a:ext>
            </a:extLst>
          </p:cNvPr>
          <p:cNvSpPr txBox="1"/>
          <p:nvPr/>
        </p:nvSpPr>
        <p:spPr>
          <a:xfrm>
            <a:off x="-988885" y="33567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43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-19050" y="346733"/>
            <a:ext cx="947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미래인재경찰학원 모든 강사진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모든 강의 무료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sp>
        <p:nvSpPr>
          <p:cNvPr id="7" name="순서도: 수행의 시작/종료 6"/>
          <p:cNvSpPr/>
          <p:nvPr/>
        </p:nvSpPr>
        <p:spPr>
          <a:xfrm>
            <a:off x="523875" y="1304925"/>
            <a:ext cx="1066800" cy="3429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76657" y="1334214"/>
            <a:ext cx="96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8624" y="2485309"/>
            <a:ext cx="8553451" cy="41536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980130" y="2990187"/>
            <a:ext cx="2463229" cy="37242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전효진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4813" y="4006933"/>
            <a:ext cx="4416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경험에서 나오는 합격 멘토링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헌법의 틀을 잡는 독한 </a:t>
            </a:r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회독훈련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헌법 </a:t>
            </a:r>
            <a:r>
              <a:rPr lang="ko-KR" altLang="en-US" sz="4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전효진</a:t>
            </a:r>
            <a:endParaRPr lang="en-US" altLang="ko-KR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1989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과목별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탭하여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19890" y="5479008"/>
            <a:ext cx="51602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철저한 기출 기반 학습법으로 꼼꼼하고 확실하게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끊임없는 반복으로 무너지지 않는 절대 실력 완성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빠른 합격을 위한 속도감 있는 강의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34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904813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905671" y="2973928"/>
            <a:ext cx="1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강의매출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위*</a:t>
            </a:r>
          </a:p>
        </p:txBody>
      </p:sp>
      <p:pic>
        <p:nvPicPr>
          <p:cNvPr id="36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2059855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2060713" y="2983453"/>
            <a:ext cx="103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교재매출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위*</a:t>
            </a:r>
          </a:p>
        </p:txBody>
      </p:sp>
      <p:pic>
        <p:nvPicPr>
          <p:cNvPr id="38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3214897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3215755" y="2983453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사법시험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합격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8625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 신광은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30552" y="2044696"/>
            <a:ext cx="1745744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경찰학 장정훈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86223" y="2044696"/>
            <a:ext cx="1692000" cy="440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</a:t>
            </a:r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90076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 박상민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88150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</a:t>
            </a:r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9415" y="198897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20202" y="2518599"/>
            <a:ext cx="18710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*미래인재 헌법 강의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교재 매출 기준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679925" y="1334214"/>
            <a:ext cx="7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초시생도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쉽게 이해하는 미래인재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강사진의 차원이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강의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243B1-15EC-D00D-DD8D-5ACA38E5FF24}"/>
              </a:ext>
            </a:extLst>
          </p:cNvPr>
          <p:cNvSpPr txBox="1"/>
          <p:nvPr/>
        </p:nvSpPr>
        <p:spPr>
          <a:xfrm>
            <a:off x="-988885" y="33567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87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-19050" y="346733"/>
            <a:ext cx="9478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미래인재경찰학원 모든 강사진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모든 강의 무료</a:t>
            </a:r>
            <a:r>
              <a:rPr lang="en-US" altLang="ko-KR" sz="3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</p:txBody>
      </p:sp>
      <p:sp>
        <p:nvSpPr>
          <p:cNvPr id="7" name="순서도: 수행의 시작/종료 6"/>
          <p:cNvSpPr/>
          <p:nvPr/>
        </p:nvSpPr>
        <p:spPr>
          <a:xfrm>
            <a:off x="523875" y="1304925"/>
            <a:ext cx="1066800" cy="3429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76657" y="1334214"/>
            <a:ext cx="96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Point 1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28624" y="2485309"/>
            <a:ext cx="8553451" cy="41536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980130" y="2990187"/>
            <a:ext cx="2463229" cy="372427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문태환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4813" y="4006933"/>
            <a:ext cx="4416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전공자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도사의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FunFun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헌법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헌법 </a:t>
            </a:r>
            <a:r>
              <a:rPr lang="ko-KR" altLang="en-US" sz="40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문태환</a:t>
            </a:r>
            <a:endParaRPr lang="en-US" altLang="ko-KR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1989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과목별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탭하여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19890" y="5479008"/>
            <a:ext cx="516024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수강생 맞춤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–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 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테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학습 케어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프로그램으로 확실한 관리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endParaRPr lang="en-US" altLang="ko-KR" sz="5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핵심은 콕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재미는 덤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헌법이 </a:t>
            </a:r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재밌어지는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강의</a:t>
            </a:r>
            <a:r>
              <a: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34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904813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905671" y="2973928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강의만족도</a:t>
            </a:r>
            <a:r>
              <a:rPr lang="en-US" altLang="ko-KR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99%</a:t>
            </a:r>
            <a:r>
              <a:rPr lang="ko-KR" altLang="en-US" sz="20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</a:p>
        </p:txBody>
      </p:sp>
      <p:pic>
        <p:nvPicPr>
          <p:cNvPr id="36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2059855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2060713" y="2973928"/>
            <a:ext cx="1032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법학과</a:t>
            </a:r>
            <a:endParaRPr lang="en-US" altLang="ko-KR" sz="20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석사 졸업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Picture 4" descr="흰색 배경에 고립 된 리본 황금 월계관 벡터 디자인 요소 월계수에 대한 스톡 벡터 아트 및 기타 이미지 - 월계수, 월계관, 금-금속  - i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t="12876" r="10608" b="13788"/>
          <a:stretch/>
        </p:blipFill>
        <p:spPr bwMode="auto">
          <a:xfrm>
            <a:off x="3214897" y="2826460"/>
            <a:ext cx="1034070" cy="95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DF266-CE18-45CB-A3F4-DBA1D8565737}"/>
              </a:ext>
            </a:extLst>
          </p:cNvPr>
          <p:cNvSpPr txBox="1"/>
          <p:nvPr/>
        </p:nvSpPr>
        <p:spPr>
          <a:xfrm>
            <a:off x="3215755" y="2973928"/>
            <a:ext cx="10323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6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전공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8625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 신광은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30552" y="2044696"/>
            <a:ext cx="1745744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경찰학 장정훈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86223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</a:t>
            </a:r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290076" y="2044696"/>
            <a:ext cx="1692000" cy="4406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 박상민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88150" y="2044696"/>
            <a:ext cx="1692000" cy="4406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 </a:t>
            </a:r>
            <a:r>
              <a:rPr lang="ko-KR" altLang="en-US" dirty="0" err="1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endParaRPr lang="en-US" altLang="ko-KR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9415" y="198897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직사각형 30"/>
          <p:cNvSpPr/>
          <p:nvPr/>
        </p:nvSpPr>
        <p:spPr>
          <a:xfrm>
            <a:off x="420202" y="2518599"/>
            <a:ext cx="42851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*미래인재 노량진 </a:t>
            </a:r>
            <a:r>
              <a:rPr lang="ko-KR" altLang="en-US" sz="800" dirty="0" err="1">
                <a:solidFill>
                  <a:schemeClr val="bg1">
                    <a:lumMod val="75000"/>
                  </a:schemeClr>
                </a:solidFill>
              </a:rPr>
              <a:t>실강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 수강생 자체 설문조사 결과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(22.11~23.2 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설문조사 헌법 과목 기준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679925" y="1334214"/>
            <a:ext cx="7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초시생도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쉽게 이해하는 미래인재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강사진의 차원이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다른 강의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6B5CE-7F2E-0C5B-16A3-94F275185E80}"/>
              </a:ext>
            </a:extLst>
          </p:cNvPr>
          <p:cNvSpPr txBox="1"/>
          <p:nvPr/>
        </p:nvSpPr>
        <p:spPr>
          <a:xfrm>
            <a:off x="-988885" y="33567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30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77302</TotalTime>
  <Words>2840</Words>
  <Application>Microsoft Office PowerPoint</Application>
  <PresentationFormat>와이드스크린</PresentationFormat>
  <Paragraphs>615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G마켓 산스 Medium</vt:lpstr>
      <vt:lpstr>나눔바른고딕</vt:lpstr>
      <vt:lpstr>나눔스퀘어OTF_ac ExtraBold</vt:lpstr>
      <vt:lpstr>G마켓 산스 Bold</vt:lpstr>
      <vt:lpstr>Segoe UI</vt:lpstr>
      <vt:lpstr>맑은 고딕</vt:lpstr>
      <vt:lpstr>G마켓 산스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7649</cp:revision>
  <cp:lastPrinted>2023-01-06T04:22:03Z</cp:lastPrinted>
  <dcterms:created xsi:type="dcterms:W3CDTF">2015-11-11T05:38:26Z</dcterms:created>
  <dcterms:modified xsi:type="dcterms:W3CDTF">2023-09-20T02:15:47Z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