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13" r:id="rId2"/>
    <p:sldId id="915" r:id="rId3"/>
    <p:sldId id="930" r:id="rId4"/>
    <p:sldId id="926" r:id="rId5"/>
    <p:sldId id="916" r:id="rId6"/>
    <p:sldId id="925" r:id="rId7"/>
    <p:sldId id="918" r:id="rId8"/>
    <p:sldId id="901" r:id="rId9"/>
    <p:sldId id="902" r:id="rId10"/>
    <p:sldId id="903" r:id="rId11"/>
    <p:sldId id="928" r:id="rId12"/>
    <p:sldId id="929" r:id="rId13"/>
    <p:sldId id="922" r:id="rId14"/>
  </p:sldIdLst>
  <p:sldSz cx="12192000" cy="6858000"/>
  <p:notesSz cx="6735763" cy="9866313"/>
  <p:embeddedFontLst>
    <p:embeddedFont>
      <p:font typeface="HY헤드라인M" panose="02030600000101010101" pitchFamily="18" charset="-127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나눔바른고딕 UltraLight" panose="00000300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헌법 T패스" id="{E7180145-8F8F-4C4F-87ED-7555C57FE592}">
          <p14:sldIdLst>
            <p14:sldId id="913"/>
            <p14:sldId id="915"/>
            <p14:sldId id="930"/>
            <p14:sldId id="926"/>
            <p14:sldId id="916"/>
            <p14:sldId id="925"/>
            <p14:sldId id="918"/>
            <p14:sldId id="901"/>
            <p14:sldId id="902"/>
            <p14:sldId id="903"/>
            <p14:sldId id="928"/>
            <p14:sldId id="929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  <p:cmAuthor id="3" name="9" initials="9" lastIdx="1" clrIdx="2">
    <p:extLst>
      <p:ext uri="{19B8F6BF-5375-455C-9EA6-DF929625EA0E}">
        <p15:presenceInfo xmlns:p15="http://schemas.microsoft.com/office/powerpoint/2012/main" userId="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C6AEB"/>
    <a:srgbClr val="0000FF"/>
    <a:srgbClr val="0066FF"/>
    <a:srgbClr val="BFBFBF"/>
    <a:srgbClr val="85FFBC"/>
    <a:srgbClr val="BDD7EE"/>
    <a:srgbClr val="002060"/>
    <a:srgbClr val="353A55"/>
    <a:srgbClr val="E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0898" autoAdjust="0"/>
  </p:normalViewPr>
  <p:slideViewPr>
    <p:cSldViewPr snapToGrid="0">
      <p:cViewPr varScale="1">
        <p:scale>
          <a:sx n="99" d="100"/>
          <a:sy n="99" d="100"/>
        </p:scale>
        <p:origin x="624" y="7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4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371014"/>
            <a:ext cx="29194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3" y="132732"/>
            <a:ext cx="2918831" cy="495029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3525" y="627063"/>
            <a:ext cx="16189325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7"/>
            <a:ext cx="2918831" cy="49502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2"/>
            <a:ext cx="1183322" cy="8180785"/>
          </a:xfrm>
          <a:prstGeom prst="rect">
            <a:avLst/>
          </a:prstGeom>
        </p:spPr>
        <p:txBody>
          <a:bodyPr vert="horz" lIns="91430" tIns="45715" rIns="91430" bIns="4571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polstudy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miraeij.com/police/promotion/clickin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afe.daum.net/policeacademy" TargetMode="External"/><Relationship Id="rId5" Type="http://schemas.openxmlformats.org/officeDocument/2006/relationships/hyperlink" Target="https://cafe.naver.com/gugrade" TargetMode="External"/><Relationship Id="rId4" Type="http://schemas.openxmlformats.org/officeDocument/2006/relationships/hyperlink" Target="https://cafe.naver.com/m2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BB42619-74FD-490C-8E62-3D018AA99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477" y1="23203" x2="34477" y2="23203"/>
                        <a14:foregroundMark x1="29248" y1="27124" x2="29248" y2="27124"/>
                        <a14:foregroundMark x1="30556" y1="33824" x2="30556" y2="33824"/>
                        <a14:foregroundMark x1="23366" y1="37092" x2="23366" y2="37092"/>
                        <a14:foregroundMark x1="24510" y1="36438" x2="24510" y2="36438"/>
                        <a14:foregroundMark x1="21405" y1="50000" x2="21405" y2="50000"/>
                        <a14:foregroundMark x1="22222" y1="57680" x2="22222" y2="57680"/>
                        <a14:foregroundMark x1="26144" y1="65523" x2="26144" y2="65523"/>
                        <a14:foregroundMark x1="28758" y1="70915" x2="28758" y2="70915"/>
                        <a14:foregroundMark x1="36765" y1="74020" x2="36765" y2="74020"/>
                        <a14:foregroundMark x1="36601" y1="65359" x2="36601" y2="65359"/>
                        <a14:foregroundMark x1="28105" y1="50980" x2="28105" y2="50980"/>
                        <a14:foregroundMark x1="43137" y1="72386" x2="43137" y2="72386"/>
                        <a14:foregroundMark x1="59641" y1="71405" x2="59641" y2="71405"/>
                        <a14:foregroundMark x1="74183" y1="71242" x2="74183" y2="71242"/>
                        <a14:foregroundMark x1="75817" y1="61438" x2="75817" y2="61438"/>
                        <a14:foregroundMark x1="66993" y1="61601" x2="66993" y2="61601"/>
                        <a14:foregroundMark x1="72059" y1="54248" x2="72059" y2="54248"/>
                        <a14:foregroundMark x1="79902" y1="49673" x2="79902" y2="49673"/>
                        <a14:foregroundMark x1="78595" y1="40359" x2="78595" y2="40359"/>
                        <a14:foregroundMark x1="70588" y1="38235" x2="70588" y2="38235"/>
                        <a14:foregroundMark x1="68301" y1="30556" x2="68301" y2="30556"/>
                        <a14:foregroundMark x1="64869" y1="21405" x2="64869" y2="21405"/>
                        <a14:foregroundMark x1="28431" y1="42810" x2="28431" y2="42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87" y="2579300"/>
            <a:ext cx="2530996" cy="2275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D003F6-6813-490F-86B8-06F470AF5D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477" y1="23203" x2="34477" y2="23203"/>
                        <a14:foregroundMark x1="29248" y1="27124" x2="29248" y2="27124"/>
                        <a14:foregroundMark x1="30556" y1="33824" x2="30556" y2="33824"/>
                        <a14:foregroundMark x1="23366" y1="37092" x2="23366" y2="37092"/>
                        <a14:foregroundMark x1="24510" y1="36438" x2="24510" y2="36438"/>
                        <a14:foregroundMark x1="21405" y1="50000" x2="21405" y2="50000"/>
                        <a14:foregroundMark x1="22222" y1="57680" x2="22222" y2="57680"/>
                        <a14:foregroundMark x1="26144" y1="65523" x2="26144" y2="65523"/>
                        <a14:foregroundMark x1="28758" y1="70915" x2="28758" y2="70915"/>
                        <a14:foregroundMark x1="36765" y1="74020" x2="36765" y2="74020"/>
                        <a14:foregroundMark x1="36601" y1="65359" x2="36601" y2="65359"/>
                        <a14:foregroundMark x1="28105" y1="50980" x2="28105" y2="50980"/>
                        <a14:foregroundMark x1="43137" y1="72386" x2="43137" y2="72386"/>
                        <a14:foregroundMark x1="59641" y1="71405" x2="59641" y2="71405"/>
                        <a14:foregroundMark x1="74183" y1="71242" x2="74183" y2="71242"/>
                        <a14:foregroundMark x1="75817" y1="61438" x2="75817" y2="61438"/>
                        <a14:foregroundMark x1="66993" y1="61601" x2="66993" y2="61601"/>
                        <a14:foregroundMark x1="72059" y1="54248" x2="72059" y2="54248"/>
                        <a14:foregroundMark x1="79902" y1="49673" x2="79902" y2="49673"/>
                        <a14:foregroundMark x1="78595" y1="40359" x2="78595" y2="40359"/>
                        <a14:foregroundMark x1="70588" y1="38235" x2="70588" y2="38235"/>
                        <a14:foregroundMark x1="68301" y1="30556" x2="68301" y2="30556"/>
                        <a14:foregroundMark x1="64869" y1="21405" x2="64869" y2="21405"/>
                        <a14:foregroundMark x1="28431" y1="42810" x2="28431" y2="42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1" y="2504603"/>
            <a:ext cx="2530996" cy="2275186"/>
          </a:xfrm>
          <a:prstGeom prst="rect">
            <a:avLst/>
          </a:prstGeom>
        </p:spPr>
      </p:pic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197409" y="288297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0B54-3AF7-3EDF-FDC7-963B0C0EBB5D}"/>
              </a:ext>
            </a:extLst>
          </p:cNvPr>
          <p:cNvSpPr txBox="1"/>
          <p:nvPr/>
        </p:nvSpPr>
        <p:spPr>
          <a:xfrm>
            <a:off x="240268" y="719292"/>
            <a:ext cx="8938736" cy="20005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r>
              <a:rPr lang="en-US" altLang="ko-KR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T-PASS</a:t>
            </a:r>
            <a:r>
              <a:rPr lang="ko-KR" alt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마침표</a:t>
            </a:r>
            <a:r>
              <a:rPr lang="en-US" altLang="ko-KR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ko-KR" altLang="en-US" sz="9600" b="1" spc="-15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미래패스</a:t>
            </a:r>
            <a:endParaRPr lang="en-US" altLang="ko-KR" sz="9600" b="1" spc="-15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400B-3FC8-1F7D-376F-101851E18795}"/>
              </a:ext>
            </a:extLst>
          </p:cNvPr>
          <p:cNvSpPr txBox="1"/>
          <p:nvPr/>
        </p:nvSpPr>
        <p:spPr>
          <a:xfrm>
            <a:off x="240268" y="351428"/>
            <a:ext cx="897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  <a:r>
              <a:rPr lang="en-US" altLang="ko-KR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미래인재 헌법 </a:t>
            </a:r>
            <a:r>
              <a:rPr lang="en-US" altLang="ko-KR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 교수진의 모든 수업을 </a:t>
            </a:r>
            <a:r>
              <a:rPr lang="ko-KR" altLang="en-US" sz="14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최저가</a:t>
            </a:r>
            <a:r>
              <a:rPr lang="ko-KR" altLang="en-US" sz="14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무제한 수강</a:t>
            </a:r>
            <a:endParaRPr lang="en-US" altLang="ko-KR" sz="1400" b="1" spc="-15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E7F760-41C1-C980-6F8C-ACE7E1DA4765}"/>
              </a:ext>
            </a:extLst>
          </p:cNvPr>
          <p:cNvSpPr/>
          <p:nvPr/>
        </p:nvSpPr>
        <p:spPr>
          <a:xfrm>
            <a:off x="4871246" y="2941704"/>
            <a:ext cx="3729284" cy="3523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DB21E-0A53-9E09-D666-CDB3D072E547}"/>
              </a:ext>
            </a:extLst>
          </p:cNvPr>
          <p:cNvSpPr txBox="1"/>
          <p:nvPr/>
        </p:nvSpPr>
        <p:spPr>
          <a:xfrm>
            <a:off x="2695150" y="5505888"/>
            <a:ext cx="180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문태환 교수님</a:t>
            </a:r>
            <a:endParaRPr lang="en-US" altLang="ko-KR" sz="1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5F0D8-6718-1AB2-AD01-2EEA316E9FD8}"/>
              </a:ext>
            </a:extLst>
          </p:cNvPr>
          <p:cNvSpPr txBox="1"/>
          <p:nvPr/>
        </p:nvSpPr>
        <p:spPr>
          <a:xfrm>
            <a:off x="6831131" y="5736721"/>
            <a:ext cx="180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강성민 교수님</a:t>
            </a:r>
            <a:endParaRPr lang="en-US" altLang="ko-KR" sz="1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6ADA1-7854-B447-4CDE-D12C2D31D877}"/>
              </a:ext>
            </a:extLst>
          </p:cNvPr>
          <p:cNvSpPr txBox="1"/>
          <p:nvPr/>
        </p:nvSpPr>
        <p:spPr>
          <a:xfrm>
            <a:off x="4871246" y="3156415"/>
            <a:ext cx="220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출강했던 모든 학원</a:t>
            </a:r>
            <a:endParaRPr lang="en-US" altLang="ko-KR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endParaRPr lang="en-US" altLang="ko-KR" sz="3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D7C76-01EF-47DC-9951-3AB2C39EF000}"/>
              </a:ext>
            </a:extLst>
          </p:cNvPr>
          <p:cNvGrpSpPr/>
          <p:nvPr/>
        </p:nvGrpSpPr>
        <p:grpSpPr>
          <a:xfrm>
            <a:off x="341124" y="2941704"/>
            <a:ext cx="4310760" cy="3523798"/>
            <a:chOff x="1959010" y="4413380"/>
            <a:chExt cx="2631651" cy="205212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438367C-54F9-9A6F-0D4A-2FEB7DA20957}"/>
                </a:ext>
              </a:extLst>
            </p:cNvPr>
            <p:cNvSpPr/>
            <p:nvPr/>
          </p:nvSpPr>
          <p:spPr>
            <a:xfrm>
              <a:off x="2313992" y="4413380"/>
              <a:ext cx="2276669" cy="20521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00E0C-E890-CA87-5C34-F062A12A83CD}"/>
                </a:ext>
              </a:extLst>
            </p:cNvPr>
            <p:cNvSpPr txBox="1"/>
            <p:nvPr/>
          </p:nvSpPr>
          <p:spPr>
            <a:xfrm>
              <a:off x="1959010" y="4514504"/>
              <a:ext cx="1800809" cy="54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수강생 만족도 </a:t>
              </a:r>
              <a:endParaRPr lang="en-US" altLang="ko-KR" b="1" spc="-15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b="1" spc="-1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3200" b="1" spc="-1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</a:t>
              </a:r>
              <a:endParaRPr lang="en-US" altLang="ko-KR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DE8842-505E-417D-8866-D3387E064125}"/>
                </a:ext>
              </a:extLst>
            </p:cNvPr>
            <p:cNvSpPr txBox="1"/>
            <p:nvPr/>
          </p:nvSpPr>
          <p:spPr>
            <a:xfrm>
              <a:off x="2376774" y="6211064"/>
              <a:ext cx="1800809" cy="131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pc="-150" dirty="0">
                  <a:latin typeface="+mn-ea"/>
                </a:rPr>
                <a:t>*23.3~4</a:t>
              </a:r>
              <a:r>
                <a:rPr lang="ko-KR" altLang="en-US" sz="800" spc="-150" dirty="0">
                  <a:latin typeface="+mn-ea"/>
                </a:rPr>
                <a:t>월 기본이론 </a:t>
              </a:r>
              <a:r>
                <a:rPr lang="ko-KR" altLang="en-US" sz="800" spc="-150" dirty="0" err="1">
                  <a:latin typeface="+mn-ea"/>
                </a:rPr>
                <a:t>종합반</a:t>
              </a:r>
              <a:r>
                <a:rPr lang="ko-KR" altLang="en-US" sz="800" spc="-150" dirty="0">
                  <a:latin typeface="+mn-ea"/>
                </a:rPr>
                <a:t> 설문조사 결과</a:t>
              </a:r>
              <a:endParaRPr lang="en-US" altLang="ko-KR" sz="800" spc="-150" dirty="0">
                <a:latin typeface="+mn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7DBACDB-FB3B-E218-8CBB-5A8BBB647D22}"/>
              </a:ext>
            </a:extLst>
          </p:cNvPr>
          <p:cNvSpPr txBox="1"/>
          <p:nvPr/>
        </p:nvSpPr>
        <p:spPr>
          <a:xfrm>
            <a:off x="4871246" y="5782659"/>
            <a:ext cx="335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50" dirty="0">
                <a:latin typeface="+mn-ea"/>
              </a:rPr>
              <a:t>*E</a:t>
            </a:r>
            <a:r>
              <a:rPr lang="ko-KR" altLang="en-US" sz="800" spc="-150" dirty="0">
                <a:latin typeface="+mn-ea"/>
              </a:rPr>
              <a:t>사 공무원 행정법 온라인 수강생 기준</a:t>
            </a:r>
            <a:r>
              <a:rPr lang="en-US" altLang="ko-KR" sz="800" spc="-150" dirty="0">
                <a:latin typeface="+mn-ea"/>
              </a:rPr>
              <a:t>(22.07~23.06)</a:t>
            </a:r>
          </a:p>
          <a:p>
            <a:r>
              <a:rPr lang="en-US" altLang="ko-KR" sz="800" spc="-150" dirty="0">
                <a:latin typeface="+mn-ea"/>
              </a:rPr>
              <a:t>*P</a:t>
            </a:r>
            <a:r>
              <a:rPr lang="ko-KR" altLang="en-US" sz="800" spc="-150" dirty="0">
                <a:latin typeface="+mn-ea"/>
              </a:rPr>
              <a:t>사 경찰간부 오프라인 </a:t>
            </a:r>
            <a:r>
              <a:rPr lang="ko-KR" altLang="en-US" sz="800" spc="-150" dirty="0" err="1">
                <a:latin typeface="+mn-ea"/>
              </a:rPr>
              <a:t>종합반</a:t>
            </a:r>
            <a:r>
              <a:rPr lang="ko-KR" altLang="en-US" sz="800" spc="-150" dirty="0">
                <a:latin typeface="+mn-ea"/>
              </a:rPr>
              <a:t> 헌법 내부 수강생 수 기준</a:t>
            </a:r>
            <a:endParaRPr lang="en-US" altLang="ko-KR" sz="800" spc="-150" dirty="0">
              <a:latin typeface="+mn-ea"/>
            </a:endParaRPr>
          </a:p>
          <a:p>
            <a:r>
              <a:rPr lang="en-US" altLang="ko-KR" sz="800" spc="-150" dirty="0">
                <a:latin typeface="+mn-ea"/>
              </a:rPr>
              <a:t>*M</a:t>
            </a:r>
            <a:r>
              <a:rPr lang="ko-KR" altLang="en-US" sz="800" spc="-150" dirty="0">
                <a:latin typeface="+mn-ea"/>
              </a:rPr>
              <a:t>사 공법</a:t>
            </a:r>
            <a:r>
              <a:rPr lang="en-US" altLang="ko-KR" sz="800" spc="-150" dirty="0">
                <a:latin typeface="+mn-ea"/>
              </a:rPr>
              <a:t>(</a:t>
            </a:r>
            <a:r>
              <a:rPr lang="ko-KR" altLang="en-US" sz="800" spc="-150" dirty="0">
                <a:latin typeface="+mn-ea"/>
              </a:rPr>
              <a:t>헌법</a:t>
            </a:r>
            <a:r>
              <a:rPr lang="en-US" altLang="ko-KR" sz="800" spc="-150" dirty="0">
                <a:latin typeface="+mn-ea"/>
              </a:rPr>
              <a:t>) </a:t>
            </a:r>
            <a:r>
              <a:rPr lang="ko-KR" altLang="en-US" sz="800" spc="-150" dirty="0">
                <a:latin typeface="+mn-ea"/>
              </a:rPr>
              <a:t>온</a:t>
            </a:r>
            <a:r>
              <a:rPr lang="en-US" altLang="ko-KR" sz="800" spc="-150" dirty="0">
                <a:latin typeface="+mn-ea"/>
              </a:rPr>
              <a:t>/</a:t>
            </a:r>
            <a:r>
              <a:rPr lang="ko-KR" altLang="en-US" sz="800" spc="-150" dirty="0">
                <a:latin typeface="+mn-ea"/>
              </a:rPr>
              <a:t>오프라인 매출</a:t>
            </a:r>
            <a:endParaRPr lang="en-US" altLang="ko-KR" sz="8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AA320-2FAB-4E5E-A4DF-6B004C5B2909}"/>
              </a:ext>
            </a:extLst>
          </p:cNvPr>
          <p:cNvSpPr txBox="1"/>
          <p:nvPr/>
        </p:nvSpPr>
        <p:spPr>
          <a:xfrm>
            <a:off x="2080630" y="3501845"/>
            <a:ext cx="122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5C676-B325-4FB4-8BF1-C38F4A73B5C6}"/>
              </a:ext>
            </a:extLst>
          </p:cNvPr>
          <p:cNvSpPr txBox="1"/>
          <p:nvPr/>
        </p:nvSpPr>
        <p:spPr>
          <a:xfrm>
            <a:off x="6268317" y="3450127"/>
            <a:ext cx="122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endParaRPr lang="ko-KR" altLang="en-US" b="1" dirty="0"/>
          </a:p>
        </p:txBody>
      </p:sp>
      <p:pic>
        <p:nvPicPr>
          <p:cNvPr id="15" name="그래픽 14" descr="사용자 단색으로 채워진">
            <a:extLst>
              <a:ext uri="{FF2B5EF4-FFF2-40B4-BE49-F238E27FC236}">
                <a16:creationId xmlns:a16="http://schemas.microsoft.com/office/drawing/2014/main" id="{461BD9EA-9522-4EA4-97F0-E848F4407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6695" y="3321073"/>
            <a:ext cx="2320461" cy="2502755"/>
          </a:xfrm>
          <a:prstGeom prst="rect">
            <a:avLst/>
          </a:prstGeom>
        </p:spPr>
      </p:pic>
      <p:pic>
        <p:nvPicPr>
          <p:cNvPr id="29" name="그래픽 28" descr="사용자 단색으로 채워진">
            <a:extLst>
              <a:ext uri="{FF2B5EF4-FFF2-40B4-BE49-F238E27FC236}">
                <a16:creationId xmlns:a16="http://schemas.microsoft.com/office/drawing/2014/main" id="{41C878B1-E18C-4110-9D27-020DA87A0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3755" y="3188517"/>
            <a:ext cx="2414551" cy="26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2EB415-0CA2-839F-83BF-C6F5FC76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61" y="216131"/>
            <a:ext cx="6658726" cy="48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3B064-236F-F4D6-FD38-4A17D70CEEDB}"/>
              </a:ext>
            </a:extLst>
          </p:cNvPr>
          <p:cNvSpPr txBox="1"/>
          <p:nvPr/>
        </p:nvSpPr>
        <p:spPr>
          <a:xfrm>
            <a:off x="306053" y="880000"/>
            <a:ext cx="8905058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상품구성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교수님의 헌법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기본부터 파이널까지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강좌를 무제한으로 수강할 수 있는 상품입니다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수강기간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구매일로부터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시험일 또는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시험일까지 수강 가능합니다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24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~24/08/31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25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:~25/03/31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헌법 미래패스 상품으로 결제가 완료되는 즉시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수강이 자동 시작됩니다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수강관련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로그인 후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내 강의실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]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에서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[PASS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강좌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]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으로 접속합니다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구매한 패스 상품 선택 후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강좌추가하기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]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클릭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원하시는 강좌를 등록한 후 수강할 수 있습니다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미래인재 경찰패스는 일시 정지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수강 연장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재수강 불가합니다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미래인재 경찰패스 수강 시 이용 가능한 기기 대수는 다음과 같이 제한됩니다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  *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총 수강 기기 대수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대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PC 2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대 또는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PC 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대 모바일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대 또는 모바일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대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미래인재 경찰패스는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PMP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강의를 제공하지 않습니다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.)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PC,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모바일 기기에 대한 초기화가 필요할 경우 고객센터로 문의하시기 바랍니다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6.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기기 초기화는 최초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 신청 이후 추가 초기화 요청은 별도의 확인 절차가 진행 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(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기기변경 이력 등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228600" indent="-228600" algn="l" fontAlgn="ctr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7.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일부 강좌의 경우 자료 출력 횟수 제한이 적용됩니다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(2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단계 동형 모의고사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3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단계 파이널 모의고사 등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E8FE4-1887-18A7-00C1-34199A27681F}"/>
              </a:ext>
            </a:extLst>
          </p:cNvPr>
          <p:cNvSpPr txBox="1"/>
          <p:nvPr/>
        </p:nvSpPr>
        <p:spPr>
          <a:xfrm>
            <a:off x="257928" y="525437"/>
            <a:ext cx="771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헌법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 사항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64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3B064-236F-F4D6-FD38-4A17D70CEEDB}"/>
              </a:ext>
            </a:extLst>
          </p:cNvPr>
          <p:cNvSpPr txBox="1"/>
          <p:nvPr/>
        </p:nvSpPr>
        <p:spPr>
          <a:xfrm>
            <a:off x="234892" y="230697"/>
            <a:ext cx="8976219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환불관련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결제일로부터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 이내 강좌의 맛보기 강좌를 제외하고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 이하 수강 시에만 전액 환불 가능합니다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결제일로부터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 이내 강좌의 맛보기 강좌를 제외하고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 이상 수강 후 환불 요청 시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수강한 각 강좌 판매가 기준으로 수강 부분만큼 차감 후 나머지 부분에 대해 환불이 진행됩니다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강좌 내 학습 자료 및 모바일 다운로드 이용 시에는 수강한 것으로 간주됩니다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결제일로부터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 경과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(=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수강 시작일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당일 포함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로부터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 경과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후 고객 변심으로 인한 환불은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실 결제가 기준으로 계산하여 사용일수만큼 차감 후 환불됩니다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-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7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일이 경과되었을 경우 수강 이력에 상관없이 실 결제가에서 다음 항목이 제외되어 환불됩니다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결제가 기준 일할 계산된 수강료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수령한 혜택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학습포인트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교재 등 사은품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금액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위약금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환불 예정 금액의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10%)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 제외되어 환불 처리됩니다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.)</a:t>
            </a:r>
            <a:b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혜택이 있을 경우 반송이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확인되었을때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환불되며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왕복택배비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실결제금액에서 차감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사은품의 사용으로 반송이 불가할 경우 사은품 비용이 차감되어 환불됩니다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중도 </a:t>
            </a:r>
            <a:r>
              <a:rPr lang="ko-KR" altLang="en-US" sz="11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환불시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학습 지원금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포인트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을 사용하였을 경우 사용한 포인트 만큼 차감 후 환불 진행되며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남은 포인트는 회수됩니다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포인트 미사용일 경우 추가 차감 없이 포인트 회수 후 환불 진행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6.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강좌 완강시에는 전액환불이 불가하며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패스 전액 환불의 경우는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 제한됩니다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333333"/>
                </a:solidFill>
                <a:latin typeface="Roboto" panose="02000000000000000000" pitchFamily="2" charset="0"/>
              </a:rPr>
              <a:t>7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쿠폰 등을 통해 할인 혜택을 받으신 경우 실 결제 금액을 기준으로 환불 금액을 산정합니다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환불 신청 시 결제할 때 사용한 쿠폰 또는 포인트는 복구되지 않습니다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헌법 미래패스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시에는 포인트 이용이 불가능하며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금액에 따른 포인트는 적립되지 않습니다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공유 적발 시 회원 자격이 박탈되며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불가함을 원칙으로 합니다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불법 공유 행위 적발 시 형사 고발 조치가 진행될 수 있는 점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양지해주시기 바랍니다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3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3E877-4E62-2B6F-C1DE-0A23CF6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326306"/>
            <a:ext cx="5812972" cy="35710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15E85B-314D-A993-3BE4-F1965884EDEE}"/>
              </a:ext>
            </a:extLst>
          </p:cNvPr>
          <p:cNvSpPr/>
          <p:nvPr/>
        </p:nvSpPr>
        <p:spPr>
          <a:xfrm>
            <a:off x="1548882" y="3153747"/>
            <a:ext cx="4547118" cy="438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F0EF89-93EF-B0BB-C57F-8B5085EAB1C8}"/>
              </a:ext>
            </a:extLst>
          </p:cNvPr>
          <p:cNvSpPr/>
          <p:nvPr/>
        </p:nvSpPr>
        <p:spPr>
          <a:xfrm>
            <a:off x="404261" y="4265697"/>
            <a:ext cx="8595360" cy="1471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2F6EE-9CE2-4D2E-858C-92BB87352712}"/>
              </a:ext>
            </a:extLst>
          </p:cNvPr>
          <p:cNvSpPr txBox="1"/>
          <p:nvPr/>
        </p:nvSpPr>
        <p:spPr>
          <a:xfrm>
            <a:off x="589941" y="4465842"/>
            <a:ext cx="3096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r>
              <a:rPr lang="en-US" altLang="ko-KR" sz="16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T-PASS</a:t>
            </a:r>
            <a:r>
              <a:rPr lang="ko-KR" altLang="en-US" sz="16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마침표</a:t>
            </a:r>
            <a:r>
              <a:rPr lang="en-US" altLang="ko-KR" sz="16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미래패스</a:t>
            </a:r>
            <a:endParaRPr lang="en-US" altLang="ko-KR" sz="3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8CE0D-AAD7-5714-A612-D4ED86E2AD2E}"/>
              </a:ext>
            </a:extLst>
          </p:cNvPr>
          <p:cNvSpPr txBox="1"/>
          <p:nvPr/>
        </p:nvSpPr>
        <p:spPr>
          <a:xfrm>
            <a:off x="586354" y="5266062"/>
            <a:ext cx="379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#24</a:t>
            </a:r>
            <a:r>
              <a:rPr lang="ko-KR" altLang="en-US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en-US" altLang="ko-KR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25</a:t>
            </a:r>
            <a:r>
              <a:rPr lang="ko-KR" altLang="en-US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b="1" spc="-150" dirty="0">
                <a:solidFill>
                  <a:srgbClr val="00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차까지 무제한 수강</a:t>
            </a:r>
            <a:endParaRPr lang="en-US" altLang="ko-KR" sz="1200" b="1" spc="-150" dirty="0">
              <a:solidFill>
                <a:srgbClr val="0066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06637D6-990F-4606-B51A-47F38C317535}"/>
              </a:ext>
            </a:extLst>
          </p:cNvPr>
          <p:cNvSpPr/>
          <p:nvPr/>
        </p:nvSpPr>
        <p:spPr>
          <a:xfrm>
            <a:off x="3337951" y="3498837"/>
            <a:ext cx="550412" cy="75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40D087D4-C362-42D5-8B45-512A41CA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255" y="4353193"/>
            <a:ext cx="1318542" cy="1471163"/>
          </a:xfrm>
          <a:prstGeom prst="rect">
            <a:avLst/>
          </a:prstGeom>
        </p:spPr>
      </p:pic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19509AA6-BCA6-4C2A-B6B4-EAA72B7A5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9497" y="4353193"/>
            <a:ext cx="1318542" cy="14505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FE9ACB-9B88-4C3C-A30E-457A44CAB1CD}"/>
              </a:ext>
            </a:extLst>
          </p:cNvPr>
          <p:cNvSpPr txBox="1"/>
          <p:nvPr/>
        </p:nvSpPr>
        <p:spPr>
          <a:xfrm>
            <a:off x="3271934" y="5130590"/>
            <a:ext cx="1039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문태환 교수님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39BA-547A-43F4-9D59-0514CCD63E45}"/>
              </a:ext>
            </a:extLst>
          </p:cNvPr>
          <p:cNvSpPr txBox="1"/>
          <p:nvPr/>
        </p:nvSpPr>
        <p:spPr>
          <a:xfrm>
            <a:off x="4322974" y="5130591"/>
            <a:ext cx="89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강성민 교수님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C6D073-670D-436A-B2A7-918366734FED}"/>
              </a:ext>
            </a:extLst>
          </p:cNvPr>
          <p:cNvSpPr/>
          <p:nvPr/>
        </p:nvSpPr>
        <p:spPr>
          <a:xfrm>
            <a:off x="5524134" y="4484259"/>
            <a:ext cx="1010732" cy="1095635"/>
          </a:xfrm>
          <a:prstGeom prst="rect">
            <a:avLst/>
          </a:prstGeom>
          <a:solidFill>
            <a:schemeClr val="tx1"/>
          </a:solidFill>
          <a:ln w="38100">
            <a:solidFill>
              <a:srgbClr val="85FF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최저가</a:t>
            </a:r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19.9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3CEB3-4FAF-4955-B267-FFCE0063BC6D}"/>
              </a:ext>
            </a:extLst>
          </p:cNvPr>
          <p:cNvSpPr/>
          <p:nvPr/>
        </p:nvSpPr>
        <p:spPr>
          <a:xfrm>
            <a:off x="6658562" y="4484258"/>
            <a:ext cx="1010732" cy="1077219"/>
          </a:xfrm>
          <a:prstGeom prst="rect">
            <a:avLst/>
          </a:prstGeom>
          <a:solidFill>
            <a:schemeClr val="tx1"/>
          </a:solidFill>
          <a:ln w="38100">
            <a:solidFill>
              <a:srgbClr val="FC6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C6A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‘Event’</a:t>
            </a:r>
          </a:p>
          <a:p>
            <a:pPr algn="ctr"/>
            <a:r>
              <a:rPr lang="ko-KR" altLang="en-US" sz="1200" b="1" dirty="0">
                <a:solidFill>
                  <a:srgbClr val="FC6A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기본서 제공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2DD559-59F0-4807-B005-90B124A6B56C}"/>
              </a:ext>
            </a:extLst>
          </p:cNvPr>
          <p:cNvSpPr/>
          <p:nvPr/>
        </p:nvSpPr>
        <p:spPr>
          <a:xfrm>
            <a:off x="7792990" y="4465842"/>
            <a:ext cx="1010732" cy="1114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환승 시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 할인</a:t>
            </a:r>
          </a:p>
        </p:txBody>
      </p:sp>
    </p:spTree>
    <p:extLst>
      <p:ext uri="{BB962C8B-B14F-4D97-AF65-F5344CB8AC3E}">
        <p14:creationId xmlns:p14="http://schemas.microsoft.com/office/powerpoint/2010/main" val="31807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래픽 33" descr="사용자 단색으로 채워진">
            <a:extLst>
              <a:ext uri="{FF2B5EF4-FFF2-40B4-BE49-F238E27FC236}">
                <a16:creationId xmlns:a16="http://schemas.microsoft.com/office/drawing/2014/main" id="{07FD2459-0491-46CD-B6D3-41E0E522D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" y="493537"/>
            <a:ext cx="1977774" cy="3721109"/>
          </a:xfrm>
          <a:prstGeom prst="rect">
            <a:avLst/>
          </a:prstGeom>
        </p:spPr>
      </p:pic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45BB90-A442-7F41-052F-ED675B4BD7C3}"/>
              </a:ext>
            </a:extLst>
          </p:cNvPr>
          <p:cNvSpPr/>
          <p:nvPr/>
        </p:nvSpPr>
        <p:spPr>
          <a:xfrm>
            <a:off x="510229" y="849412"/>
            <a:ext cx="8425543" cy="2837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4F441A-446C-47B6-9336-E1F79DE360A9}"/>
              </a:ext>
            </a:extLst>
          </p:cNvPr>
          <p:cNvSpPr/>
          <p:nvPr/>
        </p:nvSpPr>
        <p:spPr>
          <a:xfrm>
            <a:off x="234892" y="143227"/>
            <a:ext cx="9018516" cy="500530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4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월 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8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일 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월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까지 단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2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 한정 판매합니다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716BF8-2787-4242-A21D-801B32887AAC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3443055" y="1393176"/>
            <a:ext cx="2399346" cy="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2F64B8E-6445-49C0-98AF-4F15EB59A36C}"/>
              </a:ext>
            </a:extLst>
          </p:cNvPr>
          <p:cNvSpPr/>
          <p:nvPr/>
        </p:nvSpPr>
        <p:spPr>
          <a:xfrm>
            <a:off x="1989462" y="1154401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93BA5-A0E8-409D-A81C-A22DF59DE918}"/>
              </a:ext>
            </a:extLst>
          </p:cNvPr>
          <p:cNvSpPr txBox="1"/>
          <p:nvPr/>
        </p:nvSpPr>
        <p:spPr>
          <a:xfrm>
            <a:off x="428145" y="2745616"/>
            <a:ext cx="154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문태환 교수님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29167E2-AAE3-4B8B-84D9-98C012A92D47}"/>
              </a:ext>
            </a:extLst>
          </p:cNvPr>
          <p:cNvSpPr/>
          <p:nvPr/>
        </p:nvSpPr>
        <p:spPr>
          <a:xfrm>
            <a:off x="2006863" y="2496143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965D7F-68DF-4AE0-98E1-6AB2D708AFBF}"/>
              </a:ext>
            </a:extLst>
          </p:cNvPr>
          <p:cNvSpPr txBox="1"/>
          <p:nvPr/>
        </p:nvSpPr>
        <p:spPr>
          <a:xfrm>
            <a:off x="3208425" y="1163132"/>
            <a:ext cx="263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1,333,700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7736C-6945-4FA2-9A24-8BE163C952EB}"/>
              </a:ext>
            </a:extLst>
          </p:cNvPr>
          <p:cNvSpPr/>
          <p:nvPr/>
        </p:nvSpPr>
        <p:spPr>
          <a:xfrm>
            <a:off x="5839191" y="1065967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9F68EA-963B-4FC5-BB18-20657A94B0D7}"/>
              </a:ext>
            </a:extLst>
          </p:cNvPr>
          <p:cNvSpPr txBox="1"/>
          <p:nvPr/>
        </p:nvSpPr>
        <p:spPr>
          <a:xfrm>
            <a:off x="6007962" y="1030220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25BED-2069-46E1-93E1-5DD42087C36E}"/>
              </a:ext>
            </a:extLst>
          </p:cNvPr>
          <p:cNvSpPr txBox="1"/>
          <p:nvPr/>
        </p:nvSpPr>
        <p:spPr>
          <a:xfrm>
            <a:off x="3095053" y="2506612"/>
            <a:ext cx="217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2,619,000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40904C-439F-4A4B-8766-6A3EA99F0B7C}"/>
              </a:ext>
            </a:extLst>
          </p:cNvPr>
          <p:cNvCxnSpPr>
            <a:cxnSpLocks/>
          </p:cNvCxnSpPr>
          <p:nvPr/>
        </p:nvCxnSpPr>
        <p:spPr>
          <a:xfrm>
            <a:off x="3371339" y="2733696"/>
            <a:ext cx="247106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6248B2-312F-4C3E-AF02-3119B0B2242B}"/>
              </a:ext>
            </a:extLst>
          </p:cNvPr>
          <p:cNvSpPr/>
          <p:nvPr/>
        </p:nvSpPr>
        <p:spPr>
          <a:xfrm>
            <a:off x="5842400" y="1649686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D7C3F7-1AB7-4ADF-B771-1CE848D9B9B5}"/>
              </a:ext>
            </a:extLst>
          </p:cNvPr>
          <p:cNvSpPr txBox="1"/>
          <p:nvPr/>
        </p:nvSpPr>
        <p:spPr>
          <a:xfrm>
            <a:off x="6030904" y="1625538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3F4A59-3C30-42F3-851D-3886AD158771}"/>
              </a:ext>
            </a:extLst>
          </p:cNvPr>
          <p:cNvSpPr/>
          <p:nvPr/>
        </p:nvSpPr>
        <p:spPr>
          <a:xfrm>
            <a:off x="5832978" y="2379775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EE8C4D-F8CE-4192-8D89-291A6025EBA7}"/>
              </a:ext>
            </a:extLst>
          </p:cNvPr>
          <p:cNvSpPr txBox="1"/>
          <p:nvPr/>
        </p:nvSpPr>
        <p:spPr>
          <a:xfrm>
            <a:off x="6030949" y="237324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C864A8-EB60-443E-B8AB-273F75A753A5}"/>
              </a:ext>
            </a:extLst>
          </p:cNvPr>
          <p:cNvSpPr/>
          <p:nvPr/>
        </p:nvSpPr>
        <p:spPr>
          <a:xfrm>
            <a:off x="5836187" y="2982744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67D9E-CDC7-4EB2-9934-7EA2C5870D1E}"/>
              </a:ext>
            </a:extLst>
          </p:cNvPr>
          <p:cNvSpPr txBox="1"/>
          <p:nvPr/>
        </p:nvSpPr>
        <p:spPr>
          <a:xfrm>
            <a:off x="6001671" y="2968277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9089F6-22F1-4A27-9B39-D4B7C4CF09F8}"/>
              </a:ext>
            </a:extLst>
          </p:cNvPr>
          <p:cNvSpPr txBox="1"/>
          <p:nvPr/>
        </p:nvSpPr>
        <p:spPr>
          <a:xfrm>
            <a:off x="7143965" y="952336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19.9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2695FB-C12B-4B01-AE6B-E609483B1693}"/>
              </a:ext>
            </a:extLst>
          </p:cNvPr>
          <p:cNvSpPr txBox="1"/>
          <p:nvPr/>
        </p:nvSpPr>
        <p:spPr>
          <a:xfrm>
            <a:off x="7153590" y="1527902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14.9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25BD68-8DE2-4C3D-94EF-3F5867155160}"/>
              </a:ext>
            </a:extLst>
          </p:cNvPr>
          <p:cNvSpPr txBox="1"/>
          <p:nvPr/>
        </p:nvSpPr>
        <p:spPr>
          <a:xfrm>
            <a:off x="7159708" y="2230433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35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78D90D-5AF4-4220-B63E-B1B2F789F7B6}"/>
              </a:ext>
            </a:extLst>
          </p:cNvPr>
          <p:cNvSpPr txBox="1"/>
          <p:nvPr/>
        </p:nvSpPr>
        <p:spPr>
          <a:xfrm>
            <a:off x="7159194" y="2871902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30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64" name="말풍선: 모서리가 둥근 사각형 63">
            <a:extLst>
              <a:ext uri="{FF2B5EF4-FFF2-40B4-BE49-F238E27FC236}">
                <a16:creationId xmlns:a16="http://schemas.microsoft.com/office/drawing/2014/main" id="{998822BA-8E7F-4148-80D3-EAEFA02F33B7}"/>
              </a:ext>
            </a:extLst>
          </p:cNvPr>
          <p:cNvSpPr/>
          <p:nvPr/>
        </p:nvSpPr>
        <p:spPr>
          <a:xfrm>
            <a:off x="6096000" y="1968045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65" name="말풍선: 모서리가 둥근 사각형 64">
            <a:extLst>
              <a:ext uri="{FF2B5EF4-FFF2-40B4-BE49-F238E27FC236}">
                <a16:creationId xmlns:a16="http://schemas.microsoft.com/office/drawing/2014/main" id="{FE68AE78-2838-4DB8-9E8B-67D8F07C2C66}"/>
              </a:ext>
            </a:extLst>
          </p:cNvPr>
          <p:cNvSpPr/>
          <p:nvPr/>
        </p:nvSpPr>
        <p:spPr>
          <a:xfrm>
            <a:off x="6096000" y="3307651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EB5F8C9C-8236-4333-8774-BCA08726E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03" y="4420300"/>
            <a:ext cx="1796399" cy="3626419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7DC63C-7385-4743-9AFF-3BC7D75FFA72}"/>
              </a:ext>
            </a:extLst>
          </p:cNvPr>
          <p:cNvSpPr/>
          <p:nvPr/>
        </p:nvSpPr>
        <p:spPr>
          <a:xfrm>
            <a:off x="510229" y="4466570"/>
            <a:ext cx="8425543" cy="31490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8FE7C8-A350-4FCC-B868-38D7811B02F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3311843" y="5355822"/>
            <a:ext cx="2476756" cy="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767E9CB-411F-469C-9B5B-6538576C284B}"/>
              </a:ext>
            </a:extLst>
          </p:cNvPr>
          <p:cNvSpPr/>
          <p:nvPr/>
        </p:nvSpPr>
        <p:spPr>
          <a:xfrm>
            <a:off x="2003396" y="5104708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</a:t>
            </a:r>
            <a:endParaRPr lang="en-US" altLang="ko-KR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  <a:endParaRPr lang="en-US" altLang="ko-KR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0ECA5-B281-40B4-9366-A3094460C96F}"/>
              </a:ext>
            </a:extLst>
          </p:cNvPr>
          <p:cNvSpPr txBox="1"/>
          <p:nvPr/>
        </p:nvSpPr>
        <p:spPr>
          <a:xfrm>
            <a:off x="397261" y="6631575"/>
            <a:ext cx="154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강성민 교수님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2895B01-2572-46F9-8C55-2D01E9CE6D3E}"/>
              </a:ext>
            </a:extLst>
          </p:cNvPr>
          <p:cNvSpPr/>
          <p:nvPr/>
        </p:nvSpPr>
        <p:spPr>
          <a:xfrm>
            <a:off x="1990030" y="6409222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  <a:endParaRPr lang="en-US" altLang="ko-KR" sz="12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2C17C0-7155-40DD-BFF2-A03B64C4970A}"/>
              </a:ext>
            </a:extLst>
          </p:cNvPr>
          <p:cNvSpPr txBox="1"/>
          <p:nvPr/>
        </p:nvSpPr>
        <p:spPr>
          <a:xfrm>
            <a:off x="3077212" y="5125778"/>
            <a:ext cx="271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1,202,000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C864AE-0A5B-4844-9120-EA6B63B0C945}"/>
              </a:ext>
            </a:extLst>
          </p:cNvPr>
          <p:cNvSpPr/>
          <p:nvPr/>
        </p:nvSpPr>
        <p:spPr>
          <a:xfrm>
            <a:off x="5839191" y="4952629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50717B-DBD2-422B-B35D-44BB2F580FC7}"/>
              </a:ext>
            </a:extLst>
          </p:cNvPr>
          <p:cNvSpPr txBox="1"/>
          <p:nvPr/>
        </p:nvSpPr>
        <p:spPr>
          <a:xfrm>
            <a:off x="6021482" y="496515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4C0943-071D-4446-9AD6-90A363245CB5}"/>
              </a:ext>
            </a:extLst>
          </p:cNvPr>
          <p:cNvSpPr txBox="1"/>
          <p:nvPr/>
        </p:nvSpPr>
        <p:spPr>
          <a:xfrm>
            <a:off x="3014114" y="6421606"/>
            <a:ext cx="217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1,202,000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CA7A4B-318F-4D81-B8BD-80F711697724}"/>
              </a:ext>
            </a:extLst>
          </p:cNvPr>
          <p:cNvCxnSpPr>
            <a:cxnSpLocks/>
          </p:cNvCxnSpPr>
          <p:nvPr/>
        </p:nvCxnSpPr>
        <p:spPr>
          <a:xfrm flipV="1">
            <a:off x="3388642" y="6635295"/>
            <a:ext cx="2438991" cy="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F83B33-6A49-402C-91C9-CBD76E1FFBA3}"/>
              </a:ext>
            </a:extLst>
          </p:cNvPr>
          <p:cNvSpPr/>
          <p:nvPr/>
        </p:nvSpPr>
        <p:spPr>
          <a:xfrm>
            <a:off x="5842400" y="5536348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5F5CEF-5359-4C4F-AC3C-570941C72624}"/>
              </a:ext>
            </a:extLst>
          </p:cNvPr>
          <p:cNvSpPr txBox="1"/>
          <p:nvPr/>
        </p:nvSpPr>
        <p:spPr>
          <a:xfrm>
            <a:off x="6007962" y="556040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532C94-107B-458A-A6CC-BE3187E10FD1}"/>
              </a:ext>
            </a:extLst>
          </p:cNvPr>
          <p:cNvSpPr/>
          <p:nvPr/>
        </p:nvSpPr>
        <p:spPr>
          <a:xfrm>
            <a:off x="5832978" y="6266437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AD2EE5-CD9D-4544-8A54-13CF1F36C184}"/>
              </a:ext>
            </a:extLst>
          </p:cNvPr>
          <p:cNvSpPr txBox="1"/>
          <p:nvPr/>
        </p:nvSpPr>
        <p:spPr>
          <a:xfrm>
            <a:off x="6001671" y="631654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0DF9D4-5984-4207-9049-8784503A15C0}"/>
              </a:ext>
            </a:extLst>
          </p:cNvPr>
          <p:cNvSpPr/>
          <p:nvPr/>
        </p:nvSpPr>
        <p:spPr>
          <a:xfrm>
            <a:off x="5836187" y="6869406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DF618-AEB4-41C3-B380-DA04733C2196}"/>
              </a:ext>
            </a:extLst>
          </p:cNvPr>
          <p:cNvSpPr txBox="1"/>
          <p:nvPr/>
        </p:nvSpPr>
        <p:spPr>
          <a:xfrm>
            <a:off x="6001671" y="6876439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EDF80E-2438-420A-8B27-EA3F07F69749}"/>
              </a:ext>
            </a:extLst>
          </p:cNvPr>
          <p:cNvSpPr txBox="1"/>
          <p:nvPr/>
        </p:nvSpPr>
        <p:spPr>
          <a:xfrm>
            <a:off x="7143965" y="4838998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19.9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6C3C5E-8E53-4B0F-9491-F0C0847D212C}"/>
              </a:ext>
            </a:extLst>
          </p:cNvPr>
          <p:cNvSpPr txBox="1"/>
          <p:nvPr/>
        </p:nvSpPr>
        <p:spPr>
          <a:xfrm>
            <a:off x="7153590" y="5414564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14.9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63A4B0-F068-44FF-BD1A-A37D3282919B}"/>
              </a:ext>
            </a:extLst>
          </p:cNvPr>
          <p:cNvSpPr txBox="1"/>
          <p:nvPr/>
        </p:nvSpPr>
        <p:spPr>
          <a:xfrm>
            <a:off x="7159708" y="6117095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35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34F8E5-F601-4609-A8FA-F4B3E1312250}"/>
              </a:ext>
            </a:extLst>
          </p:cNvPr>
          <p:cNvSpPr txBox="1"/>
          <p:nvPr/>
        </p:nvSpPr>
        <p:spPr>
          <a:xfrm>
            <a:off x="7159194" y="6758564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30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106" name="말풍선: 모서리가 둥근 사각형 105">
            <a:extLst>
              <a:ext uri="{FF2B5EF4-FFF2-40B4-BE49-F238E27FC236}">
                <a16:creationId xmlns:a16="http://schemas.microsoft.com/office/drawing/2014/main" id="{3A210789-734F-4810-80D6-0964FE341CD3}"/>
              </a:ext>
            </a:extLst>
          </p:cNvPr>
          <p:cNvSpPr/>
          <p:nvPr/>
        </p:nvSpPr>
        <p:spPr>
          <a:xfrm>
            <a:off x="6096000" y="5854707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107" name="말풍선: 모서리가 둥근 사각형 106">
            <a:extLst>
              <a:ext uri="{FF2B5EF4-FFF2-40B4-BE49-F238E27FC236}">
                <a16:creationId xmlns:a16="http://schemas.microsoft.com/office/drawing/2014/main" id="{AC727529-CF61-480F-9F70-822B40FBA4BE}"/>
              </a:ext>
            </a:extLst>
          </p:cNvPr>
          <p:cNvSpPr/>
          <p:nvPr/>
        </p:nvSpPr>
        <p:spPr>
          <a:xfrm>
            <a:off x="6096000" y="7194313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DED732-97E9-4A6C-AF1E-2472FA706297}"/>
              </a:ext>
            </a:extLst>
          </p:cNvPr>
          <p:cNvSpPr txBox="1"/>
          <p:nvPr/>
        </p:nvSpPr>
        <p:spPr>
          <a:xfrm>
            <a:off x="3228185" y="1555263"/>
            <a:ext cx="1390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미래인재 수강료 책정기준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EBB7A8-75B2-43C6-84AD-FFBC3100809B}"/>
              </a:ext>
            </a:extLst>
          </p:cNvPr>
          <p:cNvSpPr txBox="1"/>
          <p:nvPr/>
        </p:nvSpPr>
        <p:spPr>
          <a:xfrm>
            <a:off x="3307651" y="2902791"/>
            <a:ext cx="1390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/>
              <a:t>미래인재 수강료 책정기준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54533BA-FB92-40D4-B0BF-401B18C064F7}"/>
              </a:ext>
            </a:extLst>
          </p:cNvPr>
          <p:cNvSpPr/>
          <p:nvPr/>
        </p:nvSpPr>
        <p:spPr>
          <a:xfrm>
            <a:off x="5009364" y="1149352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BDE62A9-BB6C-43A2-8576-DFFEBFF5C677}"/>
              </a:ext>
            </a:extLst>
          </p:cNvPr>
          <p:cNvSpPr/>
          <p:nvPr/>
        </p:nvSpPr>
        <p:spPr>
          <a:xfrm>
            <a:off x="5048597" y="2477728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A13A315-4744-4A1D-8F9D-CDCFA76B0FB7}"/>
              </a:ext>
            </a:extLst>
          </p:cNvPr>
          <p:cNvSpPr/>
          <p:nvPr/>
        </p:nvSpPr>
        <p:spPr>
          <a:xfrm>
            <a:off x="5006495" y="5110547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B2C39FD-40A2-4F2B-8F3A-3D1A6E66201A}"/>
              </a:ext>
            </a:extLst>
          </p:cNvPr>
          <p:cNvSpPr/>
          <p:nvPr/>
        </p:nvSpPr>
        <p:spPr>
          <a:xfrm>
            <a:off x="5003983" y="6445929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469CF17-54E2-4DAD-AE0B-9C8B39E9ED36}"/>
              </a:ext>
            </a:extLst>
          </p:cNvPr>
          <p:cNvSpPr/>
          <p:nvPr/>
        </p:nvSpPr>
        <p:spPr>
          <a:xfrm>
            <a:off x="1434164" y="4049283"/>
            <a:ext cx="5709801" cy="766777"/>
          </a:xfrm>
          <a:prstGeom prst="roundRect">
            <a:avLst/>
          </a:prstGeom>
          <a:ln w="38100">
            <a:solidFill>
              <a:srgbClr val="00FF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입성기념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Event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강성민 교수님  헌법 미래패스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구매 시 </a:t>
            </a:r>
            <a:endParaRPr lang="en-US" altLang="ko-KR" sz="14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                                   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기본서 무료 증정 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비매품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A8D01AC-6F65-4719-AB87-19DDD8F82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04" y="3841339"/>
            <a:ext cx="1002792" cy="91605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4FB40-A277-4084-AA38-7C643BBCF085}"/>
              </a:ext>
            </a:extLst>
          </p:cNvPr>
          <p:cNvSpPr/>
          <p:nvPr/>
        </p:nvSpPr>
        <p:spPr>
          <a:xfrm>
            <a:off x="1537885" y="4121694"/>
            <a:ext cx="1556420" cy="431493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6A859-725F-EC4B-BC31-02121E248B1C}"/>
              </a:ext>
            </a:extLst>
          </p:cNvPr>
          <p:cNvSpPr txBox="1"/>
          <p:nvPr/>
        </p:nvSpPr>
        <p:spPr>
          <a:xfrm>
            <a:off x="1169163" y="545477"/>
            <a:ext cx="742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kern="0" dirty="0">
                <a:latin typeface="+mn-ea"/>
              </a:rPr>
              <a:t>2024</a:t>
            </a:r>
            <a:r>
              <a:rPr lang="ko-KR" altLang="en-US" sz="2000" b="1" kern="0" dirty="0">
                <a:latin typeface="+mn-ea"/>
              </a:rPr>
              <a:t>년</a:t>
            </a:r>
            <a:r>
              <a:rPr lang="en-US" altLang="ko-KR" sz="2000" b="1" kern="0" dirty="0">
                <a:latin typeface="+mn-ea"/>
              </a:rPr>
              <a:t>1</a:t>
            </a:r>
            <a:r>
              <a:rPr lang="ko-KR" altLang="en-US" sz="2000" b="1" kern="0" dirty="0">
                <a:latin typeface="+mn-ea"/>
              </a:rPr>
              <a:t>차 시험</a:t>
            </a:r>
            <a:endParaRPr lang="en-US" altLang="ko-KR" sz="2000" b="1" kern="0" dirty="0">
              <a:latin typeface="+mn-ea"/>
            </a:endParaRPr>
          </a:p>
          <a:p>
            <a:pPr algn="ctr"/>
            <a:r>
              <a:rPr lang="ko-KR" altLang="en-US" sz="2000" b="1" kern="0" dirty="0">
                <a:latin typeface="+mn-ea"/>
              </a:rPr>
              <a:t>역시나 미래인재 헌법 </a:t>
            </a:r>
            <a:r>
              <a:rPr lang="en-US" altLang="ko-KR" sz="2000" b="1" kern="0" dirty="0">
                <a:latin typeface="+mn-ea"/>
              </a:rPr>
              <a:t>1</a:t>
            </a:r>
            <a:r>
              <a:rPr lang="ko-KR" altLang="en-US" sz="2000" b="1" kern="0" dirty="0">
                <a:latin typeface="+mn-ea"/>
              </a:rPr>
              <a:t>위 교수님들이 옳았습니다</a:t>
            </a:r>
            <a:r>
              <a:rPr lang="en-US" altLang="ko-KR" sz="2000" b="1" kern="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C5307-060A-C0BE-FB77-53C99F8A74D7}"/>
              </a:ext>
            </a:extLst>
          </p:cNvPr>
          <p:cNvSpPr txBox="1"/>
          <p:nvPr/>
        </p:nvSpPr>
        <p:spPr>
          <a:xfrm>
            <a:off x="1078029" y="1270933"/>
            <a:ext cx="7517052" cy="338554"/>
          </a:xfrm>
          <a:prstGeom prst="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00"/>
                </a:solidFill>
                <a:latin typeface="+mn-ea"/>
              </a:rPr>
              <a:t>어려웠던 헌법</a:t>
            </a:r>
            <a:r>
              <a:rPr lang="en-US" altLang="ko-KR" sz="1600" b="1" kern="0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600" b="1" kern="0" dirty="0">
                <a:solidFill>
                  <a:srgbClr val="FFFF00"/>
                </a:solidFill>
                <a:latin typeface="+mn-ea"/>
              </a:rPr>
              <a:t>미래인재 수험생만 고득점이 많은 분명한 이유가 있습니다</a:t>
            </a:r>
            <a:r>
              <a:rPr lang="en-US" altLang="ko-KR" sz="1600" b="1" kern="0" dirty="0">
                <a:solidFill>
                  <a:srgbClr val="FFFF00"/>
                </a:solidFill>
                <a:latin typeface="+mn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3EA8A8-8E1F-DF93-5541-4675E3AD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5" y="2148241"/>
            <a:ext cx="4192900" cy="3798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626A0-2294-30FC-09AC-B30A35A2E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58" y="2125039"/>
            <a:ext cx="4119114" cy="37985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9F2971-2F15-494E-90AE-1C78CEBB6BEF}"/>
              </a:ext>
            </a:extLst>
          </p:cNvPr>
          <p:cNvSpPr/>
          <p:nvPr/>
        </p:nvSpPr>
        <p:spPr>
          <a:xfrm>
            <a:off x="3234088" y="20252"/>
            <a:ext cx="2861912" cy="41616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Something Special [1]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34B027-3D98-4658-B82B-50BAA920FC26}"/>
              </a:ext>
            </a:extLst>
          </p:cNvPr>
          <p:cNvSpPr/>
          <p:nvPr/>
        </p:nvSpPr>
        <p:spPr>
          <a:xfrm>
            <a:off x="1078029" y="1883694"/>
            <a:ext cx="2831949" cy="4826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사용자 단색으로 채워진">
            <a:extLst>
              <a:ext uri="{FF2B5EF4-FFF2-40B4-BE49-F238E27FC236}">
                <a16:creationId xmlns:a16="http://schemas.microsoft.com/office/drawing/2014/main" id="{61BD26DC-3CC1-47D5-A0B9-E864A7F1A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672" y="1538032"/>
            <a:ext cx="886250" cy="955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666BF-3621-4079-B408-D9E6DFDC2AE0}"/>
              </a:ext>
            </a:extLst>
          </p:cNvPr>
          <p:cNvSpPr txBox="1"/>
          <p:nvPr/>
        </p:nvSpPr>
        <p:spPr>
          <a:xfrm>
            <a:off x="926419" y="1994234"/>
            <a:ext cx="358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문태환 교수님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대표 적중 사례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1C188F-107C-4809-B11F-DB1B06EF36EE}"/>
              </a:ext>
            </a:extLst>
          </p:cNvPr>
          <p:cNvSpPr/>
          <p:nvPr/>
        </p:nvSpPr>
        <p:spPr>
          <a:xfrm>
            <a:off x="5603925" y="1902944"/>
            <a:ext cx="2831949" cy="4826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65AA9262-7529-45B1-AFE3-3FC89752F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8568" y="1557282"/>
            <a:ext cx="886250" cy="955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88690D-D3C6-43BF-A9CC-179BD49C520F}"/>
              </a:ext>
            </a:extLst>
          </p:cNvPr>
          <p:cNvSpPr txBox="1"/>
          <p:nvPr/>
        </p:nvSpPr>
        <p:spPr>
          <a:xfrm>
            <a:off x="5452315" y="2013484"/>
            <a:ext cx="358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강성민 교수님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5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대표 적중 사례</a:t>
            </a:r>
            <a:endParaRPr lang="en-US" altLang="ko-KR" sz="105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F820-134C-47D6-AF88-9329E6D5ABD7}"/>
              </a:ext>
            </a:extLst>
          </p:cNvPr>
          <p:cNvSpPr txBox="1"/>
          <p:nvPr/>
        </p:nvSpPr>
        <p:spPr>
          <a:xfrm>
            <a:off x="4882122" y="791060"/>
            <a:ext cx="13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147E0-1D02-42AE-827B-53570597E1D0}"/>
              </a:ext>
            </a:extLst>
          </p:cNvPr>
          <p:cNvSpPr txBox="1"/>
          <p:nvPr/>
        </p:nvSpPr>
        <p:spPr>
          <a:xfrm>
            <a:off x="7501944" y="5923548"/>
            <a:ext cx="335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헌법 강성민</a:t>
            </a:r>
            <a:endParaRPr lang="en-US" altLang="ko-KR" sz="6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*E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 공무원 행정법 온라인 수강생 기준</a:t>
            </a:r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(22.07~23.06)</a:t>
            </a:r>
          </a:p>
          <a:p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*P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 경찰간부 오프라인 </a:t>
            </a:r>
            <a:r>
              <a:rPr lang="ko-KR" altLang="en-US" sz="600" spc="-15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종합반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헌법 내부 수강생 수 기준</a:t>
            </a:r>
            <a:endParaRPr lang="en-US" altLang="ko-KR" sz="6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*M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 공법</a:t>
            </a:r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헌법</a:t>
            </a:r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온</a:t>
            </a:r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오프라인 매출</a:t>
            </a:r>
            <a:endParaRPr lang="en-US" altLang="ko-KR" sz="6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99623-6A61-41A6-A533-544597D4626F}"/>
              </a:ext>
            </a:extLst>
          </p:cNvPr>
          <p:cNvSpPr txBox="1"/>
          <p:nvPr/>
        </p:nvSpPr>
        <p:spPr>
          <a:xfrm>
            <a:off x="6480669" y="6009860"/>
            <a:ext cx="294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*2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헌법 문태환</a:t>
            </a:r>
            <a:endParaRPr lang="en-US" altLang="ko-KR" sz="6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:3.3~4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월 기본이론 </a:t>
            </a:r>
            <a:r>
              <a:rPr lang="ko-KR" altLang="en-US" sz="600" spc="-15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종합반</a:t>
            </a:r>
            <a:r>
              <a:rPr lang="ko-KR" altLang="en-US" sz="6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설문조사 결과</a:t>
            </a:r>
            <a:endParaRPr lang="en-US" altLang="ko-KR" sz="6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7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8B7A-7A83-502C-CEA7-D27E1860AAB3}"/>
              </a:ext>
            </a:extLst>
          </p:cNvPr>
          <p:cNvSpPr txBox="1"/>
          <p:nvPr/>
        </p:nvSpPr>
        <p:spPr>
          <a:xfrm>
            <a:off x="234892" y="870909"/>
            <a:ext cx="897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>
                <a:latin typeface="+mn-ea"/>
              </a:rPr>
              <a:t>기본부터 파이널 정규 과정 및 스페셜 컨텐츠까지</a:t>
            </a:r>
            <a:endParaRPr lang="en-US" altLang="ko-KR" sz="2000" b="1" kern="0" dirty="0">
              <a:latin typeface="+mn-ea"/>
            </a:endParaRPr>
          </a:p>
          <a:p>
            <a:pPr algn="ctr"/>
            <a:r>
              <a:rPr lang="ko-KR" altLang="en-US" sz="2000" b="1" kern="0" dirty="0">
                <a:latin typeface="+mn-ea"/>
              </a:rPr>
              <a:t>헌법 모든 강좌 </a:t>
            </a:r>
            <a:r>
              <a:rPr lang="en-US" altLang="ko-KR" sz="2000" b="1" kern="0" dirty="0">
                <a:latin typeface="+mn-ea"/>
              </a:rPr>
              <a:t>24</a:t>
            </a:r>
            <a:r>
              <a:rPr lang="ko-KR" altLang="en-US" sz="2000" b="1" kern="0" dirty="0">
                <a:latin typeface="+mn-ea"/>
              </a:rPr>
              <a:t>년 </a:t>
            </a:r>
            <a:r>
              <a:rPr lang="en-US" altLang="ko-KR" sz="2000" b="1" kern="0" dirty="0">
                <a:latin typeface="+mn-ea"/>
              </a:rPr>
              <a:t>2</a:t>
            </a:r>
            <a:r>
              <a:rPr lang="ko-KR" altLang="en-US" sz="2000" b="1" kern="0" dirty="0">
                <a:latin typeface="+mn-ea"/>
              </a:rPr>
              <a:t>차</a:t>
            </a:r>
            <a:r>
              <a:rPr lang="en-US" altLang="ko-KR" sz="2000" b="1" kern="0" dirty="0">
                <a:latin typeface="+mn-ea"/>
              </a:rPr>
              <a:t>/25</a:t>
            </a:r>
            <a:r>
              <a:rPr lang="ko-KR" altLang="en-US" sz="2000" b="1" kern="0" dirty="0">
                <a:latin typeface="+mn-ea"/>
              </a:rPr>
              <a:t>년 </a:t>
            </a:r>
            <a:r>
              <a:rPr lang="en-US" altLang="ko-KR" sz="2000" b="1" kern="0" dirty="0">
                <a:latin typeface="+mn-ea"/>
              </a:rPr>
              <a:t>1</a:t>
            </a:r>
            <a:r>
              <a:rPr lang="ko-KR" altLang="en-US" sz="2000" b="1" kern="0" dirty="0">
                <a:latin typeface="+mn-ea"/>
              </a:rPr>
              <a:t>차 시험일까지 무제한 수강</a:t>
            </a:r>
            <a:r>
              <a:rPr lang="en-US" altLang="ko-KR" sz="2000" b="1" kern="0" dirty="0">
                <a:latin typeface="+mn-ea"/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12B819-451D-FAB0-0172-42A8B4A365F1}"/>
              </a:ext>
            </a:extLst>
          </p:cNvPr>
          <p:cNvSpPr/>
          <p:nvPr/>
        </p:nvSpPr>
        <p:spPr>
          <a:xfrm>
            <a:off x="982602" y="1936295"/>
            <a:ext cx="2025837" cy="369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200" b="1" u="none" strike="noStrike">
                <a:effectLst/>
                <a:latin typeface="+mn-ea"/>
              </a:rPr>
              <a:t>ALL-IN-ONE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0FCDDC-F507-A365-FE84-C483DB132480}"/>
              </a:ext>
            </a:extLst>
          </p:cNvPr>
          <p:cNvSpPr/>
          <p:nvPr/>
        </p:nvSpPr>
        <p:spPr>
          <a:xfrm>
            <a:off x="980403" y="2337009"/>
            <a:ext cx="999395" cy="1328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>
                <a:solidFill>
                  <a:schemeClr val="tx1"/>
                </a:solidFill>
                <a:effectLst/>
                <a:latin typeface="+mn-ea"/>
              </a:rPr>
              <a:t>기본 이론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64A94-9433-7B28-F91D-91A1B4DACC78}"/>
              </a:ext>
            </a:extLst>
          </p:cNvPr>
          <p:cNvSpPr/>
          <p:nvPr/>
        </p:nvSpPr>
        <p:spPr>
          <a:xfrm>
            <a:off x="2009044" y="2337009"/>
            <a:ext cx="999395" cy="1328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심화 이론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96BADB-9DFE-7864-DE2B-4551B43A2EB0}"/>
              </a:ext>
            </a:extLst>
          </p:cNvPr>
          <p:cNvSpPr/>
          <p:nvPr/>
        </p:nvSpPr>
        <p:spPr>
          <a:xfrm>
            <a:off x="3037686" y="2337009"/>
            <a:ext cx="1300596" cy="1328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>
                <a:solidFill>
                  <a:schemeClr val="tx1"/>
                </a:solidFill>
                <a:effectLst/>
                <a:latin typeface="+mn-ea"/>
              </a:rPr>
              <a:t>심화 기출</a:t>
            </a:r>
            <a:endParaRPr lang="en-US" altLang="ko-KR" sz="1200" b="1" u="none" strike="noStrike" dirty="0">
              <a:solidFill>
                <a:schemeClr val="tx1"/>
              </a:solidFill>
              <a:effectLst/>
              <a:latin typeface="+mn-ea"/>
            </a:endParaRPr>
          </a:p>
          <a:p>
            <a:pPr algn="ctr" fontAlgn="ctr"/>
            <a:r>
              <a:rPr lang="en-US" altLang="ko-KR" sz="1200" b="1" i="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i="0" dirty="0" err="1">
                <a:solidFill>
                  <a:schemeClr val="tx1"/>
                </a:solidFill>
                <a:latin typeface="+mn-ea"/>
              </a:rPr>
              <a:t>핵심기출</a:t>
            </a:r>
            <a:r>
              <a:rPr lang="ko-KR" altLang="en-US" sz="12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0" dirty="0">
                <a:solidFill>
                  <a:schemeClr val="tx1"/>
                </a:solidFill>
                <a:latin typeface="+mn-ea"/>
              </a:rPr>
              <a:t>½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85CA82-7588-45EF-0BBF-846A2C7E0041}"/>
              </a:ext>
            </a:extLst>
          </p:cNvPr>
          <p:cNvSpPr/>
          <p:nvPr/>
        </p:nvSpPr>
        <p:spPr>
          <a:xfrm>
            <a:off x="3037686" y="1936295"/>
            <a:ext cx="1300596" cy="369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none" strike="noStrike" dirty="0">
                <a:effectLst/>
                <a:latin typeface="+mn-ea"/>
              </a:rPr>
              <a:t>기출분석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7E255-D0AA-07B7-4245-0E582D8D4110}"/>
              </a:ext>
            </a:extLst>
          </p:cNvPr>
          <p:cNvSpPr/>
          <p:nvPr/>
        </p:nvSpPr>
        <p:spPr>
          <a:xfrm>
            <a:off x="4367527" y="2337009"/>
            <a:ext cx="999395" cy="133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>
                <a:solidFill>
                  <a:schemeClr val="tx1"/>
                </a:solidFill>
                <a:effectLst/>
                <a:latin typeface="+mn-ea"/>
              </a:rPr>
              <a:t>심화 압축</a:t>
            </a:r>
            <a:endParaRPr lang="en-US" altLang="ko-KR" sz="1200" b="1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24B723-F743-695D-2CD6-682605184F3A}"/>
              </a:ext>
            </a:extLst>
          </p:cNvPr>
          <p:cNvSpPr/>
          <p:nvPr/>
        </p:nvSpPr>
        <p:spPr>
          <a:xfrm>
            <a:off x="4367527" y="1936295"/>
            <a:ext cx="999395" cy="369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none" strike="noStrike">
                <a:effectLst/>
                <a:latin typeface="+mn-ea"/>
              </a:rPr>
              <a:t>핵심요약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6CECF3-404C-3C3A-F02A-221819820914}"/>
              </a:ext>
            </a:extLst>
          </p:cNvPr>
          <p:cNvSpPr/>
          <p:nvPr/>
        </p:nvSpPr>
        <p:spPr>
          <a:xfrm>
            <a:off x="5396168" y="1936295"/>
            <a:ext cx="3056677" cy="369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>
                <a:effectLst/>
                <a:latin typeface="+mn-ea"/>
              </a:rPr>
              <a:t>파이널 </a:t>
            </a:r>
            <a:r>
              <a:rPr lang="en-US" altLang="ko-KR" sz="1200" b="1" u="none" strike="noStrike">
                <a:effectLst/>
                <a:latin typeface="+mn-ea"/>
              </a:rPr>
              <a:t>3</a:t>
            </a:r>
            <a:r>
              <a:rPr lang="ko-KR" altLang="en-US" sz="1200" b="1" u="none" strike="noStrike">
                <a:effectLst/>
                <a:latin typeface="+mn-ea"/>
              </a:rPr>
              <a:t>단계 </a:t>
            </a:r>
            <a:r>
              <a:rPr lang="en-US" altLang="ko-KR" sz="1100" b="1" u="none" strike="noStrike">
                <a:effectLst/>
                <a:latin typeface="+mn-ea"/>
              </a:rPr>
              <a:t>(</a:t>
            </a:r>
            <a:r>
              <a:rPr lang="ko-KR" altLang="en-US" sz="1100" b="1" u="none" strike="noStrike">
                <a:effectLst/>
                <a:latin typeface="+mn-ea"/>
              </a:rPr>
              <a:t>문제풀이</a:t>
            </a:r>
            <a:r>
              <a:rPr lang="en-US" altLang="ko-KR" sz="1100" b="1" u="none" strike="noStrike">
                <a:effectLst/>
                <a:latin typeface="+mn-ea"/>
              </a:rPr>
              <a:t>)</a:t>
            </a:r>
            <a:endParaRPr lang="ko-KR" altLang="en-US" sz="1200" b="1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467589-0D2C-6B35-0A77-5EC0E09DF4EA}"/>
              </a:ext>
            </a:extLst>
          </p:cNvPr>
          <p:cNvSpPr/>
          <p:nvPr/>
        </p:nvSpPr>
        <p:spPr>
          <a:xfrm>
            <a:off x="5396168" y="2605108"/>
            <a:ext cx="999395" cy="107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>
                <a:solidFill>
                  <a:schemeClr val="tx1"/>
                </a:solidFill>
                <a:effectLst/>
                <a:latin typeface="+mn-ea"/>
              </a:rPr>
              <a:t>진도별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 fontAlgn="ctr"/>
            <a:r>
              <a:rPr lang="ko-KR" altLang="en-US" sz="1200" b="1" u="none" strike="noStrike" dirty="0">
                <a:solidFill>
                  <a:schemeClr val="tx1"/>
                </a:solidFill>
                <a:effectLst/>
                <a:latin typeface="+mn-ea"/>
              </a:rPr>
              <a:t>문제풀이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DBF16-FEA0-2685-7CC8-9762CD798BA5}"/>
              </a:ext>
            </a:extLst>
          </p:cNvPr>
          <p:cNvSpPr/>
          <p:nvPr/>
        </p:nvSpPr>
        <p:spPr>
          <a:xfrm>
            <a:off x="6424809" y="2605108"/>
            <a:ext cx="999395" cy="107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동형</a:t>
            </a:r>
            <a:endParaRPr lang="en-US" altLang="ko-KR" sz="1200" b="1" u="none" strike="noStrike">
              <a:solidFill>
                <a:schemeClr val="tx1"/>
              </a:solidFill>
              <a:effectLst/>
              <a:latin typeface="+mn-ea"/>
            </a:endParaRPr>
          </a:p>
          <a:p>
            <a:pPr algn="ctr" fontAlgn="ctr"/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모의고사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7B6CA9-9F81-BF24-7352-358AAF396AEE}"/>
              </a:ext>
            </a:extLst>
          </p:cNvPr>
          <p:cNvSpPr/>
          <p:nvPr/>
        </p:nvSpPr>
        <p:spPr>
          <a:xfrm>
            <a:off x="7453450" y="2605108"/>
            <a:ext cx="999395" cy="107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마무리특강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C5AB51-3EC9-7E02-F6F8-22F42FC883E3}"/>
              </a:ext>
            </a:extLst>
          </p:cNvPr>
          <p:cNvSpPr/>
          <p:nvPr/>
        </p:nvSpPr>
        <p:spPr>
          <a:xfrm>
            <a:off x="5396168" y="2338584"/>
            <a:ext cx="999395" cy="23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200" b="1" u="none" strike="noStrike"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단계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59D096-E79B-0A69-A1B1-C45D844A0E8A}"/>
              </a:ext>
            </a:extLst>
          </p:cNvPr>
          <p:cNvSpPr/>
          <p:nvPr/>
        </p:nvSpPr>
        <p:spPr>
          <a:xfrm>
            <a:off x="6420496" y="2336574"/>
            <a:ext cx="999395" cy="23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200" b="1" u="none" strike="noStrike"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단계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23C578-8ECF-99CB-6750-5A4A3AC17A50}"/>
              </a:ext>
            </a:extLst>
          </p:cNvPr>
          <p:cNvSpPr/>
          <p:nvPr/>
        </p:nvSpPr>
        <p:spPr>
          <a:xfrm>
            <a:off x="7444824" y="2338104"/>
            <a:ext cx="999395" cy="23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200" b="1" u="none" strike="noStrike"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lang="ko-KR" altLang="en-US" sz="1200" b="1" u="none" strike="noStrike">
                <a:solidFill>
                  <a:schemeClr val="tx1"/>
                </a:solidFill>
                <a:effectLst/>
                <a:latin typeface="+mn-ea"/>
              </a:rPr>
              <a:t>단계</a:t>
            </a:r>
            <a:endParaRPr lang="ko-KR" altLang="en-US" sz="1200" b="1" i="0" u="none" strike="noStrike" dirty="0"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BC0071-9FEF-2E20-016C-366E20F141D2}"/>
              </a:ext>
            </a:extLst>
          </p:cNvPr>
          <p:cNvGrpSpPr/>
          <p:nvPr/>
        </p:nvGrpSpPr>
        <p:grpSpPr>
          <a:xfrm>
            <a:off x="355579" y="3771359"/>
            <a:ext cx="8788157" cy="307777"/>
            <a:chOff x="5187618" y="728359"/>
            <a:chExt cx="1324401" cy="338555"/>
          </a:xfrm>
          <a:solidFill>
            <a:schemeClr val="accent1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673BD37-A911-4614-429F-6AD6207F4B55}"/>
                </a:ext>
              </a:extLst>
            </p:cNvPr>
            <p:cNvSpPr/>
            <p:nvPr/>
          </p:nvSpPr>
          <p:spPr>
            <a:xfrm>
              <a:off x="5187618" y="732131"/>
              <a:ext cx="1324401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141F60-94C1-5575-A985-FBC2675AAD00}"/>
                </a:ext>
              </a:extLst>
            </p:cNvPr>
            <p:cNvSpPr txBox="1"/>
            <p:nvPr/>
          </p:nvSpPr>
          <p:spPr>
            <a:xfrm>
              <a:off x="5698850" y="728359"/>
              <a:ext cx="30830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 Special Contents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14451C-F530-DDB7-4800-D78C8DC2642E}"/>
              </a:ext>
            </a:extLst>
          </p:cNvPr>
          <p:cNvSpPr/>
          <p:nvPr/>
        </p:nvSpPr>
        <p:spPr>
          <a:xfrm>
            <a:off x="355579" y="4209253"/>
            <a:ext cx="2527735" cy="44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Miflix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1.1.2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릴레이 특강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7E55CB-200C-DE7C-1C9C-94A5D860B2BB}"/>
              </a:ext>
            </a:extLst>
          </p:cNvPr>
          <p:cNvSpPr/>
          <p:nvPr/>
        </p:nvSpPr>
        <p:spPr>
          <a:xfrm>
            <a:off x="2976580" y="4209253"/>
            <a:ext cx="2997489" cy="445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Miflix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진 특강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675FB7-D471-7919-DDFD-200E0C79B5C3}"/>
              </a:ext>
            </a:extLst>
          </p:cNvPr>
          <p:cNvGrpSpPr/>
          <p:nvPr/>
        </p:nvGrpSpPr>
        <p:grpSpPr>
          <a:xfrm>
            <a:off x="3713458" y="3709804"/>
            <a:ext cx="351378" cy="369332"/>
            <a:chOff x="10954942" y="1676671"/>
            <a:chExt cx="351378" cy="3693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036743A-A03F-BB18-B291-53AA3DD24223}"/>
                </a:ext>
              </a:extLst>
            </p:cNvPr>
            <p:cNvSpPr/>
            <p:nvPr/>
          </p:nvSpPr>
          <p:spPr>
            <a:xfrm>
              <a:off x="11039475" y="1798756"/>
              <a:ext cx="163263" cy="163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3160E0-CA13-DEAB-0A78-CBAED5E0F212}"/>
                </a:ext>
              </a:extLst>
            </p:cNvPr>
            <p:cNvSpPr txBox="1"/>
            <p:nvPr/>
          </p:nvSpPr>
          <p:spPr>
            <a:xfrm>
              <a:off x="10954942" y="16766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+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E2E820-42B4-0389-75C3-BDDC1D15D0C0}"/>
              </a:ext>
            </a:extLst>
          </p:cNvPr>
          <p:cNvSpPr/>
          <p:nvPr/>
        </p:nvSpPr>
        <p:spPr>
          <a:xfrm>
            <a:off x="6028625" y="4182640"/>
            <a:ext cx="3052045" cy="46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최신판례 특강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1B2A37-57C6-4017-9B12-2D438F9A5931}"/>
              </a:ext>
            </a:extLst>
          </p:cNvPr>
          <p:cNvSpPr/>
          <p:nvPr/>
        </p:nvSpPr>
        <p:spPr>
          <a:xfrm>
            <a:off x="3234088" y="347736"/>
            <a:ext cx="2861912" cy="41616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Something Special [2]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4C8BCB-0724-48C9-8413-4D339BC68CCA}"/>
              </a:ext>
            </a:extLst>
          </p:cNvPr>
          <p:cNvSpPr/>
          <p:nvPr/>
        </p:nvSpPr>
        <p:spPr>
          <a:xfrm>
            <a:off x="355579" y="4812615"/>
            <a:ext cx="8725091" cy="46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월간 문태환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헌정사 특강 등 주제별 테마특강 까지 모두 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ECF6-0293-4E63-BD63-F2E23DF53C4A}"/>
              </a:ext>
            </a:extLst>
          </p:cNvPr>
          <p:cNvSpPr txBox="1"/>
          <p:nvPr/>
        </p:nvSpPr>
        <p:spPr>
          <a:xfrm>
            <a:off x="4176807" y="6298916"/>
            <a:ext cx="8788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정규 과정 및 스페셜 컨텐츠의 경우 학원 사정에 따라 일부 변경될 수 있습니다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3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EEBD2-3E8B-44BB-87BC-BF79DF365269}"/>
              </a:ext>
            </a:extLst>
          </p:cNvPr>
          <p:cNvSpPr/>
          <p:nvPr/>
        </p:nvSpPr>
        <p:spPr>
          <a:xfrm>
            <a:off x="4914017" y="2525187"/>
            <a:ext cx="3585302" cy="3383692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09AE3E-CCA7-4DF8-97BC-CD275DBB013B}"/>
              </a:ext>
            </a:extLst>
          </p:cNvPr>
          <p:cNvSpPr/>
          <p:nvPr/>
        </p:nvSpPr>
        <p:spPr>
          <a:xfrm>
            <a:off x="1241658" y="3273216"/>
            <a:ext cx="2277457" cy="2213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67C65-8026-0A39-EDF6-66A938C97A49}"/>
              </a:ext>
            </a:extLst>
          </p:cNvPr>
          <p:cNvSpPr txBox="1"/>
          <p:nvPr/>
        </p:nvSpPr>
        <p:spPr>
          <a:xfrm>
            <a:off x="313920" y="764619"/>
            <a:ext cx="8897191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latin typeface="+mn-ea"/>
              </a:rPr>
              <a:t>단과 강의 두개도 안되는 헌법 미래패스</a:t>
            </a:r>
            <a:endParaRPr lang="en-US" altLang="ko-KR" sz="3200" b="1" kern="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latin typeface="+mn-ea"/>
              </a:rPr>
              <a:t>고민할 필요가 전혀 없습니다</a:t>
            </a:r>
            <a:r>
              <a:rPr lang="en-US" altLang="ko-KR" sz="3200" b="1" kern="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DD101-C38B-6F93-C8DD-87699D399D0D}"/>
              </a:ext>
            </a:extLst>
          </p:cNvPr>
          <p:cNvSpPr txBox="1"/>
          <p:nvPr/>
        </p:nvSpPr>
        <p:spPr>
          <a:xfrm>
            <a:off x="5353899" y="2784542"/>
            <a:ext cx="27089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올인원부터 파이널까지</a:t>
            </a:r>
            <a:endParaRPr lang="en-US" altLang="ko-KR" sz="1400" b="1" kern="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전 강좌 </a:t>
            </a: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25</a:t>
            </a: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차까지 수강 시</a:t>
            </a:r>
            <a:endParaRPr lang="en-US" altLang="ko-KR" sz="14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A0B91-FC45-47A3-96EC-4AF0DDD5A4DD}"/>
              </a:ext>
            </a:extLst>
          </p:cNvPr>
          <p:cNvSpPr txBox="1"/>
          <p:nvPr/>
        </p:nvSpPr>
        <p:spPr>
          <a:xfrm>
            <a:off x="4942500" y="3618890"/>
            <a:ext cx="358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kern="0" dirty="0">
                <a:solidFill>
                  <a:srgbClr val="00FFCC"/>
                </a:solidFill>
                <a:latin typeface="+mn-ea"/>
              </a:rPr>
              <a:t>35</a:t>
            </a:r>
            <a:r>
              <a:rPr lang="ko-KR" altLang="en-US" sz="8000" b="1" kern="0" dirty="0">
                <a:solidFill>
                  <a:srgbClr val="00FFCC"/>
                </a:solidFill>
                <a:latin typeface="+mn-ea"/>
              </a:rPr>
              <a:t>만원</a:t>
            </a:r>
            <a:endParaRPr lang="en-US" altLang="ko-KR" sz="8000" b="1" kern="0" dirty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0F871-1A65-35C7-B957-D61DD9989B52}"/>
              </a:ext>
            </a:extLst>
          </p:cNvPr>
          <p:cNvSpPr txBox="1"/>
          <p:nvPr/>
        </p:nvSpPr>
        <p:spPr>
          <a:xfrm>
            <a:off x="3824390" y="3874268"/>
            <a:ext cx="101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0" dirty="0">
                <a:latin typeface="+mn-ea"/>
              </a:rPr>
              <a:t>V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73755-6193-25EE-85AE-6A852AC0551F}"/>
              </a:ext>
            </a:extLst>
          </p:cNvPr>
          <p:cNvSpPr txBox="1"/>
          <p:nvPr/>
        </p:nvSpPr>
        <p:spPr>
          <a:xfrm>
            <a:off x="1202583" y="3525520"/>
            <a:ext cx="2310607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kern="0" dirty="0">
                <a:solidFill>
                  <a:schemeClr val="bg1"/>
                </a:solidFill>
                <a:latin typeface="+mn-ea"/>
              </a:rPr>
              <a:t>ALL-IN-ONE </a:t>
            </a:r>
            <a:r>
              <a:rPr lang="ko-KR" altLang="en-US" sz="1050" b="1" kern="0" dirty="0">
                <a:solidFill>
                  <a:schemeClr val="bg1"/>
                </a:solidFill>
                <a:latin typeface="+mn-ea"/>
              </a:rPr>
              <a:t>강좌</a:t>
            </a:r>
            <a:r>
              <a:rPr lang="en-US" altLang="ko-KR" sz="1050" b="1" kern="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b="1" kern="0" dirty="0">
                <a:solidFill>
                  <a:schemeClr val="bg1"/>
                </a:solidFill>
                <a:latin typeface="+mn-ea"/>
              </a:rPr>
              <a:t>기본</a:t>
            </a:r>
            <a:r>
              <a:rPr lang="en-US" altLang="ko-KR" sz="1050" b="1" kern="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50" b="1" kern="0" dirty="0">
                <a:solidFill>
                  <a:schemeClr val="bg1"/>
                </a:solidFill>
                <a:latin typeface="+mn-ea"/>
              </a:rPr>
              <a:t>심화 이론</a:t>
            </a:r>
            <a:r>
              <a:rPr lang="en-US" altLang="ko-KR" sz="1050" b="1" kern="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kern="0" dirty="0">
                <a:solidFill>
                  <a:schemeClr val="bg1"/>
                </a:solidFill>
                <a:latin typeface="+mn-ea"/>
              </a:rPr>
              <a:t>단과로 수강 시</a:t>
            </a:r>
            <a:endParaRPr lang="en-US" altLang="ko-KR" sz="105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F82D6-2732-D433-6F1F-3434B6B57603}"/>
              </a:ext>
            </a:extLst>
          </p:cNvPr>
          <p:cNvSpPr txBox="1"/>
          <p:nvPr/>
        </p:nvSpPr>
        <p:spPr>
          <a:xfrm>
            <a:off x="1216824" y="4112779"/>
            <a:ext cx="231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kern="0" dirty="0">
                <a:solidFill>
                  <a:schemeClr val="bg1"/>
                </a:solidFill>
                <a:latin typeface="+mn-ea"/>
              </a:rPr>
              <a:t>53.8</a:t>
            </a:r>
            <a:r>
              <a:rPr lang="ko-KR" altLang="en-US" sz="2800" b="1" kern="0" dirty="0">
                <a:solidFill>
                  <a:schemeClr val="bg1"/>
                </a:solidFill>
                <a:latin typeface="+mn-ea"/>
              </a:rPr>
              <a:t>만원</a:t>
            </a:r>
            <a:endParaRPr lang="en-US" altLang="ko-KR" sz="28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1A059-9B00-8E43-902A-5594C50DE8D4}"/>
              </a:ext>
            </a:extLst>
          </p:cNvPr>
          <p:cNvSpPr txBox="1"/>
          <p:nvPr/>
        </p:nvSpPr>
        <p:spPr>
          <a:xfrm>
            <a:off x="1208508" y="4612044"/>
            <a:ext cx="231060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kern="0" dirty="0">
                <a:solidFill>
                  <a:schemeClr val="bg1"/>
                </a:solidFill>
                <a:latin typeface="+mn-ea"/>
              </a:rPr>
              <a:t>미래인재 수강료 책정기준</a:t>
            </a:r>
            <a:endParaRPr lang="en-US" altLang="ko-KR" sz="4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33C470-D298-434C-A321-129C4575F03C}"/>
              </a:ext>
            </a:extLst>
          </p:cNvPr>
          <p:cNvSpPr/>
          <p:nvPr/>
        </p:nvSpPr>
        <p:spPr>
          <a:xfrm>
            <a:off x="3234088" y="347736"/>
            <a:ext cx="2861912" cy="41616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Something Special [2]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86C9F-9652-46BC-B65A-07C36CCEDC73}"/>
              </a:ext>
            </a:extLst>
          </p:cNvPr>
          <p:cNvSpPr txBox="1"/>
          <p:nvPr/>
        </p:nvSpPr>
        <p:spPr>
          <a:xfrm>
            <a:off x="5551364" y="4971937"/>
            <a:ext cx="23106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kern="0" dirty="0">
                <a:solidFill>
                  <a:schemeClr val="bg1"/>
                </a:solidFill>
                <a:latin typeface="+mn-ea"/>
              </a:rPr>
              <a:t>25</a:t>
            </a:r>
            <a:r>
              <a:rPr lang="ko-KR" altLang="en-US" sz="600" b="1" kern="0" dirty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600" b="1" kern="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600" b="1" kern="0" dirty="0">
                <a:solidFill>
                  <a:schemeClr val="bg1"/>
                </a:solidFill>
                <a:latin typeface="+mn-ea"/>
              </a:rPr>
              <a:t>차 까지 헌법 </a:t>
            </a:r>
            <a:r>
              <a:rPr lang="ko-KR" altLang="en-US" sz="600" b="1" kern="0" dirty="0" err="1">
                <a:solidFill>
                  <a:schemeClr val="bg1"/>
                </a:solidFill>
                <a:latin typeface="+mn-ea"/>
              </a:rPr>
              <a:t>티패스</a:t>
            </a:r>
            <a:r>
              <a:rPr lang="ko-KR" altLang="en-US" sz="600" b="1" kern="0" dirty="0">
                <a:solidFill>
                  <a:schemeClr val="bg1"/>
                </a:solidFill>
                <a:latin typeface="+mn-ea"/>
              </a:rPr>
              <a:t> 미래인재 수강료 책정기준</a:t>
            </a:r>
            <a:endParaRPr lang="en-US" altLang="ko-KR" sz="600" b="1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4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392B635E-7F64-4175-A90C-F83ED324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" y="493537"/>
            <a:ext cx="1977774" cy="372110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145194-4538-43BC-A6EA-87B2633A9760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9DC6C7-0D02-4C79-90EB-8E0E26AEBCAB}"/>
              </a:ext>
            </a:extLst>
          </p:cNvPr>
          <p:cNvSpPr/>
          <p:nvPr/>
        </p:nvSpPr>
        <p:spPr>
          <a:xfrm>
            <a:off x="510229" y="849412"/>
            <a:ext cx="8425543" cy="2837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DAD99A-9A29-43A4-BD94-90042BDA312F}"/>
              </a:ext>
            </a:extLst>
          </p:cNvPr>
          <p:cNvSpPr/>
          <p:nvPr/>
        </p:nvSpPr>
        <p:spPr>
          <a:xfrm>
            <a:off x="234892" y="143227"/>
            <a:ext cx="9018516" cy="500530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월 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8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일 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월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까지 단</a:t>
            </a: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2</a:t>
            </a:r>
            <a:r>
              <a:rPr lang="ko-KR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 한정 판매합니다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DCE6CA-FFBF-4F2B-9918-3084A4351B0F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3443055" y="1393176"/>
            <a:ext cx="2399346" cy="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8F66C6E-C192-4D5B-BBC0-C0ACE7A31BB2}"/>
              </a:ext>
            </a:extLst>
          </p:cNvPr>
          <p:cNvSpPr/>
          <p:nvPr/>
        </p:nvSpPr>
        <p:spPr>
          <a:xfrm>
            <a:off x="1989462" y="1154401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857714-D8B6-4E93-B1FE-DB227DA96AFE}"/>
              </a:ext>
            </a:extLst>
          </p:cNvPr>
          <p:cNvSpPr txBox="1"/>
          <p:nvPr/>
        </p:nvSpPr>
        <p:spPr>
          <a:xfrm>
            <a:off x="428145" y="2745616"/>
            <a:ext cx="154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문태환 교수님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DA7215D-4457-4974-87E1-26BBD46354C0}"/>
              </a:ext>
            </a:extLst>
          </p:cNvPr>
          <p:cNvSpPr/>
          <p:nvPr/>
        </p:nvSpPr>
        <p:spPr>
          <a:xfrm>
            <a:off x="2006863" y="2496143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1D76B-FA55-4D37-8824-BB675CF74ACA}"/>
              </a:ext>
            </a:extLst>
          </p:cNvPr>
          <p:cNvSpPr txBox="1"/>
          <p:nvPr/>
        </p:nvSpPr>
        <p:spPr>
          <a:xfrm>
            <a:off x="3208425" y="1163132"/>
            <a:ext cx="263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1,333,700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BFD112-674A-41D6-94EB-6CB7DB76E183}"/>
              </a:ext>
            </a:extLst>
          </p:cNvPr>
          <p:cNvSpPr/>
          <p:nvPr/>
        </p:nvSpPr>
        <p:spPr>
          <a:xfrm>
            <a:off x="5839191" y="1065967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B47AE5-AA25-47CF-969E-D5CEFC878A90}"/>
              </a:ext>
            </a:extLst>
          </p:cNvPr>
          <p:cNvSpPr txBox="1"/>
          <p:nvPr/>
        </p:nvSpPr>
        <p:spPr>
          <a:xfrm>
            <a:off x="6007962" y="1030220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782443-FD20-444A-861B-514E746F6092}"/>
              </a:ext>
            </a:extLst>
          </p:cNvPr>
          <p:cNvSpPr txBox="1"/>
          <p:nvPr/>
        </p:nvSpPr>
        <p:spPr>
          <a:xfrm>
            <a:off x="3095053" y="2506612"/>
            <a:ext cx="217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2,619,000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8BB042-624F-4134-A40C-726661B6ECEF}"/>
              </a:ext>
            </a:extLst>
          </p:cNvPr>
          <p:cNvCxnSpPr>
            <a:cxnSpLocks/>
          </p:cNvCxnSpPr>
          <p:nvPr/>
        </p:nvCxnSpPr>
        <p:spPr>
          <a:xfrm>
            <a:off x="3371339" y="2733696"/>
            <a:ext cx="247106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98C4A6-9404-4E3B-A5E7-927ADC0BA29A}"/>
              </a:ext>
            </a:extLst>
          </p:cNvPr>
          <p:cNvSpPr/>
          <p:nvPr/>
        </p:nvSpPr>
        <p:spPr>
          <a:xfrm>
            <a:off x="5842400" y="1649686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35CA2-E63A-4C44-A647-5FCCA382B400}"/>
              </a:ext>
            </a:extLst>
          </p:cNvPr>
          <p:cNvSpPr txBox="1"/>
          <p:nvPr/>
        </p:nvSpPr>
        <p:spPr>
          <a:xfrm>
            <a:off x="6030904" y="1625538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9932FC-120E-4D42-B342-263593612A8C}"/>
              </a:ext>
            </a:extLst>
          </p:cNvPr>
          <p:cNvSpPr/>
          <p:nvPr/>
        </p:nvSpPr>
        <p:spPr>
          <a:xfrm>
            <a:off x="5832978" y="2379775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C6335E-DEEE-4E7D-BC3C-C8FC7C7E02D2}"/>
              </a:ext>
            </a:extLst>
          </p:cNvPr>
          <p:cNvSpPr txBox="1"/>
          <p:nvPr/>
        </p:nvSpPr>
        <p:spPr>
          <a:xfrm>
            <a:off x="6030949" y="237324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AA7F27-C2E8-4BC7-B53B-95D280724231}"/>
              </a:ext>
            </a:extLst>
          </p:cNvPr>
          <p:cNvSpPr/>
          <p:nvPr/>
        </p:nvSpPr>
        <p:spPr>
          <a:xfrm>
            <a:off x="5836187" y="2982744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23E016-AB4C-42BC-907A-7B4BA5506881}"/>
              </a:ext>
            </a:extLst>
          </p:cNvPr>
          <p:cNvSpPr txBox="1"/>
          <p:nvPr/>
        </p:nvSpPr>
        <p:spPr>
          <a:xfrm>
            <a:off x="6001671" y="2968277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6B03F6-F053-4F50-ACCA-CA842498A85B}"/>
              </a:ext>
            </a:extLst>
          </p:cNvPr>
          <p:cNvSpPr txBox="1"/>
          <p:nvPr/>
        </p:nvSpPr>
        <p:spPr>
          <a:xfrm>
            <a:off x="7143965" y="952336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19.9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2ED3DD-E8C7-45C9-880E-76BCC0F67245}"/>
              </a:ext>
            </a:extLst>
          </p:cNvPr>
          <p:cNvSpPr txBox="1"/>
          <p:nvPr/>
        </p:nvSpPr>
        <p:spPr>
          <a:xfrm>
            <a:off x="7153590" y="1527902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14.9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F36577-B411-4BBD-AA67-5DE44B0E2092}"/>
              </a:ext>
            </a:extLst>
          </p:cNvPr>
          <p:cNvSpPr txBox="1"/>
          <p:nvPr/>
        </p:nvSpPr>
        <p:spPr>
          <a:xfrm>
            <a:off x="7159708" y="2230433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35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40774D-2548-4FBB-A464-E52DF4851491}"/>
              </a:ext>
            </a:extLst>
          </p:cNvPr>
          <p:cNvSpPr txBox="1"/>
          <p:nvPr/>
        </p:nvSpPr>
        <p:spPr>
          <a:xfrm>
            <a:off x="7159194" y="2871902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30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0187C82B-B948-4AA4-B798-5BCFAE8F7317}"/>
              </a:ext>
            </a:extLst>
          </p:cNvPr>
          <p:cNvSpPr/>
          <p:nvPr/>
        </p:nvSpPr>
        <p:spPr>
          <a:xfrm>
            <a:off x="6096000" y="1968045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E8B820E4-8322-4648-A4EE-DF3ED38E7388}"/>
              </a:ext>
            </a:extLst>
          </p:cNvPr>
          <p:cNvSpPr/>
          <p:nvPr/>
        </p:nvSpPr>
        <p:spPr>
          <a:xfrm>
            <a:off x="6096000" y="3307651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pic>
        <p:nvPicPr>
          <p:cNvPr id="58" name="그래픽 57" descr="사용자 단색으로 채워진">
            <a:extLst>
              <a:ext uri="{FF2B5EF4-FFF2-40B4-BE49-F238E27FC236}">
                <a16:creationId xmlns:a16="http://schemas.microsoft.com/office/drawing/2014/main" id="{DA17A8B1-23CE-4D0B-9388-253F550A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4410778"/>
            <a:ext cx="1796399" cy="344343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7D4835-661D-4089-B501-C56C4BA86F9C}"/>
              </a:ext>
            </a:extLst>
          </p:cNvPr>
          <p:cNvSpPr/>
          <p:nvPr/>
        </p:nvSpPr>
        <p:spPr>
          <a:xfrm>
            <a:off x="510229" y="4466570"/>
            <a:ext cx="8425543" cy="31490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F460BF-8025-4823-B807-C9F97B5DCB48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3311843" y="5355822"/>
            <a:ext cx="2476756" cy="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AE0455B-54C9-41FA-A54B-73B8A97C217D}"/>
              </a:ext>
            </a:extLst>
          </p:cNvPr>
          <p:cNvSpPr/>
          <p:nvPr/>
        </p:nvSpPr>
        <p:spPr>
          <a:xfrm>
            <a:off x="2003396" y="5104708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60583B-51F0-4536-AE98-788E65A15CFD}"/>
              </a:ext>
            </a:extLst>
          </p:cNvPr>
          <p:cNvSpPr txBox="1"/>
          <p:nvPr/>
        </p:nvSpPr>
        <p:spPr>
          <a:xfrm>
            <a:off x="333521" y="6522433"/>
            <a:ext cx="154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강성민 교수님</a:t>
            </a:r>
            <a:endParaRPr lang="en-US" altLang="ko-KR" sz="12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A0C13DE-49AB-4558-97DC-F8282908181E}"/>
              </a:ext>
            </a:extLst>
          </p:cNvPr>
          <p:cNvSpPr/>
          <p:nvPr/>
        </p:nvSpPr>
        <p:spPr>
          <a:xfrm>
            <a:off x="1990030" y="6409222"/>
            <a:ext cx="1282392" cy="515020"/>
          </a:xfrm>
          <a:prstGeom prst="roundRect">
            <a:avLst/>
          </a:prstGeom>
          <a:solidFill>
            <a:schemeClr val="tx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</a:t>
            </a:r>
            <a:r>
              <a:rPr lang="en-US" altLang="ko-KR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2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차 시험 </a:t>
            </a:r>
            <a:endParaRPr lang="en-US" altLang="ko-KR" sz="12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헌법 미래패스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C3D3A6-CD5C-48B7-B759-8E28E91E36FF}"/>
              </a:ext>
            </a:extLst>
          </p:cNvPr>
          <p:cNvSpPr txBox="1"/>
          <p:nvPr/>
        </p:nvSpPr>
        <p:spPr>
          <a:xfrm>
            <a:off x="3077212" y="5125778"/>
            <a:ext cx="271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1,202,000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9060B1-4B51-4D6C-B6BB-140E67764586}"/>
              </a:ext>
            </a:extLst>
          </p:cNvPr>
          <p:cNvSpPr/>
          <p:nvPr/>
        </p:nvSpPr>
        <p:spPr>
          <a:xfrm>
            <a:off x="5839191" y="4952629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47FA2-9219-4A32-925C-A0E44D758719}"/>
              </a:ext>
            </a:extLst>
          </p:cNvPr>
          <p:cNvSpPr txBox="1"/>
          <p:nvPr/>
        </p:nvSpPr>
        <p:spPr>
          <a:xfrm>
            <a:off x="6021482" y="496515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9ED9E7-3C59-4AA4-9153-51DBFEDA063E}"/>
              </a:ext>
            </a:extLst>
          </p:cNvPr>
          <p:cNvSpPr txBox="1"/>
          <p:nvPr/>
        </p:nvSpPr>
        <p:spPr>
          <a:xfrm>
            <a:off x="3014114" y="6421606"/>
            <a:ext cx="217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1,202,000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8D15500-8000-402F-9844-3F0BF16C4024}"/>
              </a:ext>
            </a:extLst>
          </p:cNvPr>
          <p:cNvCxnSpPr>
            <a:cxnSpLocks/>
          </p:cNvCxnSpPr>
          <p:nvPr/>
        </p:nvCxnSpPr>
        <p:spPr>
          <a:xfrm flipV="1">
            <a:off x="3388642" y="6635295"/>
            <a:ext cx="2438991" cy="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0B8E55-E4F9-4B37-9984-B50A075F0F7A}"/>
              </a:ext>
            </a:extLst>
          </p:cNvPr>
          <p:cNvSpPr/>
          <p:nvPr/>
        </p:nvSpPr>
        <p:spPr>
          <a:xfrm>
            <a:off x="5842400" y="5536348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26CB59-9062-488D-B8EB-E015CF418D65}"/>
              </a:ext>
            </a:extLst>
          </p:cNvPr>
          <p:cNvSpPr txBox="1"/>
          <p:nvPr/>
        </p:nvSpPr>
        <p:spPr>
          <a:xfrm>
            <a:off x="6007962" y="556040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7F8C17-183C-418F-80D7-1FEACBCDEBA4}"/>
              </a:ext>
            </a:extLst>
          </p:cNvPr>
          <p:cNvSpPr/>
          <p:nvPr/>
        </p:nvSpPr>
        <p:spPr>
          <a:xfrm>
            <a:off x="5832978" y="6266437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0FD948-3E42-4366-A3B6-E92DC389772F}"/>
              </a:ext>
            </a:extLst>
          </p:cNvPr>
          <p:cNvSpPr txBox="1"/>
          <p:nvPr/>
        </p:nvSpPr>
        <p:spPr>
          <a:xfrm>
            <a:off x="6001671" y="631654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신규 구매 결제가</a:t>
            </a:r>
            <a:endParaRPr lang="en-US" altLang="ko-KR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A319EA-5134-4EE6-B6CC-CEED7F042DA5}"/>
              </a:ext>
            </a:extLst>
          </p:cNvPr>
          <p:cNvSpPr/>
          <p:nvPr/>
        </p:nvSpPr>
        <p:spPr>
          <a:xfrm>
            <a:off x="5836187" y="6869406"/>
            <a:ext cx="188504" cy="22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183369-6054-4E30-BB90-248A0D9818A0}"/>
              </a:ext>
            </a:extLst>
          </p:cNvPr>
          <p:cNvSpPr txBox="1"/>
          <p:nvPr/>
        </p:nvSpPr>
        <p:spPr>
          <a:xfrm>
            <a:off x="6001671" y="6876439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환승 구매 결제가</a:t>
            </a:r>
            <a:endParaRPr lang="en-US" altLang="ko-KR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6A900C-2145-4D13-8835-53518A235C43}"/>
              </a:ext>
            </a:extLst>
          </p:cNvPr>
          <p:cNvSpPr txBox="1"/>
          <p:nvPr/>
        </p:nvSpPr>
        <p:spPr>
          <a:xfrm>
            <a:off x="7143965" y="4838998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19.9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347BE6-20EA-4362-A404-ED7B84FB3B31}"/>
              </a:ext>
            </a:extLst>
          </p:cNvPr>
          <p:cNvSpPr txBox="1"/>
          <p:nvPr/>
        </p:nvSpPr>
        <p:spPr>
          <a:xfrm>
            <a:off x="7153590" y="5414564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14.9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3155B6-7776-41F9-9A91-A48C15C102BA}"/>
              </a:ext>
            </a:extLst>
          </p:cNvPr>
          <p:cNvSpPr txBox="1"/>
          <p:nvPr/>
        </p:nvSpPr>
        <p:spPr>
          <a:xfrm>
            <a:off x="7159708" y="6117095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35</a:t>
            </a:r>
            <a:r>
              <a:rPr lang="ko-KR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E9A848-D220-48B3-B97E-F5694016F285}"/>
              </a:ext>
            </a:extLst>
          </p:cNvPr>
          <p:cNvSpPr txBox="1"/>
          <p:nvPr/>
        </p:nvSpPr>
        <p:spPr>
          <a:xfrm>
            <a:off x="7159194" y="6758564"/>
            <a:ext cx="169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30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</a:t>
            </a:r>
          </a:p>
        </p:txBody>
      </p:sp>
      <p:sp>
        <p:nvSpPr>
          <p:cNvPr id="79" name="말풍선: 모서리가 둥근 사각형 78">
            <a:extLst>
              <a:ext uri="{FF2B5EF4-FFF2-40B4-BE49-F238E27FC236}">
                <a16:creationId xmlns:a16="http://schemas.microsoft.com/office/drawing/2014/main" id="{7967FE72-FF0A-4174-9EF5-F7461EBAF10E}"/>
              </a:ext>
            </a:extLst>
          </p:cNvPr>
          <p:cNvSpPr/>
          <p:nvPr/>
        </p:nvSpPr>
        <p:spPr>
          <a:xfrm>
            <a:off x="6096000" y="5854707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80" name="말풍선: 모서리가 둥근 사각형 79">
            <a:extLst>
              <a:ext uri="{FF2B5EF4-FFF2-40B4-BE49-F238E27FC236}">
                <a16:creationId xmlns:a16="http://schemas.microsoft.com/office/drawing/2014/main" id="{C3ED4E1C-D627-4FB4-8C59-E7EFEEC720BD}"/>
              </a:ext>
            </a:extLst>
          </p:cNvPr>
          <p:cNvSpPr/>
          <p:nvPr/>
        </p:nvSpPr>
        <p:spPr>
          <a:xfrm>
            <a:off x="6096000" y="7194313"/>
            <a:ext cx="1212574" cy="298383"/>
          </a:xfrm>
          <a:prstGeom prst="wedgeRoundRectCallout">
            <a:avLst>
              <a:gd name="adj1" fmla="val -8667"/>
              <a:gd name="adj2" fmla="val -75998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1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만원 즉시할인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950092F-2D4E-41B3-9BA6-97F7FD061CB1}"/>
              </a:ext>
            </a:extLst>
          </p:cNvPr>
          <p:cNvSpPr/>
          <p:nvPr/>
        </p:nvSpPr>
        <p:spPr>
          <a:xfrm>
            <a:off x="1434164" y="4049283"/>
            <a:ext cx="5709801" cy="766777"/>
          </a:xfrm>
          <a:prstGeom prst="roundRect">
            <a:avLst/>
          </a:prstGeom>
          <a:ln w="38100">
            <a:solidFill>
              <a:srgbClr val="00FF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입성기념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Event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강성민 교수님  헌법 미래패스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구매 시 </a:t>
            </a:r>
            <a:endParaRPr lang="en-US" altLang="ko-KR" sz="14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                                    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기본서 무료 증정 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비매품</a:t>
            </a:r>
            <a:r>
              <a:rPr lang="en-US" altLang="ko-KR" sz="1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CBB61181-884F-4868-A161-B105D4FE7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04" y="3841339"/>
            <a:ext cx="1002792" cy="91605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7A06D63-B00B-4A49-B07B-5A334D9BD710}"/>
              </a:ext>
            </a:extLst>
          </p:cNvPr>
          <p:cNvSpPr txBox="1"/>
          <p:nvPr/>
        </p:nvSpPr>
        <p:spPr>
          <a:xfrm>
            <a:off x="3228185" y="1555263"/>
            <a:ext cx="1390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미래인재 수강료 책정기준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287082-5B21-4137-928D-B0208E74A87D}"/>
              </a:ext>
            </a:extLst>
          </p:cNvPr>
          <p:cNvSpPr txBox="1"/>
          <p:nvPr/>
        </p:nvSpPr>
        <p:spPr>
          <a:xfrm>
            <a:off x="3307651" y="2902791"/>
            <a:ext cx="1390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/>
              <a:t>미래인재 수강료 책정기준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72B3905-A23A-4CC1-BF8D-7445CE979B59}"/>
              </a:ext>
            </a:extLst>
          </p:cNvPr>
          <p:cNvSpPr/>
          <p:nvPr/>
        </p:nvSpPr>
        <p:spPr>
          <a:xfrm>
            <a:off x="5009364" y="1149352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1C652B-FFAA-41CE-8089-CC254634E2A0}"/>
              </a:ext>
            </a:extLst>
          </p:cNvPr>
          <p:cNvSpPr/>
          <p:nvPr/>
        </p:nvSpPr>
        <p:spPr>
          <a:xfrm>
            <a:off x="5048597" y="2477728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B35C2E5-2982-4747-AA7A-63742EC40094}"/>
              </a:ext>
            </a:extLst>
          </p:cNvPr>
          <p:cNvSpPr/>
          <p:nvPr/>
        </p:nvSpPr>
        <p:spPr>
          <a:xfrm>
            <a:off x="5006495" y="5110547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3EE9ECF-8074-4E62-B129-FBF416F66BC7}"/>
              </a:ext>
            </a:extLst>
          </p:cNvPr>
          <p:cNvSpPr/>
          <p:nvPr/>
        </p:nvSpPr>
        <p:spPr>
          <a:xfrm>
            <a:off x="5003983" y="6445929"/>
            <a:ext cx="519765" cy="490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93%</a:t>
            </a:r>
            <a:r>
              <a:rPr lang="ko-KR" altLang="en-US" sz="700" b="1" dirty="0">
                <a:solidFill>
                  <a:srgbClr val="FFFF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A2998A-C53F-410D-9577-A88301E17E6E}"/>
              </a:ext>
            </a:extLst>
          </p:cNvPr>
          <p:cNvSpPr/>
          <p:nvPr/>
        </p:nvSpPr>
        <p:spPr>
          <a:xfrm>
            <a:off x="1537885" y="4121694"/>
            <a:ext cx="1556420" cy="431493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1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66D64-2DA6-1761-A15D-64AD9350BE11}"/>
              </a:ext>
            </a:extLst>
          </p:cNvPr>
          <p:cNvSpPr txBox="1"/>
          <p:nvPr/>
        </p:nvSpPr>
        <p:spPr>
          <a:xfrm>
            <a:off x="2494696" y="423266"/>
            <a:ext cx="445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타학원</a:t>
            </a:r>
            <a:r>
              <a:rPr lang="en-US" altLang="ko-KR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환승 인증하기</a:t>
            </a:r>
            <a:endParaRPr lang="en-US" altLang="ko-KR" sz="3200" b="1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0BEAD-5DCB-D4E7-36C9-22F513E47B09}"/>
              </a:ext>
            </a:extLst>
          </p:cNvPr>
          <p:cNvSpPr txBox="1"/>
          <p:nvPr/>
        </p:nvSpPr>
        <p:spPr>
          <a:xfrm>
            <a:off x="1337551" y="1175934"/>
            <a:ext cx="716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미래인재경찰학원으로 환승 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헌법 미래패스를 할인해 드립니다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3497F-0C39-2781-13DF-9BDA3B06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053" y="2182488"/>
            <a:ext cx="1806258" cy="112054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A1E1A4-A304-BCF2-56BD-535EDCD1604A}"/>
              </a:ext>
            </a:extLst>
          </p:cNvPr>
          <p:cNvSpPr/>
          <p:nvPr/>
        </p:nvSpPr>
        <p:spPr>
          <a:xfrm>
            <a:off x="3119847" y="2126274"/>
            <a:ext cx="2627810" cy="15395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0E0C2C-2F48-C4B2-D13E-0562082C4CE2}"/>
              </a:ext>
            </a:extLst>
          </p:cNvPr>
          <p:cNvSpPr/>
          <p:nvPr/>
        </p:nvSpPr>
        <p:spPr>
          <a:xfrm>
            <a:off x="5747657" y="2126274"/>
            <a:ext cx="895739" cy="15395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47F41-0D31-A977-E81E-DC1C46FAE1F2}"/>
              </a:ext>
            </a:extLst>
          </p:cNvPr>
          <p:cNvSpPr txBox="1"/>
          <p:nvPr/>
        </p:nvSpPr>
        <p:spPr>
          <a:xfrm>
            <a:off x="3147838" y="2542106"/>
            <a:ext cx="2698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환승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45A17E-F456-78D7-DEA2-CD0C9C6884AA}"/>
              </a:ext>
            </a:extLst>
          </p:cNvPr>
          <p:cNvSpPr/>
          <p:nvPr/>
        </p:nvSpPr>
        <p:spPr>
          <a:xfrm>
            <a:off x="5886061" y="2519715"/>
            <a:ext cx="618930" cy="6189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Click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01E14-19E9-EEC6-7C60-FBD637FF9A44}"/>
              </a:ext>
            </a:extLst>
          </p:cNvPr>
          <p:cNvSpPr txBox="1"/>
          <p:nvPr/>
        </p:nvSpPr>
        <p:spPr>
          <a:xfrm>
            <a:off x="1524163" y="4141179"/>
            <a:ext cx="7166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이미지 클릭 시 생성되는 팝업 메시지에서 증빙 사진 등 이미지 첨부가 가능합니다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패스 결제이력 및 수강증만 해당됩니다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1BF1DD-5168-E58B-E709-FE0C775B9F3E}"/>
              </a:ext>
            </a:extLst>
          </p:cNvPr>
          <p:cNvSpPr/>
          <p:nvPr/>
        </p:nvSpPr>
        <p:spPr>
          <a:xfrm>
            <a:off x="575981" y="434857"/>
            <a:ext cx="512761" cy="500208"/>
          </a:xfrm>
          <a:prstGeom prst="ellipse">
            <a:avLst/>
          </a:prstGeom>
          <a:solidFill>
            <a:srgbClr val="C63C9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DC14AA-47D1-647A-88A0-53F73190568C}"/>
              </a:ext>
            </a:extLst>
          </p:cNvPr>
          <p:cNvSpPr/>
          <p:nvPr/>
        </p:nvSpPr>
        <p:spPr>
          <a:xfrm>
            <a:off x="479143" y="526851"/>
            <a:ext cx="7157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2F6396-5047-89B0-C380-96859667D43A}"/>
              </a:ext>
            </a:extLst>
          </p:cNvPr>
          <p:cNvGrpSpPr/>
          <p:nvPr/>
        </p:nvGrpSpPr>
        <p:grpSpPr>
          <a:xfrm>
            <a:off x="2141801" y="4387596"/>
            <a:ext cx="5582194" cy="394484"/>
            <a:chOff x="1245326" y="130629"/>
            <a:chExt cx="5582194" cy="39448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2CCB29-2F4A-0DA0-31D3-AE18FF08BA3E}"/>
                </a:ext>
              </a:extLst>
            </p:cNvPr>
            <p:cNvSpPr/>
            <p:nvPr/>
          </p:nvSpPr>
          <p:spPr>
            <a:xfrm>
              <a:off x="1245326" y="130629"/>
              <a:ext cx="5582194" cy="3944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96F5C6-C624-CA1E-936E-4F6A529F1395}"/>
                </a:ext>
              </a:extLst>
            </p:cNvPr>
            <p:cNvSpPr txBox="1"/>
            <p:nvPr/>
          </p:nvSpPr>
          <p:spPr>
            <a:xfrm>
              <a:off x="1359462" y="209303"/>
              <a:ext cx="3100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이벤트 기간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: 2024.03.22(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금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 ~ 04.21(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일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E7AC30-71A6-B10C-D916-F33E8CE445A0}"/>
                </a:ext>
              </a:extLst>
            </p:cNvPr>
            <p:cNvSpPr txBox="1"/>
            <p:nvPr/>
          </p:nvSpPr>
          <p:spPr>
            <a:xfrm>
              <a:off x="4883685" y="209303"/>
              <a:ext cx="1819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당첨자 발표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: 04.30(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화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F1307D-45AF-404D-BC96-47CA6D6C14D4}"/>
              </a:ext>
            </a:extLst>
          </p:cNvPr>
          <p:cNvSpPr txBox="1"/>
          <p:nvPr/>
        </p:nvSpPr>
        <p:spPr>
          <a:xfrm>
            <a:off x="1816562" y="5080687"/>
            <a:ext cx="785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---------------   </a:t>
            </a:r>
            <a:r>
              <a:rPr lang="ko-KR" altLang="en-US" sz="2000" b="1" dirty="0"/>
              <a:t>소문내기 이벤트 참여 방법  </a:t>
            </a:r>
            <a:r>
              <a:rPr lang="en-US" altLang="ko-KR" sz="2000" b="1" dirty="0"/>
              <a:t> ---------------</a:t>
            </a:r>
          </a:p>
          <a:p>
            <a:endParaRPr lang="en-US" altLang="ko-KR" dirty="0"/>
          </a:p>
          <a:p>
            <a:r>
              <a:rPr lang="en-US" altLang="ko-KR" dirty="0"/>
              <a:t>01. </a:t>
            </a:r>
            <a:r>
              <a:rPr lang="ko-KR" altLang="en-US" dirty="0"/>
              <a:t>소문내기 이미지와 함께 </a:t>
            </a:r>
            <a:r>
              <a:rPr lang="en-US" altLang="ko-KR" dirty="0"/>
              <a:t>URL </a:t>
            </a:r>
            <a:r>
              <a:rPr lang="ko-KR" altLang="en-US" dirty="0"/>
              <a:t>복사하기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C7C313-4DB6-4B84-DE7D-F8A21A9C922A}"/>
              </a:ext>
            </a:extLst>
          </p:cNvPr>
          <p:cNvSpPr/>
          <p:nvPr/>
        </p:nvSpPr>
        <p:spPr>
          <a:xfrm>
            <a:off x="1793850" y="6184773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소문내기 이미지 다운로드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FF1A92-29F4-611E-BA93-B0AA700DA04F}"/>
              </a:ext>
            </a:extLst>
          </p:cNvPr>
          <p:cNvSpPr/>
          <p:nvPr/>
        </p:nvSpPr>
        <p:spPr>
          <a:xfrm>
            <a:off x="4981476" y="6184773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이벤트 </a:t>
            </a:r>
            <a:r>
              <a:rPr lang="en-US" altLang="ko-KR" sz="1400" dirty="0"/>
              <a:t>URL </a:t>
            </a:r>
            <a:r>
              <a:rPr lang="ko-KR" altLang="en-US" sz="1400" dirty="0"/>
              <a:t>복사하기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DF8DE6-8562-FEEA-552A-FBF621F86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90" y="6198778"/>
            <a:ext cx="265133" cy="2651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E51E22-870C-ED6C-7291-669827104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7" y="6161983"/>
            <a:ext cx="363043" cy="36304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8C2D610-6860-A464-DF96-6223136AE017}"/>
              </a:ext>
            </a:extLst>
          </p:cNvPr>
          <p:cNvSpPr/>
          <p:nvPr/>
        </p:nvSpPr>
        <p:spPr>
          <a:xfrm>
            <a:off x="1766465" y="6086864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D43C23-3B72-4BDA-AA17-C56BB8EB3FAB}"/>
              </a:ext>
            </a:extLst>
          </p:cNvPr>
          <p:cNvSpPr/>
          <p:nvPr/>
        </p:nvSpPr>
        <p:spPr>
          <a:xfrm>
            <a:off x="4932898" y="6097143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C0CD4-3ABE-09F3-D004-2441FEC98188}"/>
              </a:ext>
            </a:extLst>
          </p:cNvPr>
          <p:cNvSpPr txBox="1"/>
          <p:nvPr/>
        </p:nvSpPr>
        <p:spPr>
          <a:xfrm>
            <a:off x="1360413" y="2578172"/>
            <a:ext cx="63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이벤트에 참여해주신 분들 중 추첨을 통해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드립니다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kern="0" dirty="0">
              <a:latin typeface="+mn-ea"/>
            </a:endParaRPr>
          </a:p>
        </p:txBody>
      </p:sp>
      <p:graphicFrame>
        <p:nvGraphicFramePr>
          <p:cNvPr id="38" name="Group 87">
            <a:extLst>
              <a:ext uri="{FF2B5EF4-FFF2-40B4-BE49-F238E27FC236}">
                <a16:creationId xmlns:a16="http://schemas.microsoft.com/office/drawing/2014/main" id="{2980B0EA-F26C-9C73-D4C2-A2BC2C5B46D1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3818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이벤트 배너 다운로드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소문내기 이미지 </a:t>
                      </a:r>
                      <a:r>
                        <a:rPr lang="en-US" altLang="ko-KR" sz="800" dirty="0">
                          <a:latin typeface="+mn-ea"/>
                        </a:rPr>
                        <a:t>PPT 14</a:t>
                      </a:r>
                      <a:r>
                        <a:rPr lang="ko-KR" altLang="en-US" sz="800" dirty="0">
                          <a:latin typeface="+mn-ea"/>
                        </a:rPr>
                        <a:t>페이지 참고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</a:t>
                      </a:r>
                      <a:r>
                        <a:rPr kumimoji="1" lang="en-US" altLang="ko-KR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 요청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AB719DE-1250-47FD-EA56-BFDB6A3F7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18" y="3060006"/>
            <a:ext cx="507772" cy="6951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90B4B0-B48B-C0E0-387F-848C96368D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50" y="3063295"/>
            <a:ext cx="504986" cy="691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7CB292-8274-A6A3-1F35-B1DCD845AF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2" y="3513132"/>
            <a:ext cx="538596" cy="737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50708-216B-074F-95F1-20A5E9407691}"/>
              </a:ext>
            </a:extLst>
          </p:cNvPr>
          <p:cNvSpPr txBox="1"/>
          <p:nvPr/>
        </p:nvSpPr>
        <p:spPr>
          <a:xfrm>
            <a:off x="7196082" y="3711460"/>
            <a:ext cx="23918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지정 커뮤니티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회 이상 참여자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명 추첨 선정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97FEE-9DAD-D84A-FB8E-A310EA07A337}"/>
              </a:ext>
            </a:extLst>
          </p:cNvPr>
          <p:cNvSpPr txBox="1"/>
          <p:nvPr/>
        </p:nvSpPr>
        <p:spPr>
          <a:xfrm>
            <a:off x="1952094" y="1034322"/>
            <a:ext cx="5582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미래패스</a:t>
            </a:r>
            <a:endParaRPr lang="en-US" altLang="ko-KR" sz="40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소문내기 이벤트</a:t>
            </a:r>
            <a:endParaRPr lang="en-US" altLang="ko-KR" sz="40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4240C-4120-C955-6685-887F77E6B39F}"/>
              </a:ext>
            </a:extLst>
          </p:cNvPr>
          <p:cNvSpPr txBox="1"/>
          <p:nvPr/>
        </p:nvSpPr>
        <p:spPr>
          <a:xfrm>
            <a:off x="1134980" y="610812"/>
            <a:ext cx="704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헌법 </a:t>
            </a:r>
            <a:r>
              <a:rPr lang="en-US" altLang="ko-KR" sz="24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T-PASS</a:t>
            </a:r>
            <a:r>
              <a:rPr lang="ko-KR" altLang="en-US" sz="24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마침표</a:t>
            </a:r>
            <a:r>
              <a:rPr lang="en-US" altLang="ko-KR" sz="2400" b="1" spc="-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54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61613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각 지정 커뮤니티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해당 경로로 </a:t>
                      </a:r>
                      <a:r>
                        <a:rPr lang="ko-KR" altLang="en-US" sz="800" dirty="0" err="1">
                          <a:latin typeface="+mn-ea"/>
                        </a:rPr>
                        <a:t>새창</a:t>
                      </a:r>
                      <a:r>
                        <a:rPr lang="ko-KR" altLang="en-US" sz="800" dirty="0">
                          <a:latin typeface="+mn-ea"/>
                        </a:rPr>
                        <a:t> 연력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en-US" altLang="ko-KR" sz="800" dirty="0"/>
                        <a:t>* </a:t>
                      </a: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hlinkClick r:id="rId2"/>
                        </a:rPr>
                        <a:t>https://www.miraeij.com/police/promotion/clicking/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--------------------------</a:t>
                      </a:r>
                    </a:p>
                    <a:p>
                      <a:pPr algn="l"/>
                      <a:r>
                        <a:rPr lang="ko-KR" altLang="en-US" sz="800" dirty="0"/>
                        <a:t>■ 지정 커뮤니티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커뮤니티 클릭 시 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아래 </a:t>
                      </a:r>
                      <a:r>
                        <a:rPr lang="en-US" altLang="ko-KR" sz="800" dirty="0"/>
                        <a:t>URL</a:t>
                      </a:r>
                      <a:r>
                        <a:rPr lang="ko-KR" altLang="en-US" sz="800" dirty="0"/>
                        <a:t>로 새 창 연결해 주세요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경꿈사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3"/>
                        </a:rPr>
                        <a:t>https://cafe.naver.com/polstudy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독공사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4"/>
                        </a:rPr>
                        <a:t>https://cafe.naver.com/m2school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공드림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5"/>
                        </a:rPr>
                        <a:t>https://cafe.naver.com/gugrade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dirty="0">
                          <a:latin typeface="+mn-ea"/>
                        </a:rPr>
                        <a:t>다음 </a:t>
                      </a:r>
                      <a:r>
                        <a:rPr lang="ko-KR" altLang="en-US" sz="800" dirty="0" err="1">
                          <a:latin typeface="+mn-ea"/>
                        </a:rPr>
                        <a:t>경시모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en-US" altLang="ko-KR" sz="800" dirty="0">
                          <a:latin typeface="+mn-ea"/>
                          <a:hlinkClick r:id="rId6"/>
                        </a:rPr>
                        <a:t>https://cafe.daum.net/policeacademy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로그인 필수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게시글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입력 후 인증 시 아래 게시판에 댓글 노출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*** </a:t>
                      </a:r>
                      <a:r>
                        <a:rPr lang="ko-KR" altLang="en-US" sz="8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관리자에서 해당 명단 엑셀 다운로드 가능하도록 기능 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태그 복사하기 버튼 및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추가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F3E78-0AEC-F274-7830-1FC9A9C4BD14}"/>
              </a:ext>
            </a:extLst>
          </p:cNvPr>
          <p:cNvSpPr txBox="1"/>
          <p:nvPr/>
        </p:nvSpPr>
        <p:spPr>
          <a:xfrm>
            <a:off x="1085052" y="250982"/>
            <a:ext cx="785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아래 지정된 커뮤니티에 전체 </a:t>
            </a:r>
            <a:r>
              <a:rPr lang="ko-KR" altLang="en-US" dirty="0" err="1"/>
              <a:t>공개글로</a:t>
            </a:r>
            <a:r>
              <a:rPr lang="ko-KR" altLang="en-US" dirty="0"/>
              <a:t> 소문내기</a:t>
            </a:r>
            <a:endParaRPr lang="en-US" altLang="ko-KR" dirty="0"/>
          </a:p>
          <a:p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게시글 제목은 모두 달라야 하며</a:t>
            </a:r>
            <a:r>
              <a:rPr lang="en-US" altLang="ko-KR" sz="800" b="1" dirty="0"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제목 또는 내용에 </a:t>
            </a:r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미래인재 헌법 </a:t>
            </a:r>
            <a:r>
              <a:rPr lang="en-US" altLang="ko-KR" sz="800" b="1" dirty="0">
                <a:latin typeface="+mn-ea"/>
              </a:rPr>
              <a:t>T-PASS </a:t>
            </a:r>
            <a:r>
              <a:rPr lang="ko-KR" altLang="en-US" sz="800" b="1" dirty="0">
                <a:latin typeface="+mn-ea"/>
              </a:rPr>
              <a:t>출시</a:t>
            </a:r>
            <a:r>
              <a:rPr lang="en-US" altLang="ko-KR" sz="800" b="1" dirty="0">
                <a:latin typeface="+mn-ea"/>
              </a:rPr>
              <a:t>]</a:t>
            </a:r>
            <a:r>
              <a:rPr lang="ko-KR" altLang="en-US" sz="800" b="1" dirty="0">
                <a:latin typeface="+mn-ea"/>
              </a:rPr>
              <a:t>가 그리고 태그 내용이 필수로 포함되어야 합니다</a:t>
            </a:r>
            <a:r>
              <a:rPr lang="en-US" altLang="ko-KR" sz="800" b="1" dirty="0">
                <a:latin typeface="+mn-ea"/>
              </a:rPr>
              <a:t>. 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C528-F962-A213-A684-B9F870ABF3A5}"/>
              </a:ext>
            </a:extLst>
          </p:cNvPr>
          <p:cNvSpPr txBox="1"/>
          <p:nvPr/>
        </p:nvSpPr>
        <p:spPr>
          <a:xfrm>
            <a:off x="1085052" y="3213620"/>
            <a:ext cx="785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아래 빈칸에 내가 작성한 글 </a:t>
            </a:r>
            <a:r>
              <a:rPr lang="en-US" altLang="ko-KR" dirty="0"/>
              <a:t>URL </a:t>
            </a:r>
            <a:r>
              <a:rPr lang="ko-KR" altLang="en-US" dirty="0"/>
              <a:t>인증하기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220F4-3E4D-CA96-39F4-C211F7996C0A}"/>
              </a:ext>
            </a:extLst>
          </p:cNvPr>
          <p:cNvSpPr/>
          <p:nvPr/>
        </p:nvSpPr>
        <p:spPr>
          <a:xfrm>
            <a:off x="1424172" y="3615002"/>
            <a:ext cx="4779818" cy="3052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소문내기 한 커뮤니티 게시글의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을 등록해주세요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A43181-3A4D-5107-7745-99DC6D93E0C4}"/>
              </a:ext>
            </a:extLst>
          </p:cNvPr>
          <p:cNvSpPr/>
          <p:nvPr/>
        </p:nvSpPr>
        <p:spPr>
          <a:xfrm>
            <a:off x="6203990" y="3615002"/>
            <a:ext cx="1502724" cy="30523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인증하기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419724-4E56-CF3C-E422-2694DFC65C18}"/>
              </a:ext>
            </a:extLst>
          </p:cNvPr>
          <p:cNvSpPr/>
          <p:nvPr/>
        </p:nvSpPr>
        <p:spPr>
          <a:xfrm>
            <a:off x="1432302" y="1018028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22D0AC-B1A1-CF14-3FCA-97F41E445842}"/>
              </a:ext>
            </a:extLst>
          </p:cNvPr>
          <p:cNvSpPr/>
          <p:nvPr/>
        </p:nvSpPr>
        <p:spPr>
          <a:xfrm>
            <a:off x="1344672" y="3572644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D08F4-9023-ACF6-F760-07B6D7137200}"/>
              </a:ext>
            </a:extLst>
          </p:cNvPr>
          <p:cNvSpPr txBox="1"/>
          <p:nvPr/>
        </p:nvSpPr>
        <p:spPr>
          <a:xfrm>
            <a:off x="1267894" y="2582500"/>
            <a:ext cx="2164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전체공개 필수</a:t>
            </a:r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5A17B-49C3-FB06-9908-D14605DDD398}"/>
              </a:ext>
            </a:extLst>
          </p:cNvPr>
          <p:cNvSpPr txBox="1"/>
          <p:nvPr/>
        </p:nvSpPr>
        <p:spPr>
          <a:xfrm>
            <a:off x="1255223" y="2811077"/>
            <a:ext cx="671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필수태그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미래인재경찰학원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헌법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문태환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강성민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헌법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T-PASS#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경찰 헌법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T-PSS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2CCD5D-ECFA-B53B-5FC9-018FB5F73023}"/>
              </a:ext>
            </a:extLst>
          </p:cNvPr>
          <p:cNvSpPr/>
          <p:nvPr/>
        </p:nvSpPr>
        <p:spPr>
          <a:xfrm>
            <a:off x="2867324" y="2582500"/>
            <a:ext cx="984354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태그 복사하기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24F84B-7096-48C1-3D2F-64947AA43110}"/>
              </a:ext>
            </a:extLst>
          </p:cNvPr>
          <p:cNvSpPr/>
          <p:nvPr/>
        </p:nvSpPr>
        <p:spPr>
          <a:xfrm>
            <a:off x="1248901" y="2470879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BE52E0-6155-CAFA-FAE4-6DB9BBE0E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590" y="999748"/>
            <a:ext cx="4800918" cy="12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1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89672</TotalTime>
  <Words>1639</Words>
  <Application>Microsoft Office PowerPoint</Application>
  <PresentationFormat>와이드스크린</PresentationFormat>
  <Paragraphs>377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Modern H Medium</vt:lpstr>
      <vt:lpstr>나눔바른고딕 UltraLight</vt:lpstr>
      <vt:lpstr>맑은 고딕</vt:lpstr>
      <vt:lpstr>Wingdings</vt:lpstr>
      <vt:lpstr>Roboto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9</cp:lastModifiedBy>
  <cp:revision>4990</cp:revision>
  <cp:lastPrinted>2023-03-21T08:19:57Z</cp:lastPrinted>
  <dcterms:created xsi:type="dcterms:W3CDTF">2015-11-11T05:38:26Z</dcterms:created>
  <dcterms:modified xsi:type="dcterms:W3CDTF">2024-03-20T04:31:21Z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