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3" r:id="rId2"/>
    <p:sldId id="687" r:id="rId3"/>
    <p:sldId id="723" r:id="rId4"/>
    <p:sldId id="724" r:id="rId5"/>
    <p:sldId id="725" r:id="rId6"/>
    <p:sldId id="727" r:id="rId7"/>
    <p:sldId id="728" r:id="rId8"/>
    <p:sldId id="729" r:id="rId9"/>
    <p:sldId id="742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</p:sldIdLst>
  <p:sldSz cx="12192000" cy="6858000"/>
  <p:notesSz cx="6735763" cy="9866313"/>
  <p:embeddedFontLst>
    <p:embeddedFont>
      <p:font typeface="나눔바른고딕" panose="020B0600000101010101" charset="-127"/>
      <p:regular r:id="rId25"/>
      <p:bold r:id="rId26"/>
    </p:embeddedFont>
    <p:embeddedFont>
      <p:font typeface="G마켓 산스 TTF Bold" panose="02000000000000000000" pitchFamily="2" charset="-127"/>
      <p:bold r:id="rId27"/>
    </p:embeddedFont>
    <p:embeddedFont>
      <p:font typeface="G마켓 산스 TTF Light" panose="02000000000000000000" pitchFamily="2" charset="-127"/>
      <p:regular r:id="rId28"/>
    </p:embeddedFont>
    <p:embeddedFont>
      <p:font typeface="G마켓 산스 TTF Medium" panose="02000000000000000000" pitchFamily="2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687"/>
            <p14:sldId id="723"/>
            <p14:sldId id="724"/>
            <p14:sldId id="725"/>
            <p14:sldId id="727"/>
            <p14:sldId id="728"/>
            <p14:sldId id="729"/>
            <p14:sldId id="742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</p14:sldIdLst>
        </p14:section>
        <p14:section name="배너" id="{975A071A-C7A2-4F92-B90C-E3EB3E80B5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889CD"/>
    <a:srgbClr val="FFF7DD"/>
    <a:srgbClr val="EEB500"/>
    <a:srgbClr val="7F6000"/>
    <a:srgbClr val="ED7D31"/>
    <a:srgbClr val="D9D9D9"/>
    <a:srgbClr val="FEC200"/>
    <a:srgbClr val="1D1D1D"/>
    <a:srgbClr val="C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6370" autoAdjust="0"/>
  </p:normalViewPr>
  <p:slideViewPr>
    <p:cSldViewPr snapToGrid="0">
      <p:cViewPr>
        <p:scale>
          <a:sx n="100" d="100"/>
          <a:sy n="100" d="100"/>
        </p:scale>
        <p:origin x="1026" y="312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2022년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C83-4F79-86BD-A2533216E39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83-4F79-86BD-A2533216E39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83-4F79-86BD-A2533216E399}"/>
              </c:ext>
            </c:extLst>
          </c:dPt>
          <c:dLbls>
            <c:dLbl>
              <c:idx val="0"/>
              <c:layout>
                <c:manualLayout>
                  <c:x val="-0.15167962301110346"/>
                  <c:y val="-0.18622377353355424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C83-4F79-86BD-A2533216E3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필기</c:v>
                </c:pt>
                <c:pt idx="1">
                  <c:v>체력</c:v>
                </c:pt>
                <c:pt idx="2">
                  <c:v>면접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15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C83-4F79-86BD-A2533216E399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2023</a:t>
            </a:r>
            <a:r>
              <a:rPr lang="ko-KR"/>
              <a:t>년 이후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2023년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2A-4685-AC4C-74C77DDC5581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42A-4685-AC4C-74C77DDC5581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42A-4685-AC4C-74C77DDC5581}"/>
              </c:ext>
            </c:extLst>
          </c:dPt>
          <c:dLbls>
            <c:dLbl>
              <c:idx val="0"/>
              <c:layout>
                <c:manualLayout>
                  <c:x val="-0.19938985572946347"/>
                  <c:y val="2.2138723444814604E-2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42A-4685-AC4C-74C77DDC558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필기</c:v>
                </c:pt>
                <c:pt idx="1">
                  <c:v>체력</c:v>
                </c:pt>
                <c:pt idx="2">
                  <c:v>면접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25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42A-4685-AC4C-74C77DDC5581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2" y="13273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1938" y="627063"/>
            <a:ext cx="16186151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1"/>
            <a:ext cx="1183322" cy="8180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343525" y="627063"/>
            <a:ext cx="16189325" cy="91074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raeij.com/fire/professor/home/?c3RlYWNoZXJfZms9OTA=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fire/professor/home/notice/view.php?ssite_code=5&amp;steacher_fk=90&amp;sdisplay=1&amp;no=135" TargetMode="External"/><Relationship Id="rId2" Type="http://schemas.openxmlformats.org/officeDocument/2006/relationships/hyperlink" Target="https://youtu.be/NCyKkTuE3fI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www.miraeij.com/fire/professor/home/notice/view.php?ssite_code=5&amp;steacher_fk=90&amp;sdisplay=1&amp;no=13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fire/professor/home/notice/view.php?ssite_code=5&amp;steacher_fk=92&amp;sdisplay=1&amp;no=134" TargetMode="External"/><Relationship Id="rId2" Type="http://schemas.openxmlformats.org/officeDocument/2006/relationships/hyperlink" Target="https://youtu.be/bAjETjSOreA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MYOBO0hnys" TargetMode="External"/><Relationship Id="rId2" Type="http://schemas.openxmlformats.org/officeDocument/2006/relationships/hyperlink" Target="https://www.miraeij.com/fire/professor/home/?c3RlYWNoZXJfZms9OTE=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X1Y8cgiinP8" TargetMode="External"/><Relationship Id="rId2" Type="http://schemas.openxmlformats.org/officeDocument/2006/relationships/hyperlink" Target="https://www.miraeij.com/fire/professor/home/?c3RlYWNoZXJfZms9ODg=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fire/promotion/allgong/" TargetMode="External"/><Relationship Id="rId2" Type="http://schemas.openxmlformats.org/officeDocument/2006/relationships/hyperlink" Target="https://www.miraeij.com/fire/classes/online/pass/pass1/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s://www.miraeij.com/fire/promotion/campaign/#tab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pm.go.kr/mpm/info/resultPay/bizPay03/" TargetMode="External"/><Relationship Id="rId2" Type="http://schemas.openxmlformats.org/officeDocument/2006/relationships/hyperlink" Target="https://www.mpm.go.kr/mpm/info/resultPay/bizSalary/2023/#pay2023_7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215643"/>
              </p:ext>
            </p:extLst>
          </p:nvPr>
        </p:nvGraphicFramePr>
        <p:xfrm>
          <a:off x="5020590" y="3724779"/>
          <a:ext cx="5320420" cy="2561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2024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대비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초시생가이드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_ver.1(MO)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2023.04.24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 </a:t>
                      </a:r>
                      <a:r>
                        <a:rPr lang="ko-KR" altLang="en-US" sz="900" dirty="0" err="1"/>
                        <a:t>컨텐츠기획팀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이승애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2023.4</a:t>
                      </a:r>
                      <a:r>
                        <a:rPr lang="ko-KR" altLang="en-US" sz="900" dirty="0"/>
                        <a:t>월중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altLang="ko-KR" sz="900" dirty="0"/>
                    </a:p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727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2024</a:t>
            </a:r>
            <a:r>
              <a:rPr lang="ko-KR" altLang="en-US" sz="2800" b="1" dirty="0"/>
              <a:t>대비 </a:t>
            </a:r>
            <a:r>
              <a:rPr lang="ko-KR" altLang="en-US" sz="2800" b="1" dirty="0" err="1"/>
              <a:t>초시생가이드</a:t>
            </a:r>
            <a:r>
              <a:rPr lang="en-US" altLang="ko-KR" sz="2800" b="1" dirty="0"/>
              <a:t>_ver.1(MO)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C8EAA-3BF1-7F1F-2F24-273CACB14136}"/>
              </a:ext>
            </a:extLst>
          </p:cNvPr>
          <p:cNvSpPr txBox="1"/>
          <p:nvPr/>
        </p:nvSpPr>
        <p:spPr>
          <a:xfrm>
            <a:off x="61403" y="298406"/>
            <a:ext cx="375856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▣ 변경되는 체력 시험</a:t>
            </a:r>
            <a:r>
              <a:rPr lang="en-US" altLang="ko-KR" sz="1100" b="1" dirty="0">
                <a:solidFill>
                  <a:schemeClr val="bg1"/>
                </a:solidFill>
              </a:rPr>
              <a:t>[2024</a:t>
            </a:r>
            <a:r>
              <a:rPr lang="ko-KR" altLang="en-US" sz="1100" b="1" dirty="0">
                <a:solidFill>
                  <a:schemeClr val="bg1"/>
                </a:solidFill>
              </a:rPr>
              <a:t>년 시행 예정</a:t>
            </a:r>
            <a:r>
              <a:rPr lang="en-US" altLang="ko-KR" sz="1100" b="1" dirty="0">
                <a:solidFill>
                  <a:schemeClr val="bg1"/>
                </a:solidFill>
              </a:rPr>
              <a:t>]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500DEF3-18DC-EC7B-E467-A51CD6D1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364166"/>
              </p:ext>
            </p:extLst>
          </p:nvPr>
        </p:nvGraphicFramePr>
        <p:xfrm>
          <a:off x="61403" y="623656"/>
          <a:ext cx="3758568" cy="2681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9284">
                  <a:extLst>
                    <a:ext uri="{9D8B030D-6E8A-4147-A177-3AD203B41FA5}">
                      <a16:colId xmlns:a16="http://schemas.microsoft.com/office/drawing/2014/main" val="92197485"/>
                    </a:ext>
                  </a:extLst>
                </a:gridCol>
                <a:gridCol w="1879284">
                  <a:extLst>
                    <a:ext uri="{9D8B030D-6E8A-4147-A177-3AD203B41FA5}">
                      <a16:colId xmlns:a16="http://schemas.microsoft.com/office/drawing/2014/main" val="3292379693"/>
                    </a:ext>
                  </a:extLst>
                </a:gridCol>
              </a:tblGrid>
              <a:tr h="442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기존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/>
                        <a:t>변경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688925"/>
                  </a:ext>
                </a:extLst>
              </a:tr>
              <a:tr h="5622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종목식</a:t>
                      </a:r>
                      <a:r>
                        <a:rPr lang="ko-KR" altLang="en-US" sz="1000" b="1" dirty="0"/>
                        <a:t> 체력검사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ko-KR" altLang="en-US" sz="800" dirty="0"/>
                        <a:t>총 </a:t>
                      </a: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개 개별 종목 측정</a:t>
                      </a:r>
                      <a:endParaRPr lang="en-US" altLang="ko-KR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/>
                        <a:t>순환식</a:t>
                      </a:r>
                      <a:r>
                        <a:rPr lang="ko-KR" altLang="en-US" sz="1000" b="1" dirty="0"/>
                        <a:t> 체력검사</a:t>
                      </a:r>
                      <a:endParaRPr lang="en-US" altLang="ko-KR" sz="1000" b="1" dirty="0"/>
                    </a:p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개 종목 미정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연구를 통해 </a:t>
                      </a:r>
                      <a:r>
                        <a:rPr lang="en-US" altLang="ko-KR" sz="800" dirty="0"/>
                        <a:t>6</a:t>
                      </a:r>
                      <a:r>
                        <a:rPr lang="ko-KR" altLang="en-US" sz="800" dirty="0"/>
                        <a:t>개 시험종목 확정 예정</a:t>
                      </a:r>
                      <a:r>
                        <a:rPr lang="en-US" altLang="ko-KR" sz="8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504491"/>
                  </a:ext>
                </a:extLst>
              </a:tr>
              <a:tr h="1068917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악력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배근력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앉아 윗몸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앞으로굽히기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제자리 멀리뛰기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윗몸 일으키기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왕복오래달리기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800" dirty="0"/>
                    </a:p>
                    <a:p>
                      <a:pPr algn="l" latinLnBrk="1"/>
                      <a:r>
                        <a:rPr lang="ko-KR" altLang="en-US" sz="800" dirty="0"/>
                        <a:t>총점 </a:t>
                      </a:r>
                      <a:r>
                        <a:rPr lang="en-US" altLang="ko-KR" sz="800" dirty="0"/>
                        <a:t>60</a:t>
                      </a:r>
                      <a:r>
                        <a:rPr lang="ko-KR" altLang="en-US" sz="800" dirty="0"/>
                        <a:t>점 중 </a:t>
                      </a:r>
                      <a:r>
                        <a:rPr lang="en-US" altLang="ko-KR" sz="800" dirty="0"/>
                        <a:t>30</a:t>
                      </a:r>
                      <a:r>
                        <a:rPr lang="ko-KR" altLang="en-US" sz="800" dirty="0"/>
                        <a:t>점 이상 합격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버피테스트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호스끌기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호스당기기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장비옮기기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메디신볼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벽 던지기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누워서 당기기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중량썰매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밀기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엎드려 기기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요구조자 옷깃 끌기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왕복오래달리기</a:t>
                      </a:r>
                      <a:endPara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l" latinLnBrk="1"/>
                      <a:endParaRPr lang="en-US" altLang="ko-KR" sz="800" dirty="0"/>
                    </a:p>
                    <a:p>
                      <a:pPr algn="l" latinLnBrk="1"/>
                      <a:r>
                        <a:rPr lang="ko-KR" altLang="en-US" sz="800" dirty="0"/>
                        <a:t>시행일 및 규칙 미정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4423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C4F4B1E-167F-A85C-B5FB-746F3F39395C}"/>
              </a:ext>
            </a:extLst>
          </p:cNvPr>
          <p:cNvSpPr txBox="1"/>
          <p:nvPr/>
        </p:nvSpPr>
        <p:spPr>
          <a:xfrm>
            <a:off x="1667307" y="3321857"/>
            <a:ext cx="21526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※ 2024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년 모집요강 필히 확인 요망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EF3E5-9543-2741-905E-53BF211AEC0E}"/>
              </a:ext>
            </a:extLst>
          </p:cNvPr>
          <p:cNvSpPr txBox="1"/>
          <p:nvPr/>
        </p:nvSpPr>
        <p:spPr>
          <a:xfrm>
            <a:off x="223596" y="3927757"/>
            <a:ext cx="357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/>
              <a:t>악력</a:t>
            </a:r>
            <a:r>
              <a:rPr lang="en-US" altLang="ko-KR" sz="800" dirty="0"/>
              <a:t>, </a:t>
            </a:r>
            <a:r>
              <a:rPr lang="ko-KR" altLang="en-US" sz="800" dirty="0" err="1"/>
              <a:t>배근력</a:t>
            </a:r>
            <a:r>
              <a:rPr lang="en-US" altLang="ko-KR" sz="800" dirty="0"/>
              <a:t>, </a:t>
            </a:r>
            <a:r>
              <a:rPr lang="ko-KR" altLang="en-US" sz="800" dirty="0" err="1"/>
              <a:t>앉아윗몸앞으로굽히기</a:t>
            </a:r>
            <a:r>
              <a:rPr lang="en-US" altLang="ko-KR" sz="800" dirty="0"/>
              <a:t>,</a:t>
            </a:r>
            <a:r>
              <a:rPr lang="ko-KR" altLang="en-US" sz="800" dirty="0" err="1"/>
              <a:t>제자리멀리뛰기</a:t>
            </a:r>
            <a:r>
              <a:rPr lang="en-US" altLang="ko-KR" sz="800" dirty="0"/>
              <a:t>,</a:t>
            </a:r>
            <a:r>
              <a:rPr lang="ko-KR" altLang="en-US" sz="800" dirty="0" err="1"/>
              <a:t>윗몸일으키기</a:t>
            </a:r>
            <a:r>
              <a:rPr lang="en-US" altLang="ko-KR" sz="800" dirty="0"/>
              <a:t>,</a:t>
            </a:r>
            <a:r>
              <a:rPr lang="ko-KR" altLang="en-US" sz="800" dirty="0" err="1"/>
              <a:t>왕복오래달리기</a:t>
            </a:r>
            <a:r>
              <a:rPr lang="en-US" altLang="ko-KR" sz="800" dirty="0"/>
              <a:t> 6</a:t>
            </a:r>
            <a:r>
              <a:rPr lang="ko-KR" altLang="en-US" sz="800" dirty="0"/>
              <a:t>종목에 대한 평가점수를 합산하여 </a:t>
            </a:r>
            <a:r>
              <a:rPr lang="ko-KR" altLang="en-US" sz="800" b="1" dirty="0"/>
              <a:t>총점 </a:t>
            </a:r>
            <a:r>
              <a:rPr lang="en-US" altLang="ko-KR" sz="800" b="1" dirty="0"/>
              <a:t>60</a:t>
            </a:r>
            <a:r>
              <a:rPr lang="ko-KR" altLang="en-US" sz="800" b="1" dirty="0"/>
              <a:t>점의 </a:t>
            </a:r>
            <a:r>
              <a:rPr lang="en-US" altLang="ko-KR" sz="800" b="1" dirty="0"/>
              <a:t>50% </a:t>
            </a:r>
            <a:r>
              <a:rPr lang="ko-KR" altLang="en-US" sz="800" b="1" dirty="0"/>
              <a:t>이상인 </a:t>
            </a:r>
            <a:r>
              <a:rPr lang="en-US" altLang="ko-KR" sz="800" b="1" dirty="0"/>
              <a:t>30</a:t>
            </a:r>
            <a:r>
              <a:rPr lang="ko-KR" altLang="en-US" sz="800" b="1" dirty="0"/>
              <a:t>점 이상 득점 시 합격</a:t>
            </a:r>
            <a:r>
              <a:rPr lang="ko-KR" altLang="en-US" sz="800" dirty="0"/>
              <a:t>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70B021-DBAF-88D2-8FCC-144CC0657BC9}"/>
              </a:ext>
            </a:extLst>
          </p:cNvPr>
          <p:cNvSpPr txBox="1"/>
          <p:nvPr/>
        </p:nvSpPr>
        <p:spPr>
          <a:xfrm>
            <a:off x="61403" y="3664582"/>
            <a:ext cx="375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♠ 체력시험 합격 기준</a:t>
            </a:r>
          </a:p>
        </p:txBody>
      </p:sp>
    </p:spTree>
    <p:extLst>
      <p:ext uri="{BB962C8B-B14F-4D97-AF65-F5344CB8AC3E}">
        <p14:creationId xmlns:p14="http://schemas.microsoft.com/office/powerpoint/2010/main" val="3653426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249590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F0923207-060B-F758-1BB6-F30811CAA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62778"/>
              </p:ext>
            </p:extLst>
          </p:nvPr>
        </p:nvGraphicFramePr>
        <p:xfrm>
          <a:off x="61403" y="198479"/>
          <a:ext cx="3758568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428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2568811285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245B16-3415-CF0D-9D4E-ABB3C63D55A8}"/>
              </a:ext>
            </a:extLst>
          </p:cNvPr>
          <p:cNvSpPr txBox="1"/>
          <p:nvPr/>
        </p:nvSpPr>
        <p:spPr>
          <a:xfrm>
            <a:off x="61403" y="778576"/>
            <a:ext cx="375856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▣ 신체 조건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2124ABB-4097-0596-A79B-5CAB3A601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957426"/>
              </p:ext>
            </p:extLst>
          </p:nvPr>
        </p:nvGraphicFramePr>
        <p:xfrm>
          <a:off x="61403" y="1150951"/>
          <a:ext cx="3758567" cy="38287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3709">
                  <a:extLst>
                    <a:ext uri="{9D8B030D-6E8A-4147-A177-3AD203B41FA5}">
                      <a16:colId xmlns:a16="http://schemas.microsoft.com/office/drawing/2014/main" val="3830581162"/>
                    </a:ext>
                  </a:extLst>
                </a:gridCol>
                <a:gridCol w="2964858">
                  <a:extLst>
                    <a:ext uri="{9D8B030D-6E8A-4147-A177-3AD203B41FA5}">
                      <a16:colId xmlns:a16="http://schemas.microsoft.com/office/drawing/2014/main" val="2494955809"/>
                    </a:ext>
                  </a:extLst>
                </a:gridCol>
              </a:tblGrid>
              <a:tr h="261864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부분별</a:t>
                      </a:r>
                    </a:p>
                  </a:txBody>
                  <a:tcPr marL="30386" marR="30386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합격기준</a:t>
                      </a:r>
                    </a:p>
                  </a:txBody>
                  <a:tcPr marL="30386" marR="30386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70057"/>
                  </a:ext>
                </a:extLst>
              </a:tr>
              <a:tr h="72279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체격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시험실시권자가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지정한 기관에서 실시한 소방공무원 채용시험 신체검사의 결과 건강상태가 양호하고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직무에 적합한 신체를 가져야 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20060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시력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두 눈의 시력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교정시력을 포함한다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각각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0.8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이상이어야 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068234"/>
                  </a:ext>
                </a:extLst>
              </a:tr>
              <a:tr h="41485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>
                          <a:solidFill>
                            <a:srgbClr val="333333"/>
                          </a:solidFill>
                          <a:effectLst/>
                        </a:rPr>
                        <a:t>색각</a:t>
                      </a:r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b="1">
                          <a:solidFill>
                            <a:srgbClr val="333333"/>
                          </a:solidFill>
                          <a:effectLst/>
                        </a:rPr>
                        <a:t>色覺</a:t>
                      </a:r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색맹 또는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적색약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赤色弱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)(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약도를 제외한다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아니어야 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930077"/>
                  </a:ext>
                </a:extLst>
              </a:tr>
              <a:tr h="56882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청력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두 귀의 청력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교정청력을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포함한다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각각 적어도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40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데시벨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(dB)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이하의 소리를 들을 수 있어야 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5935526"/>
                  </a:ext>
                </a:extLst>
              </a:tr>
              <a:tr h="87675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혈압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고혈압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수축기혈압이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145㎜Hg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을 초과하거나 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확장기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혈압이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90㎜Hg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을 초과하는 것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또는</a:t>
                      </a:r>
                      <a:b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저혈압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수축기혈압이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90㎜Hg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미만이거나 확장기혈압이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60㎜Hg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미만인 것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이 아니어야 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232704"/>
                  </a:ext>
                </a:extLst>
              </a:tr>
              <a:tr h="568823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운동신경</a:t>
                      </a:r>
                    </a:p>
                  </a:txBody>
                  <a:tcPr marL="58342" marR="58342" marT="79005" marB="7900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운동신경이 발달하고 신경 및 신체에 각종 질환의 후유증으로 인한 기능상 장애가 없어야 한다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48618" marR="48618" marT="60773" marB="60773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73268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024585-1641-E3C5-AB8D-660345E8748D}"/>
              </a:ext>
            </a:extLst>
          </p:cNvPr>
          <p:cNvSpPr txBox="1"/>
          <p:nvPr/>
        </p:nvSpPr>
        <p:spPr>
          <a:xfrm>
            <a:off x="188320" y="5402651"/>
            <a:ext cx="36316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900" dirty="0"/>
              <a:t>체력시험 합격자를 대상으로 시험실시기관에서 지정하는 종합병원에서 발급받은 </a:t>
            </a:r>
            <a:r>
              <a:rPr lang="en-US" altLang="ko-KR" sz="900" dirty="0"/>
              <a:t>‘</a:t>
            </a:r>
            <a:r>
              <a:rPr lang="ko-KR" altLang="en-US" sz="900" dirty="0"/>
              <a:t>소방공무원 채용 신체검사서</a:t>
            </a:r>
            <a:r>
              <a:rPr lang="en-US" altLang="ko-KR" sz="900" dirty="0"/>
              <a:t>＇</a:t>
            </a:r>
            <a:r>
              <a:rPr lang="ko-KR" altLang="en-US" sz="900" dirty="0"/>
              <a:t>를 기준으로 </a:t>
            </a:r>
            <a:endParaRPr lang="en-US" altLang="ko-KR" sz="900" dirty="0"/>
          </a:p>
          <a:p>
            <a:pPr latinLnBrk="1"/>
            <a:r>
              <a:rPr lang="ko-KR" altLang="en-US" sz="900" dirty="0"/>
              <a:t>신체검사 판정관이 종합적으로 판정하여 합격자를 지정합니다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FB3B4-6BBB-9351-934D-361DAACED7EC}"/>
              </a:ext>
            </a:extLst>
          </p:cNvPr>
          <p:cNvSpPr txBox="1"/>
          <p:nvPr/>
        </p:nvSpPr>
        <p:spPr>
          <a:xfrm>
            <a:off x="61403" y="5101561"/>
            <a:ext cx="375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♠ 신체검사 합격 기준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C230C54-BB5C-4FCF-78D9-7AEA0A8F83BA}"/>
              </a:ext>
            </a:extLst>
          </p:cNvPr>
          <p:cNvSpPr/>
          <p:nvPr/>
        </p:nvSpPr>
        <p:spPr>
          <a:xfrm>
            <a:off x="1873516" y="42513"/>
            <a:ext cx="261257" cy="18959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875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227829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B6791C7-F980-CD3E-A05C-EFD0674C7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537358"/>
              </p:ext>
            </p:extLst>
          </p:nvPr>
        </p:nvGraphicFramePr>
        <p:xfrm>
          <a:off x="49738" y="60622"/>
          <a:ext cx="3775986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331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629331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629331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629331">
                  <a:extLst>
                    <a:ext uri="{9D8B030D-6E8A-4147-A177-3AD203B41FA5}">
                      <a16:colId xmlns:a16="http://schemas.microsoft.com/office/drawing/2014/main" val="2509986177"/>
                    </a:ext>
                  </a:extLst>
                </a:gridCol>
                <a:gridCol w="629331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629331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37BABF-7828-CC5A-1A42-A43A16F7EEA0}"/>
              </a:ext>
            </a:extLst>
          </p:cNvPr>
          <p:cNvSpPr txBox="1"/>
          <p:nvPr/>
        </p:nvSpPr>
        <p:spPr>
          <a:xfrm>
            <a:off x="49738" y="639360"/>
            <a:ext cx="3775985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▣ 면접 시험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C7ABEE4-7D28-E545-49F3-AD7CEE75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001630"/>
              </p:ext>
            </p:extLst>
          </p:nvPr>
        </p:nvGraphicFramePr>
        <p:xfrm>
          <a:off x="49738" y="1219187"/>
          <a:ext cx="3775984" cy="13030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52701">
                  <a:extLst>
                    <a:ext uri="{9D8B030D-6E8A-4147-A177-3AD203B41FA5}">
                      <a16:colId xmlns:a16="http://schemas.microsoft.com/office/drawing/2014/main" val="3043017181"/>
                    </a:ext>
                  </a:extLst>
                </a:gridCol>
                <a:gridCol w="1001485">
                  <a:extLst>
                    <a:ext uri="{9D8B030D-6E8A-4147-A177-3AD203B41FA5}">
                      <a16:colId xmlns:a16="http://schemas.microsoft.com/office/drawing/2014/main" val="903701737"/>
                    </a:ext>
                  </a:extLst>
                </a:gridCol>
                <a:gridCol w="2121798">
                  <a:extLst>
                    <a:ext uri="{9D8B030D-6E8A-4147-A177-3AD203B41FA5}">
                      <a16:colId xmlns:a16="http://schemas.microsoft.com/office/drawing/2014/main" val="4197344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구분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방식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평정요소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21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단계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집단면접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전문지식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기술과 그 응용능력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창의력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의지력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그 밖의 발전 가능성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의사발표의 정확성과 논리성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68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800">
                          <a:solidFill>
                            <a:schemeClr val="tx1"/>
                          </a:solidFill>
                          <a:effectLst/>
                        </a:rPr>
                        <a:t>단계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개별면접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소방공무원으로서의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적성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(20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예의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품행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성실성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봉사성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28731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E7AF0C8-EC6A-7AE6-BAB4-E7F840B5215B}"/>
              </a:ext>
            </a:extLst>
          </p:cNvPr>
          <p:cNvSpPr txBox="1"/>
          <p:nvPr/>
        </p:nvSpPr>
        <p:spPr>
          <a:xfrm>
            <a:off x="61403" y="965790"/>
            <a:ext cx="1810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시험방법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현행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8A98-7014-6FE2-B01F-1E54B883B12A}"/>
              </a:ext>
            </a:extLst>
          </p:cNvPr>
          <p:cNvSpPr txBox="1"/>
          <p:nvPr/>
        </p:nvSpPr>
        <p:spPr>
          <a:xfrm>
            <a:off x="27744" y="3035077"/>
            <a:ext cx="3819971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시험방법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개선안</a:t>
            </a:r>
            <a:r>
              <a:rPr lang="en-US" altLang="ko-KR" sz="1000" b="1" dirty="0"/>
              <a:t>) </a:t>
            </a:r>
          </a:p>
          <a:p>
            <a:r>
              <a:rPr lang="en-US" altLang="ko-KR" sz="800" dirty="0"/>
              <a:t>     ※</a:t>
            </a:r>
            <a:r>
              <a:rPr lang="ko-KR" altLang="en-US" sz="800" dirty="0"/>
              <a:t>개선 시점에 따라 개선안으로 면접시험이 시행될 수 있음</a:t>
            </a:r>
            <a:r>
              <a:rPr lang="en-US" altLang="ko-KR" sz="800" dirty="0"/>
              <a:t>.</a:t>
            </a:r>
            <a:endParaRPr lang="ko-KR" altLang="en-US" sz="105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C4892FE-7177-160F-7ABE-E25BC7AF8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082801"/>
              </p:ext>
            </p:extLst>
          </p:nvPr>
        </p:nvGraphicFramePr>
        <p:xfrm>
          <a:off x="61403" y="3429000"/>
          <a:ext cx="3764318" cy="1794510"/>
        </p:xfrm>
        <a:graphic>
          <a:graphicData uri="http://schemas.openxmlformats.org/drawingml/2006/table">
            <a:tbl>
              <a:tblPr/>
              <a:tblGrid>
                <a:gridCol w="580076">
                  <a:extLst>
                    <a:ext uri="{9D8B030D-6E8A-4147-A177-3AD203B41FA5}">
                      <a16:colId xmlns:a16="http://schemas.microsoft.com/office/drawing/2014/main" val="6146850"/>
                    </a:ext>
                  </a:extLst>
                </a:gridCol>
                <a:gridCol w="661851">
                  <a:extLst>
                    <a:ext uri="{9D8B030D-6E8A-4147-A177-3AD203B41FA5}">
                      <a16:colId xmlns:a16="http://schemas.microsoft.com/office/drawing/2014/main" val="2824615510"/>
                    </a:ext>
                  </a:extLst>
                </a:gridCol>
                <a:gridCol w="679269">
                  <a:extLst>
                    <a:ext uri="{9D8B030D-6E8A-4147-A177-3AD203B41FA5}">
                      <a16:colId xmlns:a16="http://schemas.microsoft.com/office/drawing/2014/main" val="1454344856"/>
                    </a:ext>
                  </a:extLst>
                </a:gridCol>
                <a:gridCol w="1843122">
                  <a:extLst>
                    <a:ext uri="{9D8B030D-6E8A-4147-A177-3AD203B41FA5}">
                      <a16:colId xmlns:a16="http://schemas.microsoft.com/office/drawing/2014/main" val="666774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구분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방식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평정요소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70577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단계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개별면접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발표면접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문제해결능력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의사소통능력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93505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</a:rPr>
                        <a:t>인성면접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소방공무원으로서의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 공직관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팀워크 및 협업능력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  <a:b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</a:b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침착성 및 책임감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(10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점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828997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rgbClr val="333333"/>
                          </a:solidFill>
                          <a:effectLst/>
                        </a:rPr>
                        <a:t>현재 법령 </a:t>
                      </a:r>
                      <a:r>
                        <a:rPr lang="ko-KR" altLang="en-US" sz="800" dirty="0" err="1">
                          <a:solidFill>
                            <a:srgbClr val="333333"/>
                          </a:solidFill>
                          <a:effectLst/>
                        </a:rPr>
                        <a:t>개정중으로</a:t>
                      </a:r>
                      <a:r>
                        <a:rPr lang="ko-KR" altLang="en-US" sz="800" dirty="0">
                          <a:solidFill>
                            <a:srgbClr val="333333"/>
                          </a:solidFill>
                          <a:effectLst/>
                        </a:rPr>
                        <a:t> 면접시험의 응시방법</a:t>
                      </a:r>
                      <a:r>
                        <a:rPr lang="en-US" altLang="ko-KR" sz="800" dirty="0">
                          <a:solidFill>
                            <a:srgbClr val="333333"/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 dirty="0">
                          <a:solidFill>
                            <a:srgbClr val="333333"/>
                          </a:solidFill>
                          <a:effectLst/>
                        </a:rPr>
                        <a:t>평정요소 등 </a:t>
                      </a:r>
                      <a:endParaRPr lang="en-US" altLang="ko-KR" sz="8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세부내용 별도공고 예정</a:t>
                      </a:r>
                      <a:endParaRPr lang="ko-KR" altLang="en-US" sz="800" dirty="0">
                        <a:solidFill>
                          <a:srgbClr val="333333"/>
                        </a:solidFill>
                        <a:effectLst/>
                      </a:endParaRP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38080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28FD7987-A1BB-056A-C72C-024A4759FA0D}"/>
              </a:ext>
            </a:extLst>
          </p:cNvPr>
          <p:cNvSpPr/>
          <p:nvPr/>
        </p:nvSpPr>
        <p:spPr>
          <a:xfrm>
            <a:off x="2505113" y="408626"/>
            <a:ext cx="209006" cy="130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294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59906"/>
              </p:ext>
            </p:extLst>
          </p:nvPr>
        </p:nvGraphicFramePr>
        <p:xfrm>
          <a:off x="9476174" y="17756"/>
          <a:ext cx="2654423" cy="233159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선택 시 첨부자료 팝업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첨부자료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–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자격증 등 소지자 가점비율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시행규칠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별표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6]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187570ED-8384-E54F-18B0-836788536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661676"/>
              </p:ext>
            </p:extLst>
          </p:nvPr>
        </p:nvGraphicFramePr>
        <p:xfrm>
          <a:off x="61402" y="133272"/>
          <a:ext cx="3767274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879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627879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627879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627879">
                  <a:extLst>
                    <a:ext uri="{9D8B030D-6E8A-4147-A177-3AD203B41FA5}">
                      <a16:colId xmlns:a16="http://schemas.microsoft.com/office/drawing/2014/main" val="2692780161"/>
                    </a:ext>
                  </a:extLst>
                </a:gridCol>
                <a:gridCol w="627879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627879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23C34F-D07E-82AE-2513-940F3E1699F0}"/>
              </a:ext>
            </a:extLst>
          </p:cNvPr>
          <p:cNvSpPr txBox="1"/>
          <p:nvPr/>
        </p:nvSpPr>
        <p:spPr>
          <a:xfrm>
            <a:off x="52694" y="637932"/>
            <a:ext cx="3767274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▣ 가산점</a:t>
            </a:r>
            <a:r>
              <a:rPr lang="en-US" altLang="ko-KR" sz="1100" b="1" dirty="0">
                <a:solidFill>
                  <a:schemeClr val="bg1"/>
                </a:solidFill>
              </a:rPr>
              <a:t>[</a:t>
            </a:r>
            <a:r>
              <a:rPr lang="ko-KR" altLang="en-US" sz="1100" b="1" dirty="0">
                <a:solidFill>
                  <a:schemeClr val="bg1"/>
                </a:solidFill>
              </a:rPr>
              <a:t>반영 비율 최대 </a:t>
            </a:r>
            <a:r>
              <a:rPr lang="en-US" altLang="ko-KR" sz="1100" b="1" dirty="0">
                <a:solidFill>
                  <a:schemeClr val="bg1"/>
                </a:solidFill>
              </a:rPr>
              <a:t>5%]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표 18">
            <a:extLst>
              <a:ext uri="{FF2B5EF4-FFF2-40B4-BE49-F238E27FC236}">
                <a16:creationId xmlns:a16="http://schemas.microsoft.com/office/drawing/2014/main" id="{9C3FECD1-0A71-3991-F1E3-A78B5E823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994047"/>
              </p:ext>
            </p:extLst>
          </p:nvPr>
        </p:nvGraphicFramePr>
        <p:xfrm>
          <a:off x="61402" y="1323340"/>
          <a:ext cx="3758565" cy="421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335">
                  <a:extLst>
                    <a:ext uri="{9D8B030D-6E8A-4147-A177-3AD203B41FA5}">
                      <a16:colId xmlns:a16="http://schemas.microsoft.com/office/drawing/2014/main" val="3103956658"/>
                    </a:ext>
                  </a:extLst>
                </a:gridCol>
                <a:gridCol w="934559">
                  <a:extLst>
                    <a:ext uri="{9D8B030D-6E8A-4147-A177-3AD203B41FA5}">
                      <a16:colId xmlns:a16="http://schemas.microsoft.com/office/drawing/2014/main" val="3229013228"/>
                    </a:ext>
                  </a:extLst>
                </a:gridCol>
                <a:gridCol w="1010194">
                  <a:extLst>
                    <a:ext uri="{9D8B030D-6E8A-4147-A177-3AD203B41FA5}">
                      <a16:colId xmlns:a16="http://schemas.microsoft.com/office/drawing/2014/main" val="501989372"/>
                    </a:ext>
                  </a:extLst>
                </a:gridCol>
                <a:gridCol w="1085477">
                  <a:extLst>
                    <a:ext uri="{9D8B030D-6E8A-4147-A177-3AD203B41FA5}">
                      <a16:colId xmlns:a16="http://schemas.microsoft.com/office/drawing/2014/main" val="32994092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5%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3%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1%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36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소방관련</a:t>
                      </a:r>
                      <a:endParaRPr lang="en-US" altLang="ko-KR" sz="800" b="1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altLang="ko-KR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자격증</a:t>
                      </a:r>
                      <a:r>
                        <a:rPr lang="en-US" altLang="ko-KR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</a:t>
                      </a:r>
                    </a:p>
                    <a:p>
                      <a:pPr algn="ctr"/>
                      <a:r>
                        <a:rPr lang="ko-KR" altLang="en-US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면허증</a:t>
                      </a:r>
                      <a:r>
                        <a:rPr lang="en-US" altLang="ko-KR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ko-KR" altLang="en-US" sz="800" b="1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소방관련 국가기술자격증 기술사</a:t>
                      </a:r>
                      <a:r>
                        <a:rPr lang="en-US" altLang="ko-KR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기능장</a:t>
                      </a:r>
                      <a:b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초경량비행장치 실기평가조종자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소방관련 국가기술자격증 기사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초경량비행장치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 지도조종자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소방관련 국가기술자격 중 산업기사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기능사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제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종 대형면허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제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종 특수면허 중 </a:t>
                      </a:r>
                      <a:endParaRPr lang="en-US" altLang="ko-KR" sz="8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ko-KR" altLang="en-US" sz="8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대형견인차면허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초경량비행장치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8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조종자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(1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종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,2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종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9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사무관리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컴퓨터활용능력</a:t>
                      </a:r>
                      <a:endParaRPr lang="en-US" altLang="ko-KR" sz="8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급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컴퓨터활용능력</a:t>
                      </a:r>
                      <a:endParaRPr lang="en-US" altLang="ko-KR" sz="8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급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268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국어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한국실용글쓰기검정 </a:t>
                      </a:r>
                      <a:r>
                        <a:rPr lang="en-US" altLang="ko-KR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750</a:t>
                      </a:r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한국어능력시험 </a:t>
                      </a:r>
                      <a:r>
                        <a:rPr lang="en-US" altLang="ko-KR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770</a:t>
                      </a:r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국어능력인증시험 </a:t>
                      </a:r>
                      <a:r>
                        <a:rPr lang="en-US" altLang="ko-KR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162</a:t>
                      </a:r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한국실용글쓰기</a:t>
                      </a:r>
                      <a:endParaRPr lang="en-US" altLang="ko-KR" sz="8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검정 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630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한국어능력시험 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670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국어능력인증시험 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147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 err="1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한국실용글쓰기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altLang="ko-KR" sz="800" b="0" dirty="0">
                        <a:solidFill>
                          <a:srgbClr val="212121"/>
                        </a:solidFill>
                        <a:effectLst/>
                        <a:latin typeface="+mn-lt"/>
                      </a:endParaRPr>
                    </a:p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검정 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550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한국어능력시험 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570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국어능력인증시험 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130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점 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60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영어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TOEIC 800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이상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G-TELP Level2 75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TOEIC 600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이상</a:t>
                      </a:r>
                      <a:b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G-TELP Level2 48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n-lt"/>
                        </a:rPr>
                        <a:t>이상</a:t>
                      </a:r>
                    </a:p>
                  </a:txBody>
                  <a:tcPr marT="190500" marB="1905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285858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7E93FB-19EF-66B7-8233-F16E101301CD}"/>
              </a:ext>
            </a:extLst>
          </p:cNvPr>
          <p:cNvSpPr/>
          <p:nvPr/>
        </p:nvSpPr>
        <p:spPr>
          <a:xfrm>
            <a:off x="2194559" y="1048373"/>
            <a:ext cx="1625409" cy="26161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4AC4A-3F40-596F-0E2C-C4D55A005592}"/>
              </a:ext>
            </a:extLst>
          </p:cNvPr>
          <p:cNvSpPr txBox="1"/>
          <p:nvPr/>
        </p:nvSpPr>
        <p:spPr>
          <a:xfrm>
            <a:off x="2214248" y="1082248"/>
            <a:ext cx="21737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가산대상 자격증 종류 확인하기 ▶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AFB43E-46B0-D597-7546-0FD30088D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46" y="946359"/>
            <a:ext cx="3693251" cy="5079050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4279928F-3B70-DCBA-EE90-CD35C194ED8A}"/>
              </a:ext>
            </a:extLst>
          </p:cNvPr>
          <p:cNvSpPr/>
          <p:nvPr/>
        </p:nvSpPr>
        <p:spPr>
          <a:xfrm>
            <a:off x="4801444" y="1225995"/>
            <a:ext cx="178303" cy="18696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49ECD1A-6E08-5CF1-650B-4DAC9DC652F0}"/>
              </a:ext>
            </a:extLst>
          </p:cNvPr>
          <p:cNvSpPr/>
          <p:nvPr/>
        </p:nvSpPr>
        <p:spPr>
          <a:xfrm>
            <a:off x="2109745" y="1010291"/>
            <a:ext cx="209006" cy="13055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687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0AC4A9D9-2A05-C874-5617-F6515CB49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777575"/>
              </p:ext>
            </p:extLst>
          </p:nvPr>
        </p:nvGraphicFramePr>
        <p:xfrm>
          <a:off x="43985" y="92606"/>
          <a:ext cx="3775984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3996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943996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943996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943996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절차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3C9289-A03E-C5B0-8A84-1D27547D65D6}"/>
              </a:ext>
            </a:extLst>
          </p:cNvPr>
          <p:cNvSpPr txBox="1"/>
          <p:nvPr/>
        </p:nvSpPr>
        <p:spPr>
          <a:xfrm>
            <a:off x="43985" y="794433"/>
            <a:ext cx="3775984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◎ 최근 </a:t>
            </a:r>
            <a:r>
              <a:rPr lang="en-US" altLang="ko-KR" sz="1100" b="1" dirty="0">
                <a:solidFill>
                  <a:schemeClr val="bg1"/>
                </a:solidFill>
              </a:rPr>
              <a:t>3</a:t>
            </a:r>
            <a:r>
              <a:rPr lang="ko-KR" altLang="en-US" sz="1100" b="1" dirty="0">
                <a:solidFill>
                  <a:schemeClr val="bg1"/>
                </a:solidFill>
              </a:rPr>
              <a:t>개년 인원 변화와 필기 합격선</a:t>
            </a:r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A9213FE4-7F73-E9DF-CF4A-8713F5242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750317"/>
              </p:ext>
            </p:extLst>
          </p:nvPr>
        </p:nvGraphicFramePr>
        <p:xfrm>
          <a:off x="43984" y="1141083"/>
          <a:ext cx="3753395" cy="1739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824">
                  <a:extLst>
                    <a:ext uri="{9D8B030D-6E8A-4147-A177-3AD203B41FA5}">
                      <a16:colId xmlns:a16="http://schemas.microsoft.com/office/drawing/2014/main" val="3101685932"/>
                    </a:ext>
                  </a:extLst>
                </a:gridCol>
                <a:gridCol w="1009857">
                  <a:extLst>
                    <a:ext uri="{9D8B030D-6E8A-4147-A177-3AD203B41FA5}">
                      <a16:colId xmlns:a16="http://schemas.microsoft.com/office/drawing/2014/main" val="3572623990"/>
                    </a:ext>
                  </a:extLst>
                </a:gridCol>
                <a:gridCol w="1009857">
                  <a:extLst>
                    <a:ext uri="{9D8B030D-6E8A-4147-A177-3AD203B41FA5}">
                      <a16:colId xmlns:a16="http://schemas.microsoft.com/office/drawing/2014/main" val="1641638860"/>
                    </a:ext>
                  </a:extLst>
                </a:gridCol>
                <a:gridCol w="1009857">
                  <a:extLst>
                    <a:ext uri="{9D8B030D-6E8A-4147-A177-3AD203B41FA5}">
                      <a16:colId xmlns:a16="http://schemas.microsoft.com/office/drawing/2014/main" val="1787077934"/>
                    </a:ext>
                  </a:extLst>
                </a:gridCol>
              </a:tblGrid>
              <a:tr h="626757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채용인원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출원인원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필기시험 </a:t>
                      </a:r>
                      <a:endParaRPr lang="en-US" altLang="ko-KR" sz="900" dirty="0"/>
                    </a:p>
                    <a:p>
                      <a:pPr algn="ctr" latinLnBrk="1"/>
                      <a:r>
                        <a:rPr lang="ko-KR" altLang="en-US" sz="900" dirty="0" err="1"/>
                        <a:t>응시율</a:t>
                      </a:r>
                      <a:r>
                        <a:rPr lang="en-US" altLang="ko-KR" sz="900" dirty="0"/>
                        <a:t>(%)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901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4,438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47,709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87.8%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7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2022</a:t>
                      </a:r>
                      <a:r>
                        <a:rPr lang="ko-KR" altLang="en-US" sz="9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3,774(</a:t>
                      </a:r>
                      <a:r>
                        <a:rPr lang="ko-KR" altLang="en-US" sz="900" dirty="0"/>
                        <a:t>▼</a:t>
                      </a:r>
                      <a:r>
                        <a:rPr lang="en-US" altLang="ko-KR" sz="900" dirty="0"/>
                        <a:t>664)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36,151(</a:t>
                      </a:r>
                      <a:r>
                        <a:rPr lang="ko-KR" altLang="en-US" sz="800" dirty="0"/>
                        <a:t>▼</a:t>
                      </a:r>
                      <a:r>
                        <a:rPr lang="en-US" altLang="ko-KR" sz="800" dirty="0"/>
                        <a:t>11,558)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87.78%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87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</a:t>
                      </a:r>
                      <a:r>
                        <a:rPr lang="ko-KR" altLang="en-US" sz="9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1,560(</a:t>
                      </a:r>
                      <a:r>
                        <a:rPr lang="ko-KR" altLang="en-US" sz="900" dirty="0"/>
                        <a:t>▼</a:t>
                      </a:r>
                      <a:r>
                        <a:rPr lang="en-US" altLang="ko-KR" sz="900" dirty="0"/>
                        <a:t>2,214)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21,575(</a:t>
                      </a:r>
                      <a:r>
                        <a:rPr lang="ko-KR" altLang="en-US" sz="800" dirty="0"/>
                        <a:t>▼</a:t>
                      </a:r>
                      <a:r>
                        <a:rPr lang="en-US" altLang="ko-KR" sz="800" dirty="0"/>
                        <a:t>14,576)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88.9%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33454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EED8F1C9-15CC-503C-0155-B17737415555}"/>
              </a:ext>
            </a:extLst>
          </p:cNvPr>
          <p:cNvSpPr/>
          <p:nvPr/>
        </p:nvSpPr>
        <p:spPr>
          <a:xfrm>
            <a:off x="17858" y="4289875"/>
            <a:ext cx="3744686" cy="419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24CE380-40BF-772A-7DB4-79308F1A8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843"/>
              </p:ext>
            </p:extLst>
          </p:nvPr>
        </p:nvGraphicFramePr>
        <p:xfrm>
          <a:off x="43984" y="2965400"/>
          <a:ext cx="3744688" cy="1717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3332">
                  <a:extLst>
                    <a:ext uri="{9D8B030D-6E8A-4147-A177-3AD203B41FA5}">
                      <a16:colId xmlns:a16="http://schemas.microsoft.com/office/drawing/2014/main" val="3101685932"/>
                    </a:ext>
                  </a:extLst>
                </a:gridCol>
                <a:gridCol w="505226">
                  <a:extLst>
                    <a:ext uri="{9D8B030D-6E8A-4147-A177-3AD203B41FA5}">
                      <a16:colId xmlns:a16="http://schemas.microsoft.com/office/drawing/2014/main" val="3621847003"/>
                    </a:ext>
                  </a:extLst>
                </a:gridCol>
                <a:gridCol w="505226">
                  <a:extLst>
                    <a:ext uri="{9D8B030D-6E8A-4147-A177-3AD203B41FA5}">
                      <a16:colId xmlns:a16="http://schemas.microsoft.com/office/drawing/2014/main" val="837373336"/>
                    </a:ext>
                  </a:extLst>
                </a:gridCol>
                <a:gridCol w="505226">
                  <a:extLst>
                    <a:ext uri="{9D8B030D-6E8A-4147-A177-3AD203B41FA5}">
                      <a16:colId xmlns:a16="http://schemas.microsoft.com/office/drawing/2014/main" val="907193904"/>
                    </a:ext>
                  </a:extLst>
                </a:gridCol>
                <a:gridCol w="505226">
                  <a:extLst>
                    <a:ext uri="{9D8B030D-6E8A-4147-A177-3AD203B41FA5}">
                      <a16:colId xmlns:a16="http://schemas.microsoft.com/office/drawing/2014/main" val="4184742437"/>
                    </a:ext>
                  </a:extLst>
                </a:gridCol>
                <a:gridCol w="505226">
                  <a:extLst>
                    <a:ext uri="{9D8B030D-6E8A-4147-A177-3AD203B41FA5}">
                      <a16:colId xmlns:a16="http://schemas.microsoft.com/office/drawing/2014/main" val="2330606921"/>
                    </a:ext>
                  </a:extLst>
                </a:gridCol>
                <a:gridCol w="505226">
                  <a:extLst>
                    <a:ext uri="{9D8B030D-6E8A-4147-A177-3AD203B41FA5}">
                      <a16:colId xmlns:a16="http://schemas.microsoft.com/office/drawing/2014/main" val="4157731482"/>
                    </a:ext>
                  </a:extLst>
                </a:gridCol>
              </a:tblGrid>
              <a:tr h="349329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필기 합격선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서울공채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필기 합격선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경기공채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필기 합격선</a:t>
                      </a:r>
                      <a:endParaRPr lang="en-US" altLang="ko-KR" sz="8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부산공채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01253"/>
                  </a:ext>
                </a:extLst>
              </a:tr>
              <a:tr h="2559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227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2021</a:t>
                      </a:r>
                      <a:r>
                        <a:rPr lang="ko-KR" altLang="en-US" sz="9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341.4</a:t>
                      </a:r>
                      <a:r>
                        <a:rPr lang="ko-KR" altLang="en-US" sz="7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398.5</a:t>
                      </a:r>
                      <a:r>
                        <a:rPr lang="ko-KR" altLang="en-US" sz="7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369.6</a:t>
                      </a:r>
                      <a:r>
                        <a:rPr lang="ko-KR" altLang="en-US" sz="7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386.6</a:t>
                      </a:r>
                      <a:r>
                        <a:rPr lang="ko-KR" altLang="en-US" sz="7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362.2</a:t>
                      </a:r>
                      <a:r>
                        <a:rPr lang="ko-KR" altLang="en-US" sz="7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414.2</a:t>
                      </a:r>
                      <a:r>
                        <a:rPr lang="ko-KR" altLang="en-US" sz="7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792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2022</a:t>
                      </a:r>
                      <a:r>
                        <a:rPr lang="ko-KR" altLang="en-US" sz="9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385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410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385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370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400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380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87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2023</a:t>
                      </a:r>
                      <a:r>
                        <a:rPr lang="ko-KR" altLang="en-US" sz="900" dirty="0"/>
                        <a:t>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260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264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264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268</a:t>
                      </a:r>
                      <a:r>
                        <a:rPr lang="ko-KR" altLang="en-US" sz="800" dirty="0"/>
                        <a:t>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3345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5E38E27-6218-09CD-4EFF-1B1E451CBF1E}"/>
              </a:ext>
            </a:extLst>
          </p:cNvPr>
          <p:cNvSpPr txBox="1"/>
          <p:nvPr/>
        </p:nvSpPr>
        <p:spPr>
          <a:xfrm>
            <a:off x="195023" y="4709293"/>
            <a:ext cx="36336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*2023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년부터 영어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한국사 검정제도 도입으로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과목 → </a:t>
            </a:r>
            <a:r>
              <a:rPr lang="en-US" altLang="ko-KR" sz="7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ko-KR" altLang="en-US" sz="700" dirty="0">
                <a:solidFill>
                  <a:schemeClr val="bg2">
                    <a:lumMod val="50000"/>
                  </a:schemeClr>
                </a:solidFill>
              </a:rPr>
              <a:t>과목으로 과목 개편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0C9EF-D9B5-C913-1E11-5A5A38C4E806}"/>
              </a:ext>
            </a:extLst>
          </p:cNvPr>
          <p:cNvSpPr txBox="1"/>
          <p:nvPr/>
        </p:nvSpPr>
        <p:spPr>
          <a:xfrm>
            <a:off x="120737" y="5228365"/>
            <a:ext cx="37371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00" dirty="0"/>
              <a:t>2021</a:t>
            </a:r>
            <a:r>
              <a:rPr lang="ko-KR" altLang="en-US" sz="800" dirty="0"/>
              <a:t>년부터 </a:t>
            </a:r>
            <a:r>
              <a:rPr lang="en-US" altLang="ko-KR" sz="800" b="1" dirty="0"/>
              <a:t>‘</a:t>
            </a:r>
            <a:r>
              <a:rPr lang="ko-KR" altLang="en-US" sz="800" b="1" dirty="0"/>
              <a:t>응시원서 중복접수 제한</a:t>
            </a:r>
            <a:r>
              <a:rPr lang="en-US" altLang="ko-KR" sz="800" b="1" dirty="0"/>
              <a:t>’</a:t>
            </a:r>
            <a:r>
              <a:rPr lang="ko-KR" altLang="en-US" sz="800" b="1" dirty="0"/>
              <a:t>에 따라 출원인원의 감소 </a:t>
            </a:r>
            <a:r>
              <a:rPr lang="ko-KR" altLang="en-US" sz="800" dirty="0"/>
              <a:t>추세가 시작되었으며 </a:t>
            </a:r>
            <a:r>
              <a:rPr lang="en-US" altLang="ko-KR" sz="800" dirty="0"/>
              <a:t>2023</a:t>
            </a:r>
            <a:r>
              <a:rPr lang="ko-KR" altLang="en-US" sz="800" dirty="0"/>
              <a:t>년에는 가장 적은 인원인 </a:t>
            </a:r>
            <a:r>
              <a:rPr lang="en-US" altLang="ko-KR" sz="800" dirty="0"/>
              <a:t>1,560</a:t>
            </a:r>
            <a:r>
              <a:rPr lang="ko-KR" altLang="en-US" sz="800" dirty="0"/>
              <a:t>명 채용으로 </a:t>
            </a:r>
            <a:r>
              <a:rPr lang="en-US" altLang="ko-KR" sz="800" dirty="0"/>
              <a:t>21,575</a:t>
            </a:r>
            <a:r>
              <a:rPr lang="ko-KR" altLang="en-US" sz="800" dirty="0"/>
              <a:t>명이 원서를 </a:t>
            </a:r>
            <a:endParaRPr lang="en-US" altLang="ko-KR" sz="800" dirty="0"/>
          </a:p>
          <a:p>
            <a:pPr algn="dist"/>
            <a:r>
              <a:rPr lang="ko-KR" altLang="en-US" sz="800" dirty="0"/>
              <a:t>접수하였습니다</a:t>
            </a:r>
            <a:r>
              <a:rPr lang="en-US" altLang="ko-KR" sz="800" dirty="0"/>
              <a:t>. </a:t>
            </a:r>
            <a:r>
              <a:rPr lang="ko-KR" altLang="en-US" sz="800" b="1" dirty="0"/>
              <a:t>시험 개편으로 인하여 타 공무원 직렬 수험생의 응시가 제한되면서 공채 출원인원의 감소</a:t>
            </a:r>
            <a:r>
              <a:rPr lang="ko-KR" altLang="en-US" sz="800" dirty="0"/>
              <a:t>가 더욱 뚜렷해 지는 경향을 볼 수 있습니다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9242D-C979-E24E-FD83-B8AE239807B2}"/>
              </a:ext>
            </a:extLst>
          </p:cNvPr>
          <p:cNvSpPr txBox="1"/>
          <p:nvPr/>
        </p:nvSpPr>
        <p:spPr>
          <a:xfrm>
            <a:off x="7585" y="4959241"/>
            <a:ext cx="38123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♠ 최근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개년도 채용인원과 출원인원의 감소 이유는</a:t>
            </a:r>
            <a:r>
              <a:rPr lang="en-US" altLang="ko-KR" sz="1000" b="1" dirty="0"/>
              <a:t>?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A66E9-46FB-674B-F91A-AB70C6A6AB19}"/>
              </a:ext>
            </a:extLst>
          </p:cNvPr>
          <p:cNvSpPr txBox="1"/>
          <p:nvPr/>
        </p:nvSpPr>
        <p:spPr>
          <a:xfrm>
            <a:off x="125350" y="6251968"/>
            <a:ext cx="373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00" dirty="0"/>
              <a:t>2022</a:t>
            </a:r>
            <a:r>
              <a:rPr lang="ko-KR" altLang="en-US" sz="800" dirty="0"/>
              <a:t>년까지 총 </a:t>
            </a:r>
            <a:r>
              <a:rPr lang="en-US" altLang="ko-KR" sz="800" dirty="0"/>
              <a:t>5</a:t>
            </a:r>
            <a:r>
              <a:rPr lang="ko-KR" altLang="en-US" sz="800" dirty="0"/>
              <a:t>과목</a:t>
            </a:r>
            <a:r>
              <a:rPr lang="en-US" altLang="ko-KR" sz="800" dirty="0"/>
              <a:t>(</a:t>
            </a:r>
            <a:r>
              <a:rPr lang="ko-KR" altLang="en-US" sz="800" dirty="0"/>
              <a:t>국어</a:t>
            </a:r>
            <a:r>
              <a:rPr lang="en-US" altLang="ko-KR" sz="800" dirty="0"/>
              <a:t>, </a:t>
            </a:r>
            <a:r>
              <a:rPr lang="ko-KR" altLang="en-US" sz="800" dirty="0"/>
              <a:t>영어</a:t>
            </a:r>
            <a:r>
              <a:rPr lang="en-US" altLang="ko-KR" sz="800" dirty="0"/>
              <a:t>, </a:t>
            </a:r>
            <a:r>
              <a:rPr lang="ko-KR" altLang="en-US" sz="800" dirty="0"/>
              <a:t>한국사</a:t>
            </a:r>
            <a:r>
              <a:rPr lang="en-US" altLang="ko-KR" sz="800" dirty="0"/>
              <a:t>, </a:t>
            </a:r>
            <a:r>
              <a:rPr lang="ko-KR" altLang="en-US" sz="800" dirty="0"/>
              <a:t>전공</a:t>
            </a:r>
            <a:r>
              <a:rPr lang="en-US" altLang="ko-KR" sz="800" dirty="0"/>
              <a:t>2</a:t>
            </a:r>
            <a:r>
              <a:rPr lang="ko-KR" altLang="en-US" sz="800" dirty="0"/>
              <a:t>과목</a:t>
            </a:r>
            <a:r>
              <a:rPr lang="en-US" altLang="ko-KR" sz="800" dirty="0"/>
              <a:t>)</a:t>
            </a:r>
            <a:r>
              <a:rPr lang="ko-KR" altLang="en-US" sz="800" dirty="0"/>
              <a:t>으로 진행되는 소방공무원 시험이 </a:t>
            </a:r>
            <a:r>
              <a:rPr lang="en-US" altLang="ko-KR" sz="800" b="1" dirty="0"/>
              <a:t>2023</a:t>
            </a:r>
            <a:r>
              <a:rPr lang="ko-KR" altLang="en-US" sz="800" b="1" dirty="0"/>
              <a:t>년 부터 </a:t>
            </a:r>
            <a:r>
              <a:rPr lang="ko-KR" altLang="en-US" sz="800" b="1" dirty="0" err="1"/>
              <a:t>검정제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영어</a:t>
            </a:r>
            <a:r>
              <a:rPr lang="en-US" altLang="ko-KR" sz="800" b="1" dirty="0"/>
              <a:t>, </a:t>
            </a:r>
            <a:r>
              <a:rPr lang="ko-KR" altLang="en-US" sz="800" b="1" dirty="0" err="1"/>
              <a:t>한능검</a:t>
            </a:r>
            <a:r>
              <a:rPr lang="en-US" altLang="ko-KR" sz="800" b="1" dirty="0"/>
              <a:t>) + </a:t>
            </a:r>
            <a:r>
              <a:rPr lang="ko-KR" altLang="en-US" sz="800" b="1" dirty="0"/>
              <a:t>전공 필기시험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소방학개론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소방관계법규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행정법총론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으로 진행</a:t>
            </a:r>
            <a:r>
              <a:rPr lang="ko-KR" altLang="en-US" sz="800" dirty="0"/>
              <a:t>되어 필기합격선의 점수 차이가 나타납니다</a:t>
            </a:r>
            <a:r>
              <a:rPr lang="en-US" altLang="ko-KR" sz="800" dirty="0"/>
              <a:t>.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1F746-7BB2-8EB8-3312-8E5545817A2A}"/>
              </a:ext>
            </a:extLst>
          </p:cNvPr>
          <p:cNvSpPr txBox="1"/>
          <p:nvPr/>
        </p:nvSpPr>
        <p:spPr>
          <a:xfrm>
            <a:off x="-27251" y="5889160"/>
            <a:ext cx="3847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♠ </a:t>
            </a:r>
            <a:r>
              <a:rPr lang="en-US" altLang="ko-KR" sz="1000" b="1" dirty="0"/>
              <a:t>2023</a:t>
            </a:r>
            <a:r>
              <a:rPr lang="ko-KR" altLang="en-US" sz="1000" b="1" dirty="0"/>
              <a:t>년부터 시험과목의 변화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전공과목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과목</a:t>
            </a:r>
            <a:r>
              <a:rPr lang="en-US" altLang="ko-KR" sz="1000" b="1" dirty="0"/>
              <a:t>) </a:t>
            </a:r>
          </a:p>
          <a:p>
            <a:r>
              <a:rPr lang="en-US" altLang="ko-KR" sz="1000" b="1" dirty="0">
                <a:sym typeface="Wingdings" panose="05000000000000000000" pitchFamily="2" charset="2"/>
              </a:rPr>
              <a:t>    </a:t>
            </a:r>
            <a:r>
              <a:rPr lang="ko-KR" altLang="en-US" sz="1000" b="1" dirty="0"/>
              <a:t> 필기 합격선 점수 차이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8C479C-2A84-2E1C-B72E-13021404A2DB}"/>
              </a:ext>
            </a:extLst>
          </p:cNvPr>
          <p:cNvSpPr/>
          <p:nvPr/>
        </p:nvSpPr>
        <p:spPr>
          <a:xfrm>
            <a:off x="17858" y="2496089"/>
            <a:ext cx="3761662" cy="4194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6CD27AE-A487-4C7C-58E4-538EBD163A7E}"/>
              </a:ext>
            </a:extLst>
          </p:cNvPr>
          <p:cNvSpPr/>
          <p:nvPr/>
        </p:nvSpPr>
        <p:spPr>
          <a:xfrm>
            <a:off x="2769327" y="0"/>
            <a:ext cx="182880" cy="22570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553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263071"/>
              </p:ext>
            </p:extLst>
          </p:nvPr>
        </p:nvGraphicFramePr>
        <p:xfrm>
          <a:off x="9476174" y="17756"/>
          <a:ext cx="2654423" cy="25754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15-21)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latin typeface="+mn-ea"/>
                          <a:hlinkClick r:id="rId2"/>
                        </a:rPr>
                        <a:t>이종칠</a:t>
                      </a: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P </a:t>
                      </a:r>
                      <a:r>
                        <a:rPr lang="ko-KR" altLang="en-US" sz="800" spc="-100" baseline="0" dirty="0" err="1">
                          <a:latin typeface="+mn-ea"/>
                          <a:hlinkClick r:id="rId2"/>
                        </a:rPr>
                        <a:t>교수홈</a:t>
                      </a:r>
                      <a:r>
                        <a:rPr lang="ko-KR" altLang="en-US" sz="800" spc="-100" baseline="0" dirty="0">
                          <a:latin typeface="+mn-ea"/>
                          <a:hlinkClick r:id="rId2"/>
                        </a:rPr>
                        <a:t> 바로가기</a:t>
                      </a:r>
                      <a:endParaRPr lang="en-US" altLang="ko-KR" sz="800" spc="-100" baseline="0" dirty="0">
                        <a:latin typeface="+mn-ea"/>
                        <a:hlinkClick r:id="rId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  <a:hlinkClick r:id="rId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https://www.miraeij.com/fire/professor/home/?c3RlYWNoZXJfZms9OTA=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588FE-A8F7-2B67-CF73-A6293CCAD331}"/>
              </a:ext>
            </a:extLst>
          </p:cNvPr>
          <p:cNvSpPr txBox="1"/>
          <p:nvPr/>
        </p:nvSpPr>
        <p:spPr>
          <a:xfrm>
            <a:off x="61402" y="288272"/>
            <a:ext cx="3758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초단기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합격을 위한 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 과목별 합격전략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5FCBEC72-1CB9-ED5E-74C2-6911AE864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204897"/>
              </p:ext>
            </p:extLst>
          </p:nvPr>
        </p:nvGraphicFramePr>
        <p:xfrm>
          <a:off x="61402" y="1118621"/>
          <a:ext cx="375856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64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소방학개론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소방관계법규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 err="1"/>
                        <a:t>이종칠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행정법총론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한국사능력검정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 err="1"/>
                        <a:t>원유철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89B4E0BF-ED78-E072-D6AE-8259C4718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2" y="1931272"/>
            <a:ext cx="3758567" cy="16859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59F2B8-E729-46C8-8517-DF928CBDD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7" y="3617197"/>
            <a:ext cx="3742262" cy="3588594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E8235A2-12B6-D50A-57E7-B6B3E85E680D}"/>
              </a:ext>
            </a:extLst>
          </p:cNvPr>
          <p:cNvSpPr/>
          <p:nvPr/>
        </p:nvSpPr>
        <p:spPr>
          <a:xfrm>
            <a:off x="151198" y="3186674"/>
            <a:ext cx="223270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937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7403"/>
              </p:ext>
            </p:extLst>
          </p:nvPr>
        </p:nvGraphicFramePr>
        <p:xfrm>
          <a:off x="9476174" y="17756"/>
          <a:ext cx="2654423" cy="3492016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15-21)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영상 커리큘럼 </a:t>
                      </a:r>
                      <a:r>
                        <a:rPr lang="en-US" altLang="ko-KR" sz="800" spc="-100" baseline="0" dirty="0" err="1">
                          <a:latin typeface="+mn-ea"/>
                        </a:rPr>
                        <a:t>url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https://youtu.be/NCyKkTuE3fI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https://www.miraeij.com/fire/professor/home/notice/view.php?ssite_code=5&amp;steacher_fk=90&amp;sdisplay=1&amp;no=135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4"/>
                        </a:rPr>
                        <a:t>https://www.miraeij.com/fire/professor/home/notice/view.php?ssite_code=5&amp;steacher_fk=90&amp;sdisplay=1&amp;no=136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AEB8EC-548A-E99D-F038-4EF6CE5B4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3" y="217306"/>
            <a:ext cx="3758567" cy="29051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3B8BC9-480D-D6BD-3ACA-9519448302E3}"/>
              </a:ext>
            </a:extLst>
          </p:cNvPr>
          <p:cNvSpPr/>
          <p:nvPr/>
        </p:nvSpPr>
        <p:spPr>
          <a:xfrm>
            <a:off x="731520" y="3434851"/>
            <a:ext cx="2252428" cy="487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082BE-F907-7509-C958-C07BAC19ECAD}"/>
              </a:ext>
            </a:extLst>
          </p:cNvPr>
          <p:cNvSpPr txBox="1"/>
          <p:nvPr/>
        </p:nvSpPr>
        <p:spPr>
          <a:xfrm>
            <a:off x="854064" y="3497962"/>
            <a:ext cx="1999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2023</a:t>
            </a:r>
            <a:r>
              <a:rPr lang="ko-KR" altLang="en-US" sz="1000" b="1" dirty="0"/>
              <a:t>년 소방공채 </a:t>
            </a:r>
            <a:r>
              <a:rPr lang="ko-KR" altLang="en-US" sz="1000" b="1" dirty="0">
                <a:solidFill>
                  <a:srgbClr val="FF0000"/>
                </a:solidFill>
              </a:rPr>
              <a:t>소방학개론</a:t>
            </a:r>
            <a:r>
              <a:rPr lang="ko-KR" altLang="en-US" sz="1000" b="1" dirty="0">
                <a:solidFill>
                  <a:srgbClr val="00B0F0"/>
                </a:solidFill>
              </a:rPr>
              <a:t> </a:t>
            </a:r>
            <a:r>
              <a:rPr lang="ko-KR" altLang="en-US" sz="1000" b="1" dirty="0"/>
              <a:t>총평 및 학습법 확인하기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11EFB6-02A6-5715-D5E2-4B7FB50A0555}"/>
              </a:ext>
            </a:extLst>
          </p:cNvPr>
          <p:cNvSpPr/>
          <p:nvPr/>
        </p:nvSpPr>
        <p:spPr>
          <a:xfrm>
            <a:off x="731520" y="4102485"/>
            <a:ext cx="2252428" cy="487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F08A7-CADD-0DE5-5E4D-9A81A0347BBD}"/>
              </a:ext>
            </a:extLst>
          </p:cNvPr>
          <p:cNvSpPr txBox="1"/>
          <p:nvPr/>
        </p:nvSpPr>
        <p:spPr>
          <a:xfrm>
            <a:off x="816137" y="4146270"/>
            <a:ext cx="210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2023</a:t>
            </a:r>
            <a:r>
              <a:rPr lang="ko-KR" altLang="en-US" sz="1000" b="1" dirty="0"/>
              <a:t>년 소방공채 </a:t>
            </a:r>
            <a:r>
              <a:rPr lang="ko-KR" altLang="en-US" sz="1000" b="1" dirty="0">
                <a:solidFill>
                  <a:srgbClr val="FF0000"/>
                </a:solidFill>
              </a:rPr>
              <a:t>소방관계법규</a:t>
            </a:r>
            <a:r>
              <a:rPr lang="ko-KR" altLang="en-US" sz="1000" b="1" dirty="0"/>
              <a:t> 총평 및 학습법 확인하기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2260005-4C98-AC16-A1BA-798CFCFB9773}"/>
              </a:ext>
            </a:extLst>
          </p:cNvPr>
          <p:cNvSpPr/>
          <p:nvPr/>
        </p:nvSpPr>
        <p:spPr>
          <a:xfrm>
            <a:off x="61402" y="4928660"/>
            <a:ext cx="3758567" cy="164631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08147-3143-872E-1001-AD17FC6122A4}"/>
              </a:ext>
            </a:extLst>
          </p:cNvPr>
          <p:cNvSpPr txBox="1"/>
          <p:nvPr/>
        </p:nvSpPr>
        <p:spPr>
          <a:xfrm>
            <a:off x="435429" y="4790160"/>
            <a:ext cx="2943497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이종칠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교수님의 </a:t>
            </a:r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</a:t>
            </a:r>
            <a:r>
              <a:rPr lang="ko-KR" altLang="en-US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전략법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812704-2161-3D0F-F1D4-DF54815A34F3}"/>
              </a:ext>
            </a:extLst>
          </p:cNvPr>
          <p:cNvSpPr txBox="1"/>
          <p:nvPr/>
        </p:nvSpPr>
        <p:spPr>
          <a:xfrm>
            <a:off x="496863" y="5233891"/>
            <a:ext cx="3323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학문을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배우는게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아닌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하기 위한 공부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9587C-4A09-7A89-9C29-21D10B206CB3}"/>
              </a:ext>
            </a:extLst>
          </p:cNvPr>
          <p:cNvSpPr txBox="1"/>
          <p:nvPr/>
        </p:nvSpPr>
        <p:spPr>
          <a:xfrm>
            <a:off x="697164" y="5465089"/>
            <a:ext cx="33231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오로지 합격하기 위해 필요한 내용만 공부한다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91270-BEB2-2BE5-F368-4D779A379F4D}"/>
              </a:ext>
            </a:extLst>
          </p:cNvPr>
          <p:cNvSpPr txBox="1"/>
          <p:nvPr/>
        </p:nvSpPr>
        <p:spPr>
          <a:xfrm>
            <a:off x="891427" y="5842072"/>
            <a:ext cx="2928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복습시간을 단축시키는 공부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4F2D63-BF30-0BDD-4719-3A2703E55B2D}"/>
              </a:ext>
            </a:extLst>
          </p:cNvPr>
          <p:cNvSpPr txBox="1"/>
          <p:nvPr/>
        </p:nvSpPr>
        <p:spPr>
          <a:xfrm>
            <a:off x="113655" y="6129419"/>
            <a:ext cx="3758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일방적으로 듣기만 하는 수업이 아닌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질문에 대답하며</a:t>
            </a:r>
            <a:endParaRPr lang="en-US" altLang="ko-KR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보고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듣고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말하는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’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수업을 통해 복습까지 한번에 클리어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323153F-A07C-1292-C52D-587835F35F42}"/>
              </a:ext>
            </a:extLst>
          </p:cNvPr>
          <p:cNvSpPr/>
          <p:nvPr/>
        </p:nvSpPr>
        <p:spPr>
          <a:xfrm>
            <a:off x="891427" y="2586446"/>
            <a:ext cx="223270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78BEB47-F687-5766-9C25-C2FB64635332}"/>
              </a:ext>
            </a:extLst>
          </p:cNvPr>
          <p:cNvSpPr/>
          <p:nvPr/>
        </p:nvSpPr>
        <p:spPr>
          <a:xfrm>
            <a:off x="612175" y="3321981"/>
            <a:ext cx="223270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282DC05-FC9E-B977-AC83-48F1BDA24C38}"/>
              </a:ext>
            </a:extLst>
          </p:cNvPr>
          <p:cNvSpPr/>
          <p:nvPr/>
        </p:nvSpPr>
        <p:spPr>
          <a:xfrm>
            <a:off x="619885" y="4015379"/>
            <a:ext cx="223270" cy="1654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402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96753"/>
              </p:ext>
            </p:extLst>
          </p:nvPr>
        </p:nvGraphicFramePr>
        <p:xfrm>
          <a:off x="9476174" y="17756"/>
          <a:ext cx="2654423" cy="220967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15-21)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C68621F-7F02-E995-60A3-146D558F6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381271"/>
              </p:ext>
            </p:extLst>
          </p:nvPr>
        </p:nvGraphicFramePr>
        <p:xfrm>
          <a:off x="61403" y="63854"/>
          <a:ext cx="375856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64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소방학개론</a:t>
                      </a:r>
                      <a:r>
                        <a:rPr lang="en-US" altLang="ko-KR" sz="8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소방관계법규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 err="1"/>
                        <a:t>이종칠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행정법총론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한국사능력검정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 err="1"/>
                        <a:t>원유철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BC0F06C8-63B2-FBE4-5D4C-3D6A58DA4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6" y="908763"/>
            <a:ext cx="3819970" cy="1790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4F9981-16E7-070E-1EFA-203FDAAF4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3" y="2699463"/>
            <a:ext cx="3758567" cy="302909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A0B35F92-1409-912C-4A8E-6AB99D34E121}"/>
              </a:ext>
            </a:extLst>
          </p:cNvPr>
          <p:cNvSpPr/>
          <p:nvPr/>
        </p:nvSpPr>
        <p:spPr>
          <a:xfrm>
            <a:off x="348343" y="2183296"/>
            <a:ext cx="243840" cy="1941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521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14272"/>
              </p:ext>
            </p:extLst>
          </p:nvPr>
        </p:nvGraphicFramePr>
        <p:xfrm>
          <a:off x="9476174" y="17756"/>
          <a:ext cx="2654423" cy="302393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15-21)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김정일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커리큘럼 가이드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https://youtu.be/bAjETjSOreA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공지사항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https://www.miraeij.com/fire/professor/home/notice/view.php?ssite_code=5&amp;steacher_fk=92&amp;sdisplay=1&amp;no=134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370395-BDA3-62A8-57FB-79D905F59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" y="17756"/>
            <a:ext cx="3758567" cy="300990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24BF23-6CBF-5F9E-7C19-8AAA03CA7195}"/>
              </a:ext>
            </a:extLst>
          </p:cNvPr>
          <p:cNvSpPr/>
          <p:nvPr/>
        </p:nvSpPr>
        <p:spPr>
          <a:xfrm>
            <a:off x="731520" y="3434851"/>
            <a:ext cx="2252428" cy="4876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4C487-F37D-2FE6-45CF-A7BC910E7C05}"/>
              </a:ext>
            </a:extLst>
          </p:cNvPr>
          <p:cNvSpPr txBox="1"/>
          <p:nvPr/>
        </p:nvSpPr>
        <p:spPr>
          <a:xfrm>
            <a:off x="854064" y="3497962"/>
            <a:ext cx="1999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2023</a:t>
            </a:r>
            <a:r>
              <a:rPr lang="ko-KR" altLang="en-US" sz="1000" b="1" dirty="0"/>
              <a:t>년 소방공채 </a:t>
            </a:r>
            <a:r>
              <a:rPr lang="ko-KR" altLang="en-US" sz="1000" b="1" dirty="0">
                <a:solidFill>
                  <a:srgbClr val="FF0000"/>
                </a:solidFill>
              </a:rPr>
              <a:t>행정법총론</a:t>
            </a:r>
            <a:r>
              <a:rPr lang="ko-KR" altLang="en-US" sz="1000" b="1" dirty="0">
                <a:solidFill>
                  <a:srgbClr val="00B0F0"/>
                </a:solidFill>
              </a:rPr>
              <a:t> </a:t>
            </a:r>
            <a:r>
              <a:rPr lang="ko-KR" altLang="en-US" sz="1000" b="1" dirty="0"/>
              <a:t>총평 및 학습법 확인하기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23D78E-FBF8-B7DD-E81D-50B33E0C3F09}"/>
              </a:ext>
            </a:extLst>
          </p:cNvPr>
          <p:cNvSpPr/>
          <p:nvPr/>
        </p:nvSpPr>
        <p:spPr>
          <a:xfrm>
            <a:off x="61402" y="4367516"/>
            <a:ext cx="3758568" cy="225970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1F5B8-0F92-0F78-A6F9-3EF96F74F8B0}"/>
              </a:ext>
            </a:extLst>
          </p:cNvPr>
          <p:cNvSpPr txBox="1"/>
          <p:nvPr/>
        </p:nvSpPr>
        <p:spPr>
          <a:xfrm>
            <a:off x="252549" y="4229017"/>
            <a:ext cx="328313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김정일 교수님의 </a:t>
            </a:r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</a:t>
            </a:r>
            <a:r>
              <a:rPr lang="ko-KR" altLang="en-US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전략법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3C3FF7-893F-F557-D4B7-82804631E48D}"/>
              </a:ext>
            </a:extLst>
          </p:cNvPr>
          <p:cNvSpPr txBox="1"/>
          <p:nvPr/>
        </p:nvSpPr>
        <p:spPr>
          <a:xfrm>
            <a:off x="854064" y="4702386"/>
            <a:ext cx="44678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‘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이해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 무엇보다 우선입니다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EB0AD-9F9B-8478-2315-9638BE8C8592}"/>
              </a:ext>
            </a:extLst>
          </p:cNvPr>
          <p:cNvSpPr txBox="1"/>
          <p:nvPr/>
        </p:nvSpPr>
        <p:spPr>
          <a:xfrm>
            <a:off x="61402" y="4977325"/>
            <a:ext cx="3758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많은 양의 행정법을 다 외우는 것이 아닌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‘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이해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’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위주의</a:t>
            </a:r>
            <a:endParaRPr lang="en-US" altLang="ko-KR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학습으로 암기의 양을 확실히 줄여야 합니다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261324-DF57-68FD-2B39-8B4F47215978}"/>
              </a:ext>
            </a:extLst>
          </p:cNvPr>
          <p:cNvSpPr txBox="1"/>
          <p:nvPr/>
        </p:nvSpPr>
        <p:spPr>
          <a:xfrm>
            <a:off x="854064" y="5572802"/>
            <a:ext cx="284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핵심을 정확히 관통하는 학습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4A288-6850-F16A-349B-C5CBD077E89E}"/>
              </a:ext>
            </a:extLst>
          </p:cNvPr>
          <p:cNvSpPr txBox="1"/>
          <p:nvPr/>
        </p:nvSpPr>
        <p:spPr>
          <a:xfrm>
            <a:off x="61401" y="5848744"/>
            <a:ext cx="3758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낯선 행정법 용어를 익숙하게 만드는 것부터 정답을 쉽게</a:t>
            </a:r>
            <a:endParaRPr lang="en-US" altLang="ko-KR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찾는 방법까지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결국은 핵심을 관통하여 정답을 빠르고 쉽게 </a:t>
            </a:r>
            <a:endParaRPr lang="en-US" altLang="ko-KR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찾을 수 있도록 합니다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CDDFBA-EB70-D14F-BFEC-F381BC4084FC}"/>
              </a:ext>
            </a:extLst>
          </p:cNvPr>
          <p:cNvSpPr/>
          <p:nvPr/>
        </p:nvSpPr>
        <p:spPr>
          <a:xfrm>
            <a:off x="1053737" y="2412274"/>
            <a:ext cx="191589" cy="200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082DF8A-96A7-20A4-9F55-2BAEBA493C28}"/>
              </a:ext>
            </a:extLst>
          </p:cNvPr>
          <p:cNvSpPr/>
          <p:nvPr/>
        </p:nvSpPr>
        <p:spPr>
          <a:xfrm>
            <a:off x="662475" y="3347788"/>
            <a:ext cx="191589" cy="2009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4891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975866"/>
              </p:ext>
            </p:extLst>
          </p:nvPr>
        </p:nvGraphicFramePr>
        <p:xfrm>
          <a:off x="9476174" y="17756"/>
          <a:ext cx="2654423" cy="302393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15-21)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김준기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홈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https://www.miraeij.com/fire/professor/home/?c3RlYWNoZXJfZms9OTE=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김준기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커리큘럼 가이드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https://youtu.be/2MYOBO0hnys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D116892-4FC3-6C11-159D-F5C141DB5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05259"/>
              </p:ext>
            </p:extLst>
          </p:nvPr>
        </p:nvGraphicFramePr>
        <p:xfrm>
          <a:off x="61403" y="0"/>
          <a:ext cx="375856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64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소방학개론</a:t>
                      </a:r>
                      <a:r>
                        <a:rPr lang="en-US" altLang="ko-KR" sz="800" dirty="0"/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/>
                        <a:t>소방관계법규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 err="1"/>
                        <a:t>이종칠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행정법총론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한국사능력검정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 err="1"/>
                        <a:t>원유철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D3A29421-954B-2D2D-9E79-29CB429C7DC5}"/>
              </a:ext>
            </a:extLst>
          </p:cNvPr>
          <p:cNvSpPr/>
          <p:nvPr/>
        </p:nvSpPr>
        <p:spPr>
          <a:xfrm>
            <a:off x="1443122" y="1031296"/>
            <a:ext cx="786272" cy="1243349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B0C68-B1BE-F3DD-DA43-176C50A61502}"/>
              </a:ext>
            </a:extLst>
          </p:cNvPr>
          <p:cNvSpPr txBox="1"/>
          <p:nvPr/>
        </p:nvSpPr>
        <p:spPr>
          <a:xfrm>
            <a:off x="991526" y="2390196"/>
            <a:ext cx="168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G-TELP</a:t>
            </a:r>
          </a:p>
          <a:p>
            <a:pPr algn="ctr"/>
            <a:r>
              <a:rPr lang="ko-KR" altLang="en-US" b="1" dirty="0"/>
              <a:t>김준기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64F9A-DCD0-6DD9-681D-E0C2D75586D5}"/>
              </a:ext>
            </a:extLst>
          </p:cNvPr>
          <p:cNvSpPr txBox="1"/>
          <p:nvPr/>
        </p:nvSpPr>
        <p:spPr>
          <a:xfrm>
            <a:off x="991526" y="2931172"/>
            <a:ext cx="1926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커리큘럼 바로가기 ▶</a:t>
            </a: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]</a:t>
            </a:r>
            <a:endParaRPr lang="ko-KR" altLang="en-US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46F656-D673-D2C0-A018-3F0138C60432}"/>
              </a:ext>
            </a:extLst>
          </p:cNvPr>
          <p:cNvSpPr/>
          <p:nvPr/>
        </p:nvSpPr>
        <p:spPr>
          <a:xfrm>
            <a:off x="42295" y="4004530"/>
            <a:ext cx="3758568" cy="197610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61F1F7-9664-A2E5-603F-D779A776314D}"/>
              </a:ext>
            </a:extLst>
          </p:cNvPr>
          <p:cNvSpPr txBox="1"/>
          <p:nvPr/>
        </p:nvSpPr>
        <p:spPr>
          <a:xfrm>
            <a:off x="233442" y="3866030"/>
            <a:ext cx="328313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김준기 교수님의 </a:t>
            </a:r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</a:t>
            </a:r>
            <a:r>
              <a:rPr lang="ko-KR" altLang="en-US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전략법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338A8-5D36-64F9-65C2-E58018E8B9A1}"/>
              </a:ext>
            </a:extLst>
          </p:cNvPr>
          <p:cNvSpPr txBox="1"/>
          <p:nvPr/>
        </p:nvSpPr>
        <p:spPr>
          <a:xfrm>
            <a:off x="427978" y="4309776"/>
            <a:ext cx="3372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응시자격 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43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점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48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점을 목표로 하는 공부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DD169-86FF-038C-3631-A2F4FB8F3E43}"/>
              </a:ext>
            </a:extLst>
          </p:cNvPr>
          <p:cNvSpPr txBox="1"/>
          <p:nvPr/>
        </p:nvSpPr>
        <p:spPr>
          <a:xfrm>
            <a:off x="16168" y="4640234"/>
            <a:ext cx="3819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가산점까지 충족하기 위한 점수 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48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점을 위해</a:t>
            </a:r>
            <a:endParaRPr lang="en-US" altLang="ko-KR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출제 범위와 문제 유형이 뚜렷한 문법만 집중해도 합격 가능합니다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A98C4-CC21-812F-ACDE-52F1419A9A32}"/>
              </a:ext>
            </a:extLst>
          </p:cNvPr>
          <p:cNvSpPr txBox="1"/>
          <p:nvPr/>
        </p:nvSpPr>
        <p:spPr>
          <a:xfrm>
            <a:off x="509296" y="5134382"/>
            <a:ext cx="32915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문법이 가장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쉬운 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G-Telp, 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가성비 </a:t>
            </a:r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공부법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3B9B06-9189-2882-E957-6CC32478BBCB}"/>
              </a:ext>
            </a:extLst>
          </p:cNvPr>
          <p:cNvSpPr txBox="1"/>
          <p:nvPr/>
        </p:nvSpPr>
        <p:spPr>
          <a:xfrm>
            <a:off x="42296" y="5515199"/>
            <a:ext cx="375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문제에 주어진 문법적 단서와 지문을 찾아 문법 해결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ED119A-F5FE-6218-8CAA-BD413CA78D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186" y="2614312"/>
            <a:ext cx="230148" cy="21445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B02642A6-B42A-1376-7F28-F4CF32C5EFA8}"/>
              </a:ext>
            </a:extLst>
          </p:cNvPr>
          <p:cNvSpPr/>
          <p:nvPr/>
        </p:nvSpPr>
        <p:spPr>
          <a:xfrm>
            <a:off x="2404334" y="2551611"/>
            <a:ext cx="230148" cy="2128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B97DC70-70EC-FA2B-9BD9-9709CF1B416F}"/>
              </a:ext>
            </a:extLst>
          </p:cNvPr>
          <p:cNvSpPr/>
          <p:nvPr/>
        </p:nvSpPr>
        <p:spPr>
          <a:xfrm>
            <a:off x="801186" y="2913416"/>
            <a:ext cx="217714" cy="21366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07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36004"/>
              </p:ext>
            </p:extLst>
          </p:nvPr>
        </p:nvGraphicFramePr>
        <p:xfrm>
          <a:off x="9476174" y="17756"/>
          <a:ext cx="2654423" cy="31850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탭  고정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1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번탭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선택 시 슬라이드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2-4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페이지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2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번탭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선택 시 슬라이드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5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페이지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3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번탭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선택 시 슬라이드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6-13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페이지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1000" spc="-100" baseline="0" dirty="0">
                          <a:latin typeface="+mn-ea"/>
                        </a:rPr>
                        <a:t>4</a:t>
                      </a:r>
                      <a:r>
                        <a:rPr lang="ko-KR" altLang="en-US" sz="1000" spc="-100" baseline="0" dirty="0" err="1">
                          <a:latin typeface="+mn-ea"/>
                        </a:rPr>
                        <a:t>번탭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 선택 시 슬라이드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14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페이지 노출</a:t>
                      </a: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10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15-21 </a:t>
                      </a:r>
                      <a:r>
                        <a:rPr lang="ko-KR" altLang="en-US" sz="1000" spc="-100" baseline="0" dirty="0">
                          <a:latin typeface="+mn-ea"/>
                        </a:rPr>
                        <a:t>공통영역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07897DE2-3432-E6D8-A5BB-0973FB02000F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50872-41FF-94CA-7E00-FCA4E62E1331}"/>
              </a:ext>
            </a:extLst>
          </p:cNvPr>
          <p:cNvSpPr txBox="1"/>
          <p:nvPr/>
        </p:nvSpPr>
        <p:spPr>
          <a:xfrm>
            <a:off x="502814" y="842289"/>
            <a:ext cx="3819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소방공무원 시험 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E6DFC-9DE7-4AEE-A09E-623253EBDF97}"/>
              </a:ext>
            </a:extLst>
          </p:cNvPr>
          <p:cNvSpPr txBox="1"/>
          <p:nvPr/>
        </p:nvSpPr>
        <p:spPr>
          <a:xfrm>
            <a:off x="19104" y="1743624"/>
            <a:ext cx="3819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초시생</a:t>
            </a:r>
            <a:r>
              <a:rPr lang="ko-KR" altLang="en-US" sz="4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가이드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7593-F200-82E9-78AF-718EB7B7A1BD}"/>
              </a:ext>
            </a:extLst>
          </p:cNvPr>
          <p:cNvSpPr txBox="1"/>
          <p:nvPr/>
        </p:nvSpPr>
        <p:spPr>
          <a:xfrm>
            <a:off x="49806" y="1267204"/>
            <a:ext cx="3758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E8177-1B10-562A-A770-E22F6D642D23}"/>
              </a:ext>
            </a:extLst>
          </p:cNvPr>
          <p:cNvSpPr txBox="1"/>
          <p:nvPr/>
        </p:nvSpPr>
        <p:spPr>
          <a:xfrm>
            <a:off x="80507" y="2537871"/>
            <a:ext cx="3758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소방공무원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초단기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합격을 위한 시작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미래인재소방에서 모두 알려드립니다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9" name="표 6">
            <a:extLst>
              <a:ext uri="{FF2B5EF4-FFF2-40B4-BE49-F238E27FC236}">
                <a16:creationId xmlns:a16="http://schemas.microsoft.com/office/drawing/2014/main" id="{A0106666-4EC2-3613-49D5-ED21E560C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771896"/>
              </p:ext>
            </p:extLst>
          </p:nvPr>
        </p:nvGraphicFramePr>
        <p:xfrm>
          <a:off x="49806" y="3579944"/>
          <a:ext cx="378926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7317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947317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947317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947317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시험 절차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응시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시험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7702CCA5-1B13-3E96-FB62-49C0E1FAF522}"/>
              </a:ext>
            </a:extLst>
          </p:cNvPr>
          <p:cNvSpPr/>
          <p:nvPr/>
        </p:nvSpPr>
        <p:spPr>
          <a:xfrm>
            <a:off x="80508" y="3300540"/>
            <a:ext cx="229154" cy="18800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48AF0E-8880-9DD8-D7FA-AE808879849E}"/>
              </a:ext>
            </a:extLst>
          </p:cNvPr>
          <p:cNvSpPr txBox="1"/>
          <p:nvPr/>
        </p:nvSpPr>
        <p:spPr>
          <a:xfrm>
            <a:off x="232199" y="4821268"/>
            <a:ext cx="342283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대한민국의 소방공무원법의 적용을 받는 공무원으로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</a:p>
          <a:p>
            <a:pPr algn="ctr"/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화재를 예방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경계하거나 진압하고 화재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재난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재해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pPr algn="ctr"/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밖의 위급한 상황에서의 구조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구급 활동 등을 </a:t>
            </a: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통하여 국민의 생명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신체 및 재산을 보호합니다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algn="ctr"/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 역할에 따라 구조대원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구급대원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화재진압대원으로 나뉩니다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483CDA-5B80-E703-A299-39B2D79F53E2}"/>
              </a:ext>
            </a:extLst>
          </p:cNvPr>
          <p:cNvSpPr/>
          <p:nvPr/>
        </p:nvSpPr>
        <p:spPr>
          <a:xfrm>
            <a:off x="106634" y="4390573"/>
            <a:ext cx="3659499" cy="1902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20F52-FA78-D91B-C16C-2F7FD8E08732}"/>
              </a:ext>
            </a:extLst>
          </p:cNvPr>
          <p:cNvSpPr txBox="1"/>
          <p:nvPr/>
        </p:nvSpPr>
        <p:spPr>
          <a:xfrm>
            <a:off x="884864" y="4288521"/>
            <a:ext cx="196642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소방공무원이란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852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88494"/>
              </p:ext>
            </p:extLst>
          </p:nvPr>
        </p:nvGraphicFramePr>
        <p:xfrm>
          <a:off x="9476174" y="17756"/>
          <a:ext cx="2654423" cy="302393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15-21)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원유철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홈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https://www.miraeij.com/fire/professor/home/?c3RlYWNoZXJfZms9ODg=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원유철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P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영상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https://youtu.be/X1Y8cgiinP8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2E15E6E-025E-66B9-B185-B9AC72E3F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20635"/>
              </p:ext>
            </p:extLst>
          </p:nvPr>
        </p:nvGraphicFramePr>
        <p:xfrm>
          <a:off x="61403" y="17756"/>
          <a:ext cx="3758568" cy="7988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642">
                  <a:extLst>
                    <a:ext uri="{9D8B030D-6E8A-4147-A177-3AD203B41FA5}">
                      <a16:colId xmlns:a16="http://schemas.microsoft.com/office/drawing/2014/main" val="2290377709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3827627431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148402019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187475769"/>
                    </a:ext>
                  </a:extLst>
                </a:gridCol>
              </a:tblGrid>
              <a:tr h="79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소방학개론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소방관계법규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 err="1"/>
                        <a:t>이종칠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행정법총론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/>
                        <a:t>김정일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G-TELP</a:t>
                      </a:r>
                    </a:p>
                    <a:p>
                      <a:pPr algn="ctr" latinLnBrk="1"/>
                      <a:r>
                        <a:rPr lang="ko-KR" altLang="en-US" sz="1400" b="1" dirty="0"/>
                        <a:t>김준기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한국사능력검정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ko-KR" altLang="en-US" sz="1400" b="1" dirty="0" err="1"/>
                        <a:t>원유철</a:t>
                      </a:r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55799"/>
                  </a:ext>
                </a:extLst>
              </a:tr>
            </a:tbl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FA08C2B-FD1A-AA2B-BED1-A0DC6E218448}"/>
              </a:ext>
            </a:extLst>
          </p:cNvPr>
          <p:cNvSpPr/>
          <p:nvPr/>
        </p:nvSpPr>
        <p:spPr>
          <a:xfrm>
            <a:off x="37134" y="4187950"/>
            <a:ext cx="3758568" cy="1976106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EE4C4B-197A-1C26-341F-2BB492C3F81C}"/>
              </a:ext>
            </a:extLst>
          </p:cNvPr>
          <p:cNvSpPr txBox="1"/>
          <p:nvPr/>
        </p:nvSpPr>
        <p:spPr>
          <a:xfrm>
            <a:off x="228281" y="4049450"/>
            <a:ext cx="328313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원유철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교수님의 </a:t>
            </a:r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2024 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 </a:t>
            </a:r>
            <a:r>
              <a:rPr lang="ko-KR" altLang="en-US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전략법</a:t>
            </a:r>
            <a:endParaRPr lang="en-US" altLang="ko-KR" sz="1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451B533-A32B-D1AC-2DF0-869B1F1EE83D}"/>
              </a:ext>
            </a:extLst>
          </p:cNvPr>
          <p:cNvSpPr/>
          <p:nvPr/>
        </p:nvSpPr>
        <p:spPr>
          <a:xfrm>
            <a:off x="1356991" y="931306"/>
            <a:ext cx="1105988" cy="1513583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76D97-40AD-DAEB-220B-299D300E0957}"/>
              </a:ext>
            </a:extLst>
          </p:cNvPr>
          <p:cNvSpPr txBox="1"/>
          <p:nvPr/>
        </p:nvSpPr>
        <p:spPr>
          <a:xfrm>
            <a:off x="1064296" y="2559628"/>
            <a:ext cx="168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err="1"/>
              <a:t>한능검</a:t>
            </a:r>
            <a:endParaRPr lang="en-US" altLang="ko-KR" sz="1000" dirty="0"/>
          </a:p>
          <a:p>
            <a:pPr algn="ctr"/>
            <a:r>
              <a:rPr lang="ko-KR" altLang="en-US" b="1" dirty="0" err="1"/>
              <a:t>원유철</a:t>
            </a:r>
            <a:r>
              <a:rPr lang="ko-KR" altLang="en-US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87E1E-15F3-B522-F6B4-1184C7BC23F2}"/>
              </a:ext>
            </a:extLst>
          </p:cNvPr>
          <p:cNvSpPr txBox="1"/>
          <p:nvPr/>
        </p:nvSpPr>
        <p:spPr>
          <a:xfrm>
            <a:off x="1099132" y="3169110"/>
            <a:ext cx="1926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[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영상 커리큘럼 바로가기 ▶</a:t>
            </a: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]</a:t>
            </a:r>
            <a:endParaRPr lang="ko-KR" altLang="en-US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17C7D-CF7C-6BCA-A32F-11F9107637DD}"/>
              </a:ext>
            </a:extLst>
          </p:cNvPr>
          <p:cNvSpPr txBox="1"/>
          <p:nvPr/>
        </p:nvSpPr>
        <p:spPr>
          <a:xfrm>
            <a:off x="37135" y="4493847"/>
            <a:ext cx="3758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최소시간 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× 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최고효율 </a:t>
            </a:r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한능검</a:t>
            </a:r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완전 정복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4C691-5BD6-C8FA-979F-FDDD162BA4B2}"/>
              </a:ext>
            </a:extLst>
          </p:cNvPr>
          <p:cNvSpPr txBox="1"/>
          <p:nvPr/>
        </p:nvSpPr>
        <p:spPr>
          <a:xfrm>
            <a:off x="37132" y="4798217"/>
            <a:ext cx="37585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절대평가 시험 </a:t>
            </a:r>
            <a:r>
              <a:rPr lang="ko-KR" altLang="en-US" sz="105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한능검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합격점수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60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점을 위해</a:t>
            </a: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최소한의 시간만 투자해서 효율적으로 끝내주는 학습법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5D7A2-CAA8-13FB-2100-2791B52B0A29}"/>
              </a:ext>
            </a:extLst>
          </p:cNvPr>
          <p:cNvSpPr txBox="1"/>
          <p:nvPr/>
        </p:nvSpPr>
        <p:spPr>
          <a:xfrm>
            <a:off x="37133" y="5339920"/>
            <a:ext cx="37585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출제확률 높은 문제만 선별하여 점수를 공략</a:t>
            </a:r>
            <a:r>
              <a:rPr lang="en-US" altLang="ko-KR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A1DC-F094-4965-0063-483B836BC58A}"/>
              </a:ext>
            </a:extLst>
          </p:cNvPr>
          <p:cNvSpPr txBox="1"/>
          <p:nvPr/>
        </p:nvSpPr>
        <p:spPr>
          <a:xfrm>
            <a:off x="37132" y="5592660"/>
            <a:ext cx="3758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문제은행식의 출제 방식에 맞춰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 이상 출제되었던 지문들을 중점적으로 선별하여 반복 훈련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042D8E8-6630-2494-D62C-95C3CF579B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905" y="2783041"/>
            <a:ext cx="230148" cy="214456"/>
          </a:xfrm>
          <a:prstGeom prst="rect">
            <a:avLst/>
          </a:prstGeom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9B31D4D2-C8FE-CDFE-F3E0-C05485FF2CFB}"/>
              </a:ext>
            </a:extLst>
          </p:cNvPr>
          <p:cNvSpPr/>
          <p:nvPr/>
        </p:nvSpPr>
        <p:spPr>
          <a:xfrm>
            <a:off x="2578053" y="2638697"/>
            <a:ext cx="210543" cy="21445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2BD611-F82F-4809-AF81-D02B20F7E5B1}"/>
              </a:ext>
            </a:extLst>
          </p:cNvPr>
          <p:cNvSpPr/>
          <p:nvPr/>
        </p:nvSpPr>
        <p:spPr>
          <a:xfrm>
            <a:off x="992777" y="3169110"/>
            <a:ext cx="174172" cy="2196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63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26116"/>
              </p:ext>
            </p:extLst>
          </p:nvPr>
        </p:nvGraphicFramePr>
        <p:xfrm>
          <a:off x="9476174" y="17756"/>
          <a:ext cx="2654423" cy="3248176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공통영역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15-21)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소방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0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원패스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https://www.miraeij.com/fire/classes/online/pass/pass1/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소방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올공독한반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https://www.miraeij.com/fire/promotion/allgong/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공감 스토리 바로가기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4"/>
                        </a:rPr>
                        <a:t>https://www.miraeij.com/fire/promotion/campaign/#tab1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C5E9C5-6F3D-8FFD-ADEE-E4658BFF1D5C}"/>
              </a:ext>
            </a:extLst>
          </p:cNvPr>
          <p:cNvSpPr/>
          <p:nvPr/>
        </p:nvSpPr>
        <p:spPr>
          <a:xfrm>
            <a:off x="386625" y="431099"/>
            <a:ext cx="2943495" cy="1570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7E4292C-6424-ABCC-387F-2DC8FF6F171A}"/>
              </a:ext>
            </a:extLst>
          </p:cNvPr>
          <p:cNvSpPr/>
          <p:nvPr/>
        </p:nvSpPr>
        <p:spPr>
          <a:xfrm>
            <a:off x="386624" y="2508991"/>
            <a:ext cx="2943496" cy="13828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8EF7B-4995-77CE-DA51-5B4D26FC67AC}"/>
              </a:ext>
            </a:extLst>
          </p:cNvPr>
          <p:cNvSpPr txBox="1"/>
          <p:nvPr/>
        </p:nvSpPr>
        <p:spPr>
          <a:xfrm>
            <a:off x="269058" y="722807"/>
            <a:ext cx="3300547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위가 만든 월 </a:t>
            </a: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9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만원대</a:t>
            </a: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소방 프리패스</a:t>
            </a:r>
            <a:endParaRPr lang="en-US" altLang="ko-KR" sz="9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수강 기간 내 합격 시 전액 환급</a:t>
            </a: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</a:t>
            </a:r>
            <a:r>
              <a:rPr lang="ko-KR" altLang="en-US" sz="9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갓성비</a:t>
            </a: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9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끝판왕</a:t>
            </a: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en-US" altLang="ko-KR" sz="1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20000"/>
              </a:lnSpc>
            </a:pP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 미래패스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8CD25-2CFD-C15F-020E-E196395292F0}"/>
              </a:ext>
            </a:extLst>
          </p:cNvPr>
          <p:cNvSpPr txBox="1"/>
          <p:nvPr/>
        </p:nvSpPr>
        <p:spPr>
          <a:xfrm>
            <a:off x="247399" y="2612755"/>
            <a:ext cx="3300547" cy="829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이해</a:t>
            </a: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훈련</a:t>
            </a: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기출</a:t>
            </a: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습관</a:t>
            </a: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</a:p>
          <a:p>
            <a:pPr algn="ctr">
              <a:lnSpc>
                <a:spcPct val="130000"/>
              </a:lnSpc>
            </a:pPr>
            <a:r>
              <a:rPr lang="ko-KR" altLang="en-US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 모든 것을 한번에 담았다</a:t>
            </a:r>
            <a:r>
              <a:rPr lang="en-US" altLang="ko-KR" sz="9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>
              <a:lnSpc>
                <a:spcPct val="13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올공</a:t>
            </a: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독한반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C1BDC-C893-39A0-9300-939D60FEF2E8}"/>
              </a:ext>
            </a:extLst>
          </p:cNvPr>
          <p:cNvSpPr txBox="1"/>
          <p:nvPr/>
        </p:nvSpPr>
        <p:spPr>
          <a:xfrm>
            <a:off x="508541" y="440187"/>
            <a:ext cx="282157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*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중앙일보 후원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2023 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히트브랜드 대상 </a:t>
            </a:r>
            <a:r>
              <a:rPr lang="en-US" altLang="ko-KR" sz="600" dirty="0">
                <a:solidFill>
                  <a:schemeClr val="bg2">
                    <a:lumMod val="50000"/>
                  </a:schemeClr>
                </a:solidFill>
              </a:rPr>
              <a:t>1</a:t>
            </a:r>
            <a:r>
              <a:rPr lang="ko-KR" altLang="en-US" sz="600" dirty="0">
                <a:solidFill>
                  <a:schemeClr val="bg2">
                    <a:lumMod val="50000"/>
                  </a:schemeClr>
                </a:solidFill>
              </a:rPr>
              <a:t>위 교육서비스 부문 미래인재컴퍼니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B42E24-AF59-BE50-910D-24FD50890792}"/>
              </a:ext>
            </a:extLst>
          </p:cNvPr>
          <p:cNvSpPr txBox="1"/>
          <p:nvPr/>
        </p:nvSpPr>
        <p:spPr>
          <a:xfrm>
            <a:off x="817697" y="592177"/>
            <a:ext cx="21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346B9D7-CD04-4A85-7DB4-37DCD623E9A9}"/>
              </a:ext>
            </a:extLst>
          </p:cNvPr>
          <p:cNvSpPr/>
          <p:nvPr/>
        </p:nvSpPr>
        <p:spPr>
          <a:xfrm>
            <a:off x="386624" y="291762"/>
            <a:ext cx="217714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B1288EE-C7CC-69FC-3891-317EDCD11B07}"/>
              </a:ext>
            </a:extLst>
          </p:cNvPr>
          <p:cNvSpPr/>
          <p:nvPr/>
        </p:nvSpPr>
        <p:spPr>
          <a:xfrm>
            <a:off x="454739" y="2369654"/>
            <a:ext cx="217714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FD36BB-A41D-1D5A-EB50-24E7CD06703A}"/>
              </a:ext>
            </a:extLst>
          </p:cNvPr>
          <p:cNvSpPr txBox="1"/>
          <p:nvPr/>
        </p:nvSpPr>
        <p:spPr>
          <a:xfrm>
            <a:off x="1268353" y="1770949"/>
            <a:ext cx="1313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바로 확인하기 ▶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A7D19-0806-21FA-3635-4607569A94B8}"/>
              </a:ext>
            </a:extLst>
          </p:cNvPr>
          <p:cNvSpPr txBox="1"/>
          <p:nvPr/>
        </p:nvSpPr>
        <p:spPr>
          <a:xfrm>
            <a:off x="1367124" y="3637002"/>
            <a:ext cx="1313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바로 확인하기 ▶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34092C1-2905-79C9-E563-F5401B3D97A5}"/>
              </a:ext>
            </a:extLst>
          </p:cNvPr>
          <p:cNvSpPr/>
          <p:nvPr/>
        </p:nvSpPr>
        <p:spPr>
          <a:xfrm>
            <a:off x="94826" y="5183286"/>
            <a:ext cx="217714" cy="1846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5CF0372-13E5-0689-7C47-B0832233F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" y="4465520"/>
            <a:ext cx="381997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9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40239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7456A237-1670-21E0-2C12-CA5A3800684F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C8AC9-DEAC-F0DE-5FD2-606F88C894D7}"/>
              </a:ext>
            </a:extLst>
          </p:cNvPr>
          <p:cNvSpPr txBox="1"/>
          <p:nvPr/>
        </p:nvSpPr>
        <p:spPr>
          <a:xfrm>
            <a:off x="63525" y="17756"/>
            <a:ext cx="375856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◎ 소방공무원 직무 구분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29B7D9-23A1-EC42-0423-2446388EC519}"/>
              </a:ext>
            </a:extLst>
          </p:cNvPr>
          <p:cNvSpPr/>
          <p:nvPr/>
        </p:nvSpPr>
        <p:spPr>
          <a:xfrm>
            <a:off x="261681" y="627343"/>
            <a:ext cx="1547027" cy="1039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60F1423-8BC2-E31C-832B-A367DDE7F901}"/>
              </a:ext>
            </a:extLst>
          </p:cNvPr>
          <p:cNvSpPr/>
          <p:nvPr/>
        </p:nvSpPr>
        <p:spPr>
          <a:xfrm>
            <a:off x="339434" y="383503"/>
            <a:ext cx="1362895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00185E-767C-BCAB-7C95-409FF1AEC28F}"/>
              </a:ext>
            </a:extLst>
          </p:cNvPr>
          <p:cNvSpPr txBox="1"/>
          <p:nvPr/>
        </p:nvSpPr>
        <p:spPr>
          <a:xfrm>
            <a:off x="699068" y="467320"/>
            <a:ext cx="1362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소방직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54869-D3FA-C7BE-8D8E-C96A5D5F5B54}"/>
              </a:ext>
            </a:extLst>
          </p:cNvPr>
          <p:cNvSpPr txBox="1"/>
          <p:nvPr/>
        </p:nvSpPr>
        <p:spPr>
          <a:xfrm>
            <a:off x="189419" y="1052950"/>
            <a:ext cx="1703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화재진압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응급환자 구급활동 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D8076-A504-F053-400A-F3629B3AFB8D}"/>
              </a:ext>
            </a:extLst>
          </p:cNvPr>
          <p:cNvSpPr txBox="1"/>
          <p:nvPr/>
        </p:nvSpPr>
        <p:spPr>
          <a:xfrm>
            <a:off x="1788440" y="920575"/>
            <a:ext cx="192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소방기본법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재난 및 안전관리 기본법에 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따른 각종 재난 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현장에서의 소방활동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3DB49B-D406-A481-07BA-E43F0042A001}"/>
              </a:ext>
            </a:extLst>
          </p:cNvPr>
          <p:cNvSpPr/>
          <p:nvPr/>
        </p:nvSpPr>
        <p:spPr>
          <a:xfrm>
            <a:off x="1987092" y="628935"/>
            <a:ext cx="1547027" cy="1039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0A4D29-2227-2315-18FD-B61FBC30179C}"/>
              </a:ext>
            </a:extLst>
          </p:cNvPr>
          <p:cNvSpPr/>
          <p:nvPr/>
        </p:nvSpPr>
        <p:spPr>
          <a:xfrm>
            <a:off x="2064845" y="385095"/>
            <a:ext cx="1362895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B77A92-266E-4BF6-1FE4-5C33BE179756}"/>
              </a:ext>
            </a:extLst>
          </p:cNvPr>
          <p:cNvSpPr txBox="1"/>
          <p:nvPr/>
        </p:nvSpPr>
        <p:spPr>
          <a:xfrm>
            <a:off x="2311628" y="467320"/>
            <a:ext cx="1362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소방구조직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FF7F937-1669-F540-9792-7526A2AC841A}"/>
              </a:ext>
            </a:extLst>
          </p:cNvPr>
          <p:cNvSpPr/>
          <p:nvPr/>
        </p:nvSpPr>
        <p:spPr>
          <a:xfrm>
            <a:off x="263362" y="2107057"/>
            <a:ext cx="1547027" cy="1039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F2604F-1E42-EFE8-CB6A-98AF5E51851D}"/>
              </a:ext>
            </a:extLst>
          </p:cNvPr>
          <p:cNvSpPr/>
          <p:nvPr/>
        </p:nvSpPr>
        <p:spPr>
          <a:xfrm>
            <a:off x="341115" y="1863217"/>
            <a:ext cx="1362895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9C2D57-D117-D1A0-ED20-871FB02A690B}"/>
              </a:ext>
            </a:extLst>
          </p:cNvPr>
          <p:cNvSpPr/>
          <p:nvPr/>
        </p:nvSpPr>
        <p:spPr>
          <a:xfrm>
            <a:off x="1988773" y="2108649"/>
            <a:ext cx="1547027" cy="10394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687C8C-B667-C7AC-9422-4326A44C27D8}"/>
              </a:ext>
            </a:extLst>
          </p:cNvPr>
          <p:cNvSpPr/>
          <p:nvPr/>
        </p:nvSpPr>
        <p:spPr>
          <a:xfrm>
            <a:off x="2066526" y="1864809"/>
            <a:ext cx="1362895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7519FF-9ED0-FF54-4569-E97C7D53A5F8}"/>
              </a:ext>
            </a:extLst>
          </p:cNvPr>
          <p:cNvSpPr txBox="1"/>
          <p:nvPr/>
        </p:nvSpPr>
        <p:spPr>
          <a:xfrm>
            <a:off x="589579" y="1945304"/>
            <a:ext cx="1362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소방구급직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4DB4CA-835E-C561-AE08-A5C726E033AB}"/>
              </a:ext>
            </a:extLst>
          </p:cNvPr>
          <p:cNvSpPr txBox="1"/>
          <p:nvPr/>
        </p:nvSpPr>
        <p:spPr>
          <a:xfrm>
            <a:off x="2457075" y="1959995"/>
            <a:ext cx="13628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운전직</a:t>
            </a:r>
            <a:endParaRPr lang="ko-KR" altLang="en-US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E53C21-D3AE-64B1-AB22-5BE768B98034}"/>
              </a:ext>
            </a:extLst>
          </p:cNvPr>
          <p:cNvSpPr txBox="1"/>
          <p:nvPr/>
        </p:nvSpPr>
        <p:spPr>
          <a:xfrm>
            <a:off x="114312" y="2421765"/>
            <a:ext cx="1864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재난현장에서 다수사상자 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중증도 분류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병원 전 단계 응급환자 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응급처치 및 병원 이송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FFD84D-7DCF-7B02-2E86-16DCD775C3F6}"/>
              </a:ext>
            </a:extLst>
          </p:cNvPr>
          <p:cNvSpPr txBox="1"/>
          <p:nvPr/>
        </p:nvSpPr>
        <p:spPr>
          <a:xfrm>
            <a:off x="1908714" y="2447225"/>
            <a:ext cx="170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소방차 운전 및 조작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일상점검 및 정비 등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소방차 현장 활동을 한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차량상태 유지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DDE0BE-D1A0-7065-FBBC-88B03BFE9B9A}"/>
              </a:ext>
            </a:extLst>
          </p:cNvPr>
          <p:cNvSpPr txBox="1"/>
          <p:nvPr/>
        </p:nvSpPr>
        <p:spPr>
          <a:xfrm>
            <a:off x="54816" y="3287594"/>
            <a:ext cx="3765532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◎ 소방공무원 업무 내용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FB469853-FD48-AF39-F97A-24F7C8955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43747"/>
              </p:ext>
            </p:extLst>
          </p:nvPr>
        </p:nvGraphicFramePr>
        <p:xfrm>
          <a:off x="46108" y="3551430"/>
          <a:ext cx="3758566" cy="3348178"/>
        </p:xfrm>
        <a:graphic>
          <a:graphicData uri="http://schemas.openxmlformats.org/drawingml/2006/table">
            <a:tbl>
              <a:tblPr/>
              <a:tblGrid>
                <a:gridCol w="807332">
                  <a:extLst>
                    <a:ext uri="{9D8B030D-6E8A-4147-A177-3AD203B41FA5}">
                      <a16:colId xmlns:a16="http://schemas.microsoft.com/office/drawing/2014/main" val="749684745"/>
                    </a:ext>
                  </a:extLst>
                </a:gridCol>
                <a:gridCol w="2951234">
                  <a:extLst>
                    <a:ext uri="{9D8B030D-6E8A-4147-A177-3AD203B41FA5}">
                      <a16:colId xmlns:a16="http://schemas.microsoft.com/office/drawing/2014/main" val="1118865607"/>
                    </a:ext>
                  </a:extLst>
                </a:gridCol>
              </a:tblGrid>
              <a:tr h="23133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rgbClr val="888888"/>
                          </a:solidFill>
                          <a:effectLst/>
                          <a:latin typeface="+mj-ea"/>
                          <a:ea typeface="+mj-ea"/>
                        </a:rPr>
                        <a:t>분야</a:t>
                      </a:r>
                    </a:p>
                  </a:txBody>
                  <a:tcPr marL="61941" marR="61941" marT="64522" marB="64522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rgbClr val="888888"/>
                          </a:solidFill>
                          <a:effectLst/>
                          <a:latin typeface="+mj-ea"/>
                          <a:ea typeface="+mj-ea"/>
                        </a:rPr>
                        <a:t>업무내용</a:t>
                      </a:r>
                    </a:p>
                  </a:txBody>
                  <a:tcPr marL="61941" marR="61941" marT="64522" marB="64522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784638"/>
                  </a:ext>
                </a:extLst>
              </a:tr>
              <a:tr h="330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소방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화재현장 출동 및 화재진압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시민 구조 업무 수행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540629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구조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화재사고를 포함한 각종 사고현장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재난현장에 출동 </a:t>
                      </a:r>
                      <a:endParaRPr lang="en-US" altLang="ko-KR" sz="800" b="0" dirty="0">
                        <a:solidFill>
                          <a:srgbClr val="21212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및 구조 업무 수행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678994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구급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응급환자 처치 및 병원 이송에 특화된 업무 수행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</a:p>
                    <a:p>
                      <a:pPr algn="ctr"/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119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구급대로서 </a:t>
                      </a:r>
                      <a:r>
                        <a:rPr lang="ko-KR" altLang="en-US" sz="800" b="0" dirty="0" err="1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구급대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 관리 및 현장 지원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451990"/>
                  </a:ext>
                </a:extLst>
              </a:tr>
              <a:tr h="330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화학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화학사고 대응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화학사고 대응 매뉴얼 개발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286547"/>
                  </a:ext>
                </a:extLst>
              </a:tr>
              <a:tr h="33022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정보통신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지휘센터 유무선 통신장비 운영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소방서 정보통신 업무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3562349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자동차운전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소방차 운전 및 조작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소방차 현장 활동을 위한 차량 상태 유지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585433"/>
                  </a:ext>
                </a:extLst>
              </a:tr>
              <a:tr h="43617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항공</a:t>
                      </a:r>
                      <a:r>
                        <a:rPr lang="en-US" altLang="ko-KR" sz="800" b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800" b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조종</a:t>
                      </a:r>
                      <a:r>
                        <a:rPr lang="en-US" altLang="ko-KR" sz="800" b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산</a:t>
                      </a:r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고층 등 구급차가 갈 수 없는 곳의 헬기 구조 업무</a:t>
                      </a:r>
                      <a:endParaRPr lang="en-US" altLang="ko-KR" sz="800" b="0" dirty="0">
                        <a:solidFill>
                          <a:srgbClr val="212121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algn="ctr"/>
                      <a:r>
                        <a:rPr lang="en-US" altLang="ko-KR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/ </a:t>
                      </a:r>
                      <a:r>
                        <a:rPr lang="ko-KR" altLang="en-US" sz="800" b="0" dirty="0">
                          <a:solidFill>
                            <a:srgbClr val="212121"/>
                          </a:solidFill>
                          <a:effectLst/>
                          <a:latin typeface="+mj-ea"/>
                          <a:ea typeface="+mj-ea"/>
                        </a:rPr>
                        <a:t>구조를 위한 헬기 조종 업무</a:t>
                      </a:r>
                    </a:p>
                  </a:txBody>
                  <a:tcPr marL="61941" marR="61941" marT="129043" marB="129043" anchor="ctr">
                    <a:lnL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529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6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29897"/>
              </p:ext>
            </p:extLst>
          </p:nvPr>
        </p:nvGraphicFramePr>
        <p:xfrm>
          <a:off x="9476174" y="17756"/>
          <a:ext cx="2654423" cy="292160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  <a:hlinkClick r:id="rId2"/>
                        </a:rPr>
                        <a:t>바로가기 연결</a:t>
                      </a:r>
                      <a:endParaRPr lang="en-US" altLang="ko-KR" sz="800" spc="-100" baseline="0" dirty="0">
                        <a:latin typeface="+mn-ea"/>
                        <a:hlinkClick r:id="rId2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  <a:hlinkClick r:id="rId2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https://www.mpm.go.kr/mpm/info/resultPay/bizSalary/2023/#pay2023_7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바로가기 연결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https://www.mpm.go.kr/mpm/info/resultPay/bizPay03/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01DCC08-D11B-1B9E-0297-60F6A2362D9C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C898B-659B-392A-B467-0101783B6451}"/>
              </a:ext>
            </a:extLst>
          </p:cNvPr>
          <p:cNvSpPr txBox="1"/>
          <p:nvPr/>
        </p:nvSpPr>
        <p:spPr>
          <a:xfrm>
            <a:off x="61403" y="148391"/>
            <a:ext cx="375856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◎ 소방공무원 보수제도 및 복지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CA0AC-0DCE-C6B4-36CC-DE0012255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0" y="830729"/>
            <a:ext cx="3723830" cy="2727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C8D59-A2A1-CE01-ED21-274E9B648F78}"/>
              </a:ext>
            </a:extLst>
          </p:cNvPr>
          <p:cNvSpPr txBox="1"/>
          <p:nvPr/>
        </p:nvSpPr>
        <p:spPr>
          <a:xfrm>
            <a:off x="0" y="600755"/>
            <a:ext cx="47722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900" b="1" dirty="0">
                <a:solidFill>
                  <a:schemeClr val="bg2">
                    <a:lumMod val="50000"/>
                  </a:schemeClr>
                </a:solidFill>
              </a:rPr>
              <a:t>♠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</a:rPr>
              <a:t> 2023</a:t>
            </a:r>
            <a:r>
              <a:rPr lang="ko-KR" altLang="en-US" sz="900" b="1" dirty="0">
                <a:solidFill>
                  <a:schemeClr val="bg2">
                    <a:lumMod val="50000"/>
                  </a:schemeClr>
                </a:solidFill>
              </a:rPr>
              <a:t>년 기준</a:t>
            </a:r>
            <a:r>
              <a:rPr lang="en-US" altLang="ko-KR" sz="9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900" b="1" dirty="0">
                <a:solidFill>
                  <a:schemeClr val="bg2">
                    <a:lumMod val="50000"/>
                  </a:schemeClr>
                </a:solidFill>
              </a:rPr>
              <a:t>소방공무원 </a:t>
            </a:r>
            <a:r>
              <a:rPr lang="ko-KR" altLang="en-US" sz="900" b="1" dirty="0" err="1">
                <a:solidFill>
                  <a:schemeClr val="bg2">
                    <a:lumMod val="50000"/>
                  </a:schemeClr>
                </a:solidFill>
              </a:rPr>
              <a:t>봉급표</a:t>
            </a:r>
            <a:endParaRPr lang="ko-KR" altLang="en-US" sz="9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E07B658-FC18-E372-EDD0-E5EF37013A2D}"/>
              </a:ext>
            </a:extLst>
          </p:cNvPr>
          <p:cNvSpPr/>
          <p:nvPr/>
        </p:nvSpPr>
        <p:spPr>
          <a:xfrm>
            <a:off x="2145955" y="3636463"/>
            <a:ext cx="1309307" cy="2462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43EBB87-8E43-1468-9C89-F14F00144DE1}"/>
              </a:ext>
            </a:extLst>
          </p:cNvPr>
          <p:cNvSpPr/>
          <p:nvPr/>
        </p:nvSpPr>
        <p:spPr>
          <a:xfrm>
            <a:off x="297963" y="3645009"/>
            <a:ext cx="1453925" cy="246221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30BA0-DC49-F77C-3789-263EE811F28D}"/>
              </a:ext>
            </a:extLst>
          </p:cNvPr>
          <p:cNvSpPr txBox="1"/>
          <p:nvPr/>
        </p:nvSpPr>
        <p:spPr>
          <a:xfrm>
            <a:off x="460653" y="3660397"/>
            <a:ext cx="1580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호봉표</a:t>
            </a:r>
            <a:r>
              <a:rPr lang="ko-KR" altLang="en-US" sz="800" b="1" dirty="0">
                <a:solidFill>
                  <a:schemeClr val="bg1"/>
                </a:solidFill>
              </a:rPr>
              <a:t> 더 </a:t>
            </a:r>
            <a:r>
              <a:rPr lang="ko-KR" altLang="en-US" sz="800" b="1" dirty="0" err="1">
                <a:solidFill>
                  <a:schemeClr val="bg1"/>
                </a:solidFill>
              </a:rPr>
              <a:t>보러가기</a:t>
            </a:r>
            <a:r>
              <a:rPr lang="ko-KR" altLang="en-US" sz="800" b="1" dirty="0">
                <a:solidFill>
                  <a:schemeClr val="bg1"/>
                </a:solidFill>
              </a:rPr>
              <a:t> ▶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9FE93F4-4EFB-1894-076C-EE4735C67C09}"/>
              </a:ext>
            </a:extLst>
          </p:cNvPr>
          <p:cNvSpPr/>
          <p:nvPr/>
        </p:nvSpPr>
        <p:spPr>
          <a:xfrm>
            <a:off x="96139" y="3511179"/>
            <a:ext cx="201823" cy="2154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29CDB-3077-9D2D-91D1-5BE0F055691D}"/>
              </a:ext>
            </a:extLst>
          </p:cNvPr>
          <p:cNvSpPr txBox="1"/>
          <p:nvPr/>
        </p:nvSpPr>
        <p:spPr>
          <a:xfrm>
            <a:off x="2344786" y="3662672"/>
            <a:ext cx="15802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/>
                </a:solidFill>
              </a:rPr>
              <a:t>수당 확인하기 ▶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3B7E921-AB91-1B11-962D-22B487908B7F}"/>
              </a:ext>
            </a:extLst>
          </p:cNvPr>
          <p:cNvSpPr/>
          <p:nvPr/>
        </p:nvSpPr>
        <p:spPr>
          <a:xfrm>
            <a:off x="2001336" y="3502634"/>
            <a:ext cx="236560" cy="2154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018F120-E7F1-94EE-BA78-6157783D0065}"/>
              </a:ext>
            </a:extLst>
          </p:cNvPr>
          <p:cNvSpPr/>
          <p:nvPr/>
        </p:nvSpPr>
        <p:spPr>
          <a:xfrm>
            <a:off x="61403" y="4701526"/>
            <a:ext cx="3758567" cy="121698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07C05A-A709-F02F-F3FF-391336B077E6}"/>
              </a:ext>
            </a:extLst>
          </p:cNvPr>
          <p:cNvSpPr txBox="1"/>
          <p:nvPr/>
        </p:nvSpPr>
        <p:spPr>
          <a:xfrm>
            <a:off x="990741" y="4553461"/>
            <a:ext cx="1754246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소방공무원 복지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F45EE7-D8C0-3445-3990-E3DCAA665114}"/>
              </a:ext>
            </a:extLst>
          </p:cNvPr>
          <p:cNvSpPr txBox="1"/>
          <p:nvPr/>
        </p:nvSpPr>
        <p:spPr>
          <a:xfrm>
            <a:off x="350626" y="5069702"/>
            <a:ext cx="33014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복리후생비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명절휴가비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연가보상비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</a:p>
          <a:p>
            <a:pPr algn="ctr"/>
            <a:r>
              <a:rPr lang="ko-KR" altLang="en-US" sz="11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자녀학비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보조수당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초과근무수당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특수수당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</a:t>
            </a:r>
          </a:p>
          <a:p>
            <a:pPr algn="ctr"/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퇴직연금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주거안정혜택</a:t>
            </a:r>
            <a:r>
              <a:rPr lang="en-US" altLang="ko-KR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1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복지 포인트 등</a:t>
            </a:r>
          </a:p>
        </p:txBody>
      </p:sp>
    </p:spTree>
    <p:extLst>
      <p:ext uri="{BB962C8B-B14F-4D97-AF65-F5344CB8AC3E}">
        <p14:creationId xmlns:p14="http://schemas.microsoft.com/office/powerpoint/2010/main" val="156424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FA08194-9DDF-FA02-7C30-8A588FF759C9}"/>
              </a:ext>
            </a:extLst>
          </p:cNvPr>
          <p:cNvSpPr/>
          <p:nvPr/>
        </p:nvSpPr>
        <p:spPr>
          <a:xfrm flipH="1">
            <a:off x="245419" y="2136925"/>
            <a:ext cx="3359931" cy="426695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139586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C5B63E29-33F7-5EEB-56D8-50E8124DB752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FC0BBEF5-7E83-8F2B-CC43-ACBA78376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2700"/>
              </p:ext>
            </p:extLst>
          </p:nvPr>
        </p:nvGraphicFramePr>
        <p:xfrm>
          <a:off x="61402" y="188589"/>
          <a:ext cx="375856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642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시험 절차 </a:t>
                      </a:r>
                      <a:r>
                        <a:rPr lang="en-US" altLang="ko-KR" sz="8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응시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시험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6" name="타원 5">
            <a:extLst>
              <a:ext uri="{FF2B5EF4-FFF2-40B4-BE49-F238E27FC236}">
                <a16:creationId xmlns:a16="http://schemas.microsoft.com/office/drawing/2014/main" id="{B291EC17-426D-515B-3C3E-0CCCE888F18E}"/>
              </a:ext>
            </a:extLst>
          </p:cNvPr>
          <p:cNvSpPr/>
          <p:nvPr/>
        </p:nvSpPr>
        <p:spPr>
          <a:xfrm>
            <a:off x="809897" y="-3073"/>
            <a:ext cx="232637" cy="17627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6856C3-D175-E404-9552-71FB22F2F096}"/>
              </a:ext>
            </a:extLst>
          </p:cNvPr>
          <p:cNvSpPr txBox="1"/>
          <p:nvPr/>
        </p:nvSpPr>
        <p:spPr>
          <a:xfrm>
            <a:off x="61402" y="779031"/>
            <a:ext cx="3758568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◎ 시험 절차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3473CF-F255-DB13-CF76-89A401F66DB3}"/>
              </a:ext>
            </a:extLst>
          </p:cNvPr>
          <p:cNvSpPr txBox="1"/>
          <p:nvPr/>
        </p:nvSpPr>
        <p:spPr>
          <a:xfrm>
            <a:off x="61403" y="2908993"/>
            <a:ext cx="3758568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latin typeface="+mj-ea"/>
                <a:ea typeface="+mj-ea"/>
              </a:rPr>
              <a:t>◎ 응시연령 및 자격조건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48C593-2ADE-96B6-52CB-76F850B763F2}"/>
              </a:ext>
            </a:extLst>
          </p:cNvPr>
          <p:cNvSpPr/>
          <p:nvPr/>
        </p:nvSpPr>
        <p:spPr>
          <a:xfrm>
            <a:off x="245419" y="1262743"/>
            <a:ext cx="3048000" cy="235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8B1ABD0-E428-527C-FE0B-9BA86768B177}"/>
              </a:ext>
            </a:extLst>
          </p:cNvPr>
          <p:cNvSpPr/>
          <p:nvPr/>
        </p:nvSpPr>
        <p:spPr>
          <a:xfrm>
            <a:off x="3293420" y="1262743"/>
            <a:ext cx="311930" cy="1188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E3E5C59-D0C1-E147-B45A-E325905FC9D5}"/>
              </a:ext>
            </a:extLst>
          </p:cNvPr>
          <p:cNvSpPr/>
          <p:nvPr/>
        </p:nvSpPr>
        <p:spPr>
          <a:xfrm>
            <a:off x="470263" y="1077145"/>
            <a:ext cx="572271" cy="6356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9B4D81E-3BC6-3B84-2581-1BA36C21E67A}"/>
              </a:ext>
            </a:extLst>
          </p:cNvPr>
          <p:cNvSpPr/>
          <p:nvPr/>
        </p:nvSpPr>
        <p:spPr>
          <a:xfrm>
            <a:off x="1267378" y="1077145"/>
            <a:ext cx="572271" cy="6356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8E11F6A-FB8D-1E4A-B060-4D4AEDCEE15E}"/>
              </a:ext>
            </a:extLst>
          </p:cNvPr>
          <p:cNvSpPr/>
          <p:nvPr/>
        </p:nvSpPr>
        <p:spPr>
          <a:xfrm>
            <a:off x="2064493" y="1071432"/>
            <a:ext cx="572271" cy="6356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F41ED4-94B5-7DD4-E1C4-E58144D89B0B}"/>
              </a:ext>
            </a:extLst>
          </p:cNvPr>
          <p:cNvSpPr/>
          <p:nvPr/>
        </p:nvSpPr>
        <p:spPr>
          <a:xfrm>
            <a:off x="2854254" y="1074641"/>
            <a:ext cx="572271" cy="6356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F7A71C6-9DD7-907E-1B55-744F2B694B68}"/>
              </a:ext>
            </a:extLst>
          </p:cNvPr>
          <p:cNvSpPr/>
          <p:nvPr/>
        </p:nvSpPr>
        <p:spPr>
          <a:xfrm>
            <a:off x="2462076" y="2009362"/>
            <a:ext cx="572271" cy="6356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344AA7-BE58-11CD-6563-32C925B033E3}"/>
              </a:ext>
            </a:extLst>
          </p:cNvPr>
          <p:cNvSpPr/>
          <p:nvPr/>
        </p:nvSpPr>
        <p:spPr>
          <a:xfrm>
            <a:off x="1605989" y="2014438"/>
            <a:ext cx="572271" cy="6356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A3894E0-20A9-2854-CE50-CBF3EB8F3CF2}"/>
              </a:ext>
            </a:extLst>
          </p:cNvPr>
          <p:cNvSpPr/>
          <p:nvPr/>
        </p:nvSpPr>
        <p:spPr>
          <a:xfrm>
            <a:off x="705390" y="2009362"/>
            <a:ext cx="572271" cy="63563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DBB8A7-B474-1811-1067-A049D498208A}"/>
              </a:ext>
            </a:extLst>
          </p:cNvPr>
          <p:cNvSpPr txBox="1"/>
          <p:nvPr/>
        </p:nvSpPr>
        <p:spPr>
          <a:xfrm>
            <a:off x="448911" y="1195534"/>
            <a:ext cx="721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원서접수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676A3B-B5D7-EBEF-E8A1-ACA9031B9CDD}"/>
              </a:ext>
            </a:extLst>
          </p:cNvPr>
          <p:cNvSpPr txBox="1"/>
          <p:nvPr/>
        </p:nvSpPr>
        <p:spPr>
          <a:xfrm>
            <a:off x="1230099" y="1200201"/>
            <a:ext cx="721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필기시험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F254C7-923E-6832-F27B-322F3BBE0EEE}"/>
              </a:ext>
            </a:extLst>
          </p:cNvPr>
          <p:cNvSpPr txBox="1"/>
          <p:nvPr/>
        </p:nvSpPr>
        <p:spPr>
          <a:xfrm>
            <a:off x="2047327" y="1203479"/>
            <a:ext cx="721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체력시험</a:t>
            </a:r>
            <a:endParaRPr lang="ko-KR" altLang="en-US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83E8BD-1BD7-5E7D-61A4-C34A143067EA}"/>
              </a:ext>
            </a:extLst>
          </p:cNvPr>
          <p:cNvSpPr txBox="1"/>
          <p:nvPr/>
        </p:nvSpPr>
        <p:spPr>
          <a:xfrm>
            <a:off x="2816866" y="1208694"/>
            <a:ext cx="721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신체검사</a:t>
            </a:r>
            <a:endParaRPr lang="ko-KR" altLang="en-US" sz="9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85993E-68B3-1FE1-DB64-1E285C9C7C2D}"/>
              </a:ext>
            </a:extLst>
          </p:cNvPr>
          <p:cNvSpPr txBox="1"/>
          <p:nvPr/>
        </p:nvSpPr>
        <p:spPr>
          <a:xfrm>
            <a:off x="2441912" y="2158529"/>
            <a:ext cx="721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적성검사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687D53-2D0D-366D-0D5E-51C68D92D376}"/>
              </a:ext>
            </a:extLst>
          </p:cNvPr>
          <p:cNvSpPr txBox="1"/>
          <p:nvPr/>
        </p:nvSpPr>
        <p:spPr>
          <a:xfrm>
            <a:off x="1566891" y="2154280"/>
            <a:ext cx="7219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/>
              <a:t>면접시험</a:t>
            </a:r>
            <a:endParaRPr lang="ko-KR" altLang="en-US" sz="9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9DCDEE-B270-42B7-E712-2F5715EA9ECC}"/>
              </a:ext>
            </a:extLst>
          </p:cNvPr>
          <p:cNvSpPr txBox="1"/>
          <p:nvPr/>
        </p:nvSpPr>
        <p:spPr>
          <a:xfrm>
            <a:off x="628804" y="2167543"/>
            <a:ext cx="7737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합격자발표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1E2ECA-7D70-5127-6D2A-E3DBE3D16539}"/>
              </a:ext>
            </a:extLst>
          </p:cNvPr>
          <p:cNvSpPr txBox="1"/>
          <p:nvPr/>
        </p:nvSpPr>
        <p:spPr>
          <a:xfrm>
            <a:off x="492031" y="1362842"/>
            <a:ext cx="64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2.13(</a:t>
            </a:r>
            <a:r>
              <a:rPr lang="ko-KR" altLang="en-US" sz="800" dirty="0"/>
              <a:t>월</a:t>
            </a:r>
            <a:r>
              <a:rPr lang="en-US" altLang="ko-KR" sz="800" dirty="0"/>
              <a:t>) – 2.17(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  <a:p>
            <a:endParaRPr lang="ko-KR" altLang="en-US" sz="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5501A0-1D64-4BC2-C548-EDFAFAEA282C}"/>
              </a:ext>
            </a:extLst>
          </p:cNvPr>
          <p:cNvSpPr txBox="1"/>
          <p:nvPr/>
        </p:nvSpPr>
        <p:spPr>
          <a:xfrm>
            <a:off x="1306219" y="1396038"/>
            <a:ext cx="647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3.18(</a:t>
            </a:r>
            <a:r>
              <a:rPr lang="ko-KR" altLang="en-US" sz="800" dirty="0"/>
              <a:t>토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E4AD15-199F-A263-0D65-C213569E8058}"/>
              </a:ext>
            </a:extLst>
          </p:cNvPr>
          <p:cNvSpPr txBox="1"/>
          <p:nvPr/>
        </p:nvSpPr>
        <p:spPr>
          <a:xfrm>
            <a:off x="2106080" y="1380420"/>
            <a:ext cx="64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4.17(</a:t>
            </a:r>
            <a:r>
              <a:rPr lang="ko-KR" altLang="en-US" sz="800" dirty="0"/>
              <a:t>월</a:t>
            </a:r>
            <a:r>
              <a:rPr lang="en-US" altLang="ko-KR" sz="800" dirty="0"/>
              <a:t>) –</a:t>
            </a:r>
          </a:p>
          <a:p>
            <a:r>
              <a:rPr lang="en-US" altLang="ko-KR" sz="800" dirty="0"/>
              <a:t>5.7(</a:t>
            </a:r>
            <a:r>
              <a:rPr lang="ko-KR" altLang="en-US" sz="800" dirty="0"/>
              <a:t>월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5E1254-43EC-8F31-B03C-DCD45CCC8E2E}"/>
              </a:ext>
            </a:extLst>
          </p:cNvPr>
          <p:cNvSpPr txBox="1"/>
          <p:nvPr/>
        </p:nvSpPr>
        <p:spPr>
          <a:xfrm>
            <a:off x="2843497" y="1421788"/>
            <a:ext cx="647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별도 공고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74A582-6B4F-C274-CBFB-A06176D49DE5}"/>
              </a:ext>
            </a:extLst>
          </p:cNvPr>
          <p:cNvSpPr txBox="1"/>
          <p:nvPr/>
        </p:nvSpPr>
        <p:spPr>
          <a:xfrm>
            <a:off x="2489137" y="2338287"/>
            <a:ext cx="647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5.16(</a:t>
            </a:r>
            <a:r>
              <a:rPr lang="ko-KR" altLang="en-US" sz="800" dirty="0"/>
              <a:t>화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DDBECB-5B7E-766F-1D5A-0CD2DC15A657}"/>
              </a:ext>
            </a:extLst>
          </p:cNvPr>
          <p:cNvSpPr txBox="1"/>
          <p:nvPr/>
        </p:nvSpPr>
        <p:spPr>
          <a:xfrm>
            <a:off x="1631339" y="2341392"/>
            <a:ext cx="6474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5.23(</a:t>
            </a:r>
            <a:r>
              <a:rPr lang="ko-KR" altLang="en-US" sz="800" dirty="0"/>
              <a:t>화</a:t>
            </a:r>
            <a:r>
              <a:rPr lang="en-US" altLang="ko-KR" sz="800" dirty="0"/>
              <a:t>) – 5.26(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CD2AB7-6E55-32E6-C8C2-B8E8C5097ECA}"/>
              </a:ext>
            </a:extLst>
          </p:cNvPr>
          <p:cNvSpPr txBox="1"/>
          <p:nvPr/>
        </p:nvSpPr>
        <p:spPr>
          <a:xfrm>
            <a:off x="774100" y="2375745"/>
            <a:ext cx="6474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7.7(</a:t>
            </a:r>
            <a:r>
              <a:rPr lang="ko-KR" altLang="en-US" sz="800" dirty="0"/>
              <a:t>금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486F6A-7BBC-C368-37E2-5F4BE3579ECA}"/>
              </a:ext>
            </a:extLst>
          </p:cNvPr>
          <p:cNvSpPr txBox="1"/>
          <p:nvPr/>
        </p:nvSpPr>
        <p:spPr>
          <a:xfrm>
            <a:off x="2536444" y="831074"/>
            <a:ext cx="15153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* 2023</a:t>
            </a:r>
            <a:r>
              <a:rPr lang="ko-KR" altLang="en-US" sz="800" dirty="0">
                <a:solidFill>
                  <a:schemeClr val="bg1"/>
                </a:solidFill>
              </a:rPr>
              <a:t>년 시험 일정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92EF2-A98F-50FA-48A7-8C1366604CCA}"/>
              </a:ext>
            </a:extLst>
          </p:cNvPr>
          <p:cNvSpPr txBox="1"/>
          <p:nvPr/>
        </p:nvSpPr>
        <p:spPr>
          <a:xfrm>
            <a:off x="30702" y="3191581"/>
            <a:ext cx="37585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응시연령</a:t>
            </a:r>
            <a:endParaRPr lang="ko-KR" altLang="en-US" sz="1000" b="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4D464F-7504-0C9C-8E42-450CF88E3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67625"/>
              </p:ext>
            </p:extLst>
          </p:nvPr>
        </p:nvGraphicFramePr>
        <p:xfrm>
          <a:off x="30702" y="3458174"/>
          <a:ext cx="3758568" cy="24993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4355">
                  <a:extLst>
                    <a:ext uri="{9D8B030D-6E8A-4147-A177-3AD203B41FA5}">
                      <a16:colId xmlns:a16="http://schemas.microsoft.com/office/drawing/2014/main" val="2265439650"/>
                    </a:ext>
                  </a:extLst>
                </a:gridCol>
                <a:gridCol w="851026">
                  <a:extLst>
                    <a:ext uri="{9D8B030D-6E8A-4147-A177-3AD203B41FA5}">
                      <a16:colId xmlns:a16="http://schemas.microsoft.com/office/drawing/2014/main" val="1734257616"/>
                    </a:ext>
                  </a:extLst>
                </a:gridCol>
                <a:gridCol w="1050202">
                  <a:extLst>
                    <a:ext uri="{9D8B030D-6E8A-4147-A177-3AD203B41FA5}">
                      <a16:colId xmlns:a16="http://schemas.microsoft.com/office/drawing/2014/main" val="2823187939"/>
                    </a:ext>
                  </a:extLst>
                </a:gridCol>
                <a:gridCol w="1112985">
                  <a:extLst>
                    <a:ext uri="{9D8B030D-6E8A-4147-A177-3AD203B41FA5}">
                      <a16:colId xmlns:a16="http://schemas.microsoft.com/office/drawing/2014/main" val="3968587301"/>
                    </a:ext>
                  </a:extLst>
                </a:gridCol>
              </a:tblGrid>
              <a:tr h="21764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dirty="0">
                          <a:solidFill>
                            <a:srgbClr val="333333"/>
                          </a:solidFill>
                          <a:effectLst/>
                        </a:rPr>
                        <a:t>분야별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dirty="0">
                          <a:solidFill>
                            <a:srgbClr val="333333"/>
                          </a:solidFill>
                          <a:effectLst/>
                        </a:rPr>
                        <a:t>계급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dirty="0">
                          <a:solidFill>
                            <a:srgbClr val="333333"/>
                          </a:solidFill>
                          <a:effectLst/>
                        </a:rPr>
                        <a:t>연령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900" b="1" dirty="0">
                          <a:solidFill>
                            <a:srgbClr val="333333"/>
                          </a:solidFill>
                          <a:effectLst/>
                        </a:rPr>
                        <a:t>생년월일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5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rgbClr val="333333"/>
                          </a:solidFill>
                          <a:effectLst/>
                        </a:rPr>
                        <a:t>공채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 err="1">
                          <a:solidFill>
                            <a:srgbClr val="777777"/>
                          </a:solidFill>
                          <a:effectLst/>
                        </a:rPr>
                        <a:t>소방사</a:t>
                      </a:r>
                      <a:endParaRPr lang="ko-KR" altLang="en-US" sz="800" dirty="0">
                        <a:solidFill>
                          <a:srgbClr val="777777"/>
                        </a:solidFill>
                        <a:effectLst/>
                      </a:endParaRP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18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2004.12.31. ~ 1981.1.1.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456354"/>
                  </a:ext>
                </a:extLst>
              </a:tr>
              <a:tr h="217642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경채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소방사</a:t>
                      </a:r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소방교</a:t>
                      </a:r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소방장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20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2002.12.31. ~ 1981.1.1.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144767"/>
                  </a:ext>
                </a:extLst>
              </a:tr>
              <a:tr h="217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소방위</a:t>
                      </a:r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·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소방경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23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1999.12.31. ~ 1981.1.1.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532538"/>
                  </a:ext>
                </a:extLst>
              </a:tr>
              <a:tr h="217642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rgbClr val="333333"/>
                          </a:solidFill>
                          <a:effectLst/>
                        </a:rPr>
                        <a:t>경채</a:t>
                      </a:r>
                      <a:endParaRPr lang="en-US" altLang="ko-KR" sz="800" dirty="0">
                        <a:solidFill>
                          <a:srgbClr val="333333"/>
                        </a:solidFill>
                        <a:effectLst/>
                      </a:endParaRPr>
                    </a:p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rgbClr val="333333"/>
                          </a:solidFill>
                          <a:effectLst/>
                        </a:rPr>
                        <a:t>항공분야</a:t>
                      </a:r>
                      <a:r>
                        <a:rPr lang="en-US" altLang="ko-KR" sz="800" dirty="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소방장</a:t>
                      </a:r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항공정비</a:t>
                      </a:r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23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1999.12.31. ~ 1981.1.1.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168912"/>
                  </a:ext>
                </a:extLst>
              </a:tr>
              <a:tr h="21764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소방위</a:t>
                      </a:r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항공조종</a:t>
                      </a:r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세 이상 </a:t>
                      </a:r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45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세 이하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1999.12.31. ~ 1976.1.1.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161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DBD1641-DB3B-A54E-E814-1FAC8E8905EC}"/>
              </a:ext>
            </a:extLst>
          </p:cNvPr>
          <p:cNvSpPr txBox="1"/>
          <p:nvPr/>
        </p:nvSpPr>
        <p:spPr>
          <a:xfrm>
            <a:off x="30702" y="5984960"/>
            <a:ext cx="3819970" cy="41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필수자격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 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: </a:t>
            </a:r>
            <a:r>
              <a:rPr lang="ko-KR" altLang="en-US" sz="1000" b="1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자동자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운전면허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종 대형면허 또는 </a:t>
            </a:r>
            <a:r>
              <a:rPr lang="en-US" altLang="ko-KR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1</a:t>
            </a: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종 보통면허</a:t>
            </a:r>
            <a:endParaRPr lang="en-US" altLang="ko-KR" sz="1000" dirty="0">
              <a:solidFill>
                <a:srgbClr val="333333"/>
              </a:solidFill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8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   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→ 공채분야 응시자 </a:t>
            </a:r>
            <a:r>
              <a:rPr lang="en-US" altLang="ko-KR" sz="8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+ 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경채분야 응시자 중 </a:t>
            </a:r>
            <a:r>
              <a:rPr lang="ko-KR" altLang="en-US" sz="800" b="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소방장</a:t>
            </a:r>
            <a:r>
              <a:rPr lang="ko-KR" altLang="en-US" sz="800" b="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 이하 시험 응시자만 해당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431F0-B5EC-6671-62ED-99117BA3D222}"/>
              </a:ext>
            </a:extLst>
          </p:cNvPr>
          <p:cNvSpPr txBox="1"/>
          <p:nvPr/>
        </p:nvSpPr>
        <p:spPr>
          <a:xfrm>
            <a:off x="1" y="6432224"/>
            <a:ext cx="3819970" cy="410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000" b="1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거주지 제한 없음</a:t>
            </a:r>
            <a:endParaRPr lang="en-US" altLang="ko-KR" sz="1000" b="1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  <a:p>
            <a:pPr algn="l">
              <a:lnSpc>
                <a:spcPct val="120000"/>
              </a:lnSpc>
            </a:pPr>
            <a:r>
              <a:rPr lang="en-US" altLang="ko-KR" sz="800" dirty="0">
                <a:solidFill>
                  <a:srgbClr val="333333"/>
                </a:solidFill>
                <a:latin typeface="+mj-ea"/>
                <a:ea typeface="+mj-ea"/>
              </a:rPr>
              <a:t>      </a:t>
            </a:r>
            <a:r>
              <a:rPr lang="ko-KR" altLang="en-US" sz="800" dirty="0">
                <a:solidFill>
                  <a:srgbClr val="333333"/>
                </a:solidFill>
                <a:latin typeface="+mj-ea"/>
                <a:ea typeface="+mj-ea"/>
              </a:rPr>
              <a:t>→ 신규채용 시험은 거주지의 제한이 없어 원하는 지역 선택하여 지원 가능</a:t>
            </a:r>
            <a:endParaRPr lang="ko-KR" altLang="en-US" sz="600" i="0" dirty="0">
              <a:solidFill>
                <a:srgbClr val="333333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945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24579"/>
              </p:ext>
            </p:extLst>
          </p:nvPr>
        </p:nvGraphicFramePr>
        <p:xfrm>
          <a:off x="9476174" y="17756"/>
          <a:ext cx="2654423" cy="233159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중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시험 상세 안내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선택 시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탭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2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고정 노출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슬라이드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800" spc="-100" baseline="0" dirty="0">
                          <a:latin typeface="+mn-ea"/>
                          <a:sym typeface="Wingdings" panose="05000000000000000000" pitchFamily="2" charset="2"/>
                        </a:rPr>
                        <a:t>탭 선택 시 해당 내용으로 바로 이동</a:t>
                      </a:r>
                      <a:r>
                        <a:rPr lang="en-US" altLang="ko-KR" sz="800" spc="-100" baseline="0" dirty="0">
                          <a:latin typeface="+mn-ea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  <a:sym typeface="Wingdings" panose="05000000000000000000" pitchFamily="2" charset="2"/>
                        </a:rPr>
                        <a:t>스크롤 이동</a:t>
                      </a:r>
                      <a:r>
                        <a:rPr lang="en-US" altLang="ko-KR" sz="800" spc="-100" baseline="0" dirty="0">
                          <a:latin typeface="+mn-ea"/>
                          <a:sym typeface="Wingdings" panose="05000000000000000000" pitchFamily="2" charset="2"/>
                        </a:rPr>
                        <a:t>)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49778D0-FAE9-2727-115F-532B32D050C7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9DF3D8C-5C7E-722A-D283-2429F0DB1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490585"/>
              </p:ext>
            </p:extLst>
          </p:nvPr>
        </p:nvGraphicFramePr>
        <p:xfrm>
          <a:off x="61403" y="17756"/>
          <a:ext cx="3758568" cy="4879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642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3876032772"/>
                    </a:ext>
                  </a:extLst>
                </a:gridCol>
                <a:gridCol w="939642">
                  <a:extLst>
                    <a:ext uri="{9D8B030D-6E8A-4147-A177-3AD203B41FA5}">
                      <a16:colId xmlns:a16="http://schemas.microsoft.com/office/drawing/2014/main" val="3072067874"/>
                    </a:ext>
                  </a:extLst>
                </a:gridCol>
              </a:tblGrid>
              <a:tr h="4879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j-ea"/>
                          <a:ea typeface="+mj-ea"/>
                        </a:rPr>
                        <a:t>소방공무원 소개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시험 절차 </a:t>
                      </a: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응시 기준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시험 상세 안내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최근 시험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4EBFA015-8F9B-B2F6-0235-2A13CCC90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44276"/>
              </p:ext>
            </p:extLst>
          </p:nvPr>
        </p:nvGraphicFramePr>
        <p:xfrm>
          <a:off x="61403" y="643590"/>
          <a:ext cx="3758568" cy="457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428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2450852007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57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j-lt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800" dirty="0">
                        <a:latin typeface="+mj-lt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lt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lt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lt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lt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377F7B-3AC4-5D4F-5BDE-B551CE5912F7}"/>
              </a:ext>
            </a:extLst>
          </p:cNvPr>
          <p:cNvSpPr txBox="1"/>
          <p:nvPr/>
        </p:nvSpPr>
        <p:spPr>
          <a:xfrm>
            <a:off x="61403" y="1352222"/>
            <a:ext cx="3758567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▣ 시험 반영 비율</a:t>
            </a:r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채점 비율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10">
            <a:extLst>
              <a:ext uri="{FF2B5EF4-FFF2-40B4-BE49-F238E27FC236}">
                <a16:creationId xmlns:a16="http://schemas.microsoft.com/office/drawing/2014/main" id="{7F1D5E47-B93F-36D5-0795-E352291BB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923553"/>
              </p:ext>
            </p:extLst>
          </p:nvPr>
        </p:nvGraphicFramePr>
        <p:xfrm>
          <a:off x="61403" y="1694838"/>
          <a:ext cx="3758565" cy="6741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1713">
                  <a:extLst>
                    <a:ext uri="{9D8B030D-6E8A-4147-A177-3AD203B41FA5}">
                      <a16:colId xmlns:a16="http://schemas.microsoft.com/office/drawing/2014/main" val="4268573403"/>
                    </a:ext>
                  </a:extLst>
                </a:gridCol>
                <a:gridCol w="751713">
                  <a:extLst>
                    <a:ext uri="{9D8B030D-6E8A-4147-A177-3AD203B41FA5}">
                      <a16:colId xmlns:a16="http://schemas.microsoft.com/office/drawing/2014/main" val="2347442946"/>
                    </a:ext>
                  </a:extLst>
                </a:gridCol>
                <a:gridCol w="751713">
                  <a:extLst>
                    <a:ext uri="{9D8B030D-6E8A-4147-A177-3AD203B41FA5}">
                      <a16:colId xmlns:a16="http://schemas.microsoft.com/office/drawing/2014/main" val="2927917902"/>
                    </a:ext>
                  </a:extLst>
                </a:gridCol>
                <a:gridCol w="751713">
                  <a:extLst>
                    <a:ext uri="{9D8B030D-6E8A-4147-A177-3AD203B41FA5}">
                      <a16:colId xmlns:a16="http://schemas.microsoft.com/office/drawing/2014/main" val="2837372814"/>
                    </a:ext>
                  </a:extLst>
                </a:gridCol>
                <a:gridCol w="751713">
                  <a:extLst>
                    <a:ext uri="{9D8B030D-6E8A-4147-A177-3AD203B41FA5}">
                      <a16:colId xmlns:a16="http://schemas.microsoft.com/office/drawing/2014/main" val="3081980697"/>
                    </a:ext>
                  </a:extLst>
                </a:gridCol>
              </a:tblGrid>
              <a:tr h="308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시험구분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필기시험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신체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체력 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적성</a:t>
                      </a:r>
                      <a:r>
                        <a:rPr lang="en-US" altLang="ko-KR" sz="900" b="1" dirty="0"/>
                        <a:t>/</a:t>
                      </a:r>
                      <a:r>
                        <a:rPr lang="ko-KR" altLang="en-US" sz="900" b="1" dirty="0"/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696474"/>
                  </a:ext>
                </a:extLst>
              </a:tr>
              <a:tr h="3083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50%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25%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25%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5%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9383559"/>
                  </a:ext>
                </a:extLst>
              </a:tr>
            </a:tbl>
          </a:graphicData>
        </a:graphic>
      </p:graphicFrame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0B6392F4-A966-CF33-E5D9-56D29CEB0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551916"/>
              </p:ext>
            </p:extLst>
          </p:nvPr>
        </p:nvGraphicFramePr>
        <p:xfrm>
          <a:off x="48763" y="2684590"/>
          <a:ext cx="1510071" cy="174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57B6E0A4-D973-B888-DF47-C417327213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769779"/>
              </p:ext>
            </p:extLst>
          </p:nvPr>
        </p:nvGraphicFramePr>
        <p:xfrm>
          <a:off x="2342204" y="2684590"/>
          <a:ext cx="1647807" cy="174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3627F5A-ECC2-9FDC-FAF0-7318653D3E03}"/>
              </a:ext>
            </a:extLst>
          </p:cNvPr>
          <p:cNvSpPr/>
          <p:nvPr/>
        </p:nvSpPr>
        <p:spPr>
          <a:xfrm>
            <a:off x="1379563" y="3437878"/>
            <a:ext cx="1225408" cy="4267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BDA1CE-8508-DF0D-8A38-9D621201AD5B}"/>
              </a:ext>
            </a:extLst>
          </p:cNvPr>
          <p:cNvSpPr txBox="1"/>
          <p:nvPr/>
        </p:nvSpPr>
        <p:spPr>
          <a:xfrm>
            <a:off x="1347875" y="3211933"/>
            <a:ext cx="108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체력 </a:t>
            </a:r>
            <a:r>
              <a:rPr lang="en-US" altLang="ko-KR" sz="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</a:t>
            </a:r>
            <a:r>
              <a:rPr lang="ko-KR" altLang="en-US" sz="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면접 시험의 비중 강화로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B42F72-1739-B73F-A50D-638B64E9A17F}"/>
              </a:ext>
            </a:extLst>
          </p:cNvPr>
          <p:cNvSpPr txBox="1"/>
          <p:nvPr/>
        </p:nvSpPr>
        <p:spPr>
          <a:xfrm>
            <a:off x="1246269" y="3825032"/>
            <a:ext cx="122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필기와 체력을 동시에 준비할 필요성 ↑ 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4E7D5D5-CF46-ABC5-FF99-48BF6BB8C272}"/>
              </a:ext>
            </a:extLst>
          </p:cNvPr>
          <p:cNvSpPr/>
          <p:nvPr/>
        </p:nvSpPr>
        <p:spPr>
          <a:xfrm>
            <a:off x="0" y="505728"/>
            <a:ext cx="200297" cy="1378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C80E484-E2F5-BDEA-B1E0-F4EC9FB03D8D}"/>
              </a:ext>
            </a:extLst>
          </p:cNvPr>
          <p:cNvSpPr/>
          <p:nvPr/>
        </p:nvSpPr>
        <p:spPr>
          <a:xfrm>
            <a:off x="1940685" y="13058"/>
            <a:ext cx="200297" cy="1378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56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26074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6F8BE5B4-2725-E41D-8D39-153E4E240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194"/>
              </p:ext>
            </p:extLst>
          </p:nvPr>
        </p:nvGraphicFramePr>
        <p:xfrm>
          <a:off x="61402" y="17756"/>
          <a:ext cx="3758568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428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041268769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8B8E0B2F-D5AD-6BDC-A9DB-A2A03D4E8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969087"/>
              </p:ext>
            </p:extLst>
          </p:nvPr>
        </p:nvGraphicFramePr>
        <p:xfrm>
          <a:off x="61403" y="816279"/>
          <a:ext cx="3758568" cy="3071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5283">
                  <a:extLst>
                    <a:ext uri="{9D8B030D-6E8A-4147-A177-3AD203B41FA5}">
                      <a16:colId xmlns:a16="http://schemas.microsoft.com/office/drawing/2014/main" val="303413868"/>
                    </a:ext>
                  </a:extLst>
                </a:gridCol>
                <a:gridCol w="783933">
                  <a:extLst>
                    <a:ext uri="{9D8B030D-6E8A-4147-A177-3AD203B41FA5}">
                      <a16:colId xmlns:a16="http://schemas.microsoft.com/office/drawing/2014/main" val="3279793216"/>
                    </a:ext>
                  </a:extLst>
                </a:gridCol>
                <a:gridCol w="2339352">
                  <a:extLst>
                    <a:ext uri="{9D8B030D-6E8A-4147-A177-3AD203B41FA5}">
                      <a16:colId xmlns:a16="http://schemas.microsoft.com/office/drawing/2014/main" val="862914176"/>
                    </a:ext>
                  </a:extLst>
                </a:gridCol>
              </a:tblGrid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직렬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시험 과목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필기 시험 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85557"/>
                  </a:ext>
                </a:extLst>
              </a:tr>
              <a:tr h="540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공채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필기 </a:t>
                      </a:r>
                      <a:r>
                        <a:rPr lang="en-US" altLang="ko-KR" sz="800" dirty="0"/>
                        <a:t>3</a:t>
                      </a:r>
                      <a:r>
                        <a:rPr lang="ko-KR" altLang="en-US" sz="800" dirty="0"/>
                        <a:t>과목</a:t>
                      </a:r>
                      <a:r>
                        <a:rPr lang="en-US" altLang="ko-KR" sz="800" dirty="0"/>
                        <a:t>(75</a:t>
                      </a:r>
                      <a:r>
                        <a:rPr lang="ko-KR" altLang="en-US" sz="800" dirty="0"/>
                        <a:t>문항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+ </a:t>
                      </a:r>
                    </a:p>
                    <a:p>
                      <a:pPr algn="ctr" latinLnBrk="1"/>
                      <a:r>
                        <a:rPr lang="ko-KR" altLang="en-US" sz="800" dirty="0" err="1"/>
                        <a:t>검정제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소방관계법규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algn="ctr" latinLnBrk="1"/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행정법총론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914090"/>
                  </a:ext>
                </a:extLst>
              </a:tr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경채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일반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필기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과목</a:t>
                      </a:r>
                      <a:r>
                        <a:rPr lang="en-US" altLang="ko-KR" sz="800" dirty="0"/>
                        <a:t>(65</a:t>
                      </a:r>
                      <a:r>
                        <a:rPr lang="ko-KR" altLang="en-US" sz="800" dirty="0"/>
                        <a:t>문항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+</a:t>
                      </a:r>
                    </a:p>
                    <a:p>
                      <a:pPr algn="ctr" latinLnBrk="1"/>
                      <a:r>
                        <a:rPr lang="ko-KR" altLang="en-US" sz="800" dirty="0" err="1"/>
                        <a:t>검정제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과목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소방관계법규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102489"/>
                  </a:ext>
                </a:extLst>
              </a:tr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경채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구급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1" i="0" kern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응급처치학개론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665332"/>
                  </a:ext>
                </a:extLst>
              </a:tr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경채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화학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화학개론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886023"/>
                  </a:ext>
                </a:extLst>
              </a:tr>
              <a:tr h="506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경채</a:t>
                      </a:r>
                      <a:endParaRPr lang="en-US" altLang="ko-KR" sz="800" b="1" dirty="0"/>
                    </a:p>
                    <a:p>
                      <a:pPr algn="ctr" latinLnBrk="1"/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/>
                        <a:t>정보통신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소방학개론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컴퓨터일반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(40</a:t>
                      </a:r>
                      <a:r>
                        <a:rPr lang="ko-KR" altLang="en-US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문항</a:t>
                      </a:r>
                      <a:r>
                        <a:rPr lang="en-US" altLang="ko-KR" sz="800" b="1" i="0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9983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7A8234C-56D3-BF4E-9559-B16CDC75258F}"/>
              </a:ext>
            </a:extLst>
          </p:cNvPr>
          <p:cNvSpPr txBox="1"/>
          <p:nvPr/>
        </p:nvSpPr>
        <p:spPr>
          <a:xfrm>
            <a:off x="61402" y="539280"/>
            <a:ext cx="3758568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▣ </a:t>
            </a:r>
            <a:r>
              <a:rPr lang="ko-KR" altLang="en-US" sz="1100" b="1" dirty="0" err="1">
                <a:solidFill>
                  <a:schemeClr val="bg1"/>
                </a:solidFill>
              </a:rPr>
              <a:t>직렬별</a:t>
            </a:r>
            <a:r>
              <a:rPr lang="ko-KR" altLang="en-US" sz="1100" b="1" dirty="0">
                <a:solidFill>
                  <a:schemeClr val="bg1"/>
                </a:solidFill>
              </a:rPr>
              <a:t> 필기시험 과목과 문항 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2E94A-4673-5F67-7827-F2F96BE2F629}"/>
              </a:ext>
            </a:extLst>
          </p:cNvPr>
          <p:cNvSpPr txBox="1"/>
          <p:nvPr/>
        </p:nvSpPr>
        <p:spPr>
          <a:xfrm>
            <a:off x="61403" y="4271048"/>
            <a:ext cx="3758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800" dirty="0"/>
              <a:t>과목별 만점의 </a:t>
            </a:r>
            <a:r>
              <a:rPr lang="en-US" altLang="ko-KR" sz="800" dirty="0"/>
              <a:t>40% </a:t>
            </a:r>
            <a:r>
              <a:rPr lang="ko-KR" altLang="en-US" sz="800" dirty="0"/>
              <a:t>이상 득점자</a:t>
            </a:r>
            <a:r>
              <a:rPr lang="en-US" altLang="ko-KR" sz="800" dirty="0"/>
              <a:t>, </a:t>
            </a:r>
            <a:r>
              <a:rPr lang="ko-KR" altLang="en-US" sz="800" dirty="0"/>
              <a:t>전 과목 총점의 </a:t>
            </a:r>
            <a:r>
              <a:rPr lang="en-US" altLang="ko-KR" sz="800" dirty="0"/>
              <a:t>60% </a:t>
            </a:r>
            <a:r>
              <a:rPr lang="ko-KR" altLang="en-US" sz="800" dirty="0"/>
              <a:t>이상의 득점자 중 고득점자 순으로 결정</a:t>
            </a:r>
            <a:endParaRPr lang="en-US" altLang="ko-KR" sz="800" dirty="0"/>
          </a:p>
          <a:p>
            <a:pPr marL="171450" indent="-171450" latinLnBrk="1">
              <a:buFont typeface="Arial" panose="020B0604020202020204" pitchFamily="34" charset="0"/>
              <a:buChar char="•"/>
            </a:pPr>
            <a:r>
              <a:rPr lang="ko-KR" altLang="en-US" sz="800" dirty="0"/>
              <a:t>최종 선발인원별 정해진 비율 및 인원에 따름</a:t>
            </a:r>
            <a:r>
              <a:rPr lang="en-US" altLang="ko-KR" sz="800" dirty="0"/>
              <a:t>(</a:t>
            </a:r>
            <a:r>
              <a:rPr lang="ko-KR" altLang="en-US" sz="800" dirty="0"/>
              <a:t>선발인원 </a:t>
            </a:r>
            <a:r>
              <a:rPr lang="en-US" altLang="ko-KR" sz="800" dirty="0"/>
              <a:t>51</a:t>
            </a:r>
            <a:r>
              <a:rPr lang="ko-KR" altLang="en-US" sz="800" dirty="0"/>
              <a:t>명 이상일 경우 </a:t>
            </a:r>
            <a:r>
              <a:rPr lang="en-US" altLang="ko-KR" sz="800" dirty="0"/>
              <a:t>1.5</a:t>
            </a:r>
            <a:r>
              <a:rPr lang="ko-KR" altLang="en-US" sz="800" dirty="0"/>
              <a:t>배수 선발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822DB4-356D-0356-9C5B-5278C3E7300D}"/>
              </a:ext>
            </a:extLst>
          </p:cNvPr>
          <p:cNvSpPr txBox="1"/>
          <p:nvPr/>
        </p:nvSpPr>
        <p:spPr>
          <a:xfrm>
            <a:off x="61402" y="3999164"/>
            <a:ext cx="375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♠ 필기시험 합격 기준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A68976-B03E-D889-E912-A8100BD15171}"/>
              </a:ext>
            </a:extLst>
          </p:cNvPr>
          <p:cNvSpPr txBox="1"/>
          <p:nvPr/>
        </p:nvSpPr>
        <p:spPr>
          <a:xfrm>
            <a:off x="61402" y="4961849"/>
            <a:ext cx="3758568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▣ </a:t>
            </a:r>
            <a:r>
              <a:rPr lang="ko-KR" altLang="en-US" sz="1100" b="1" dirty="0" err="1">
                <a:solidFill>
                  <a:schemeClr val="bg1"/>
                </a:solidFill>
              </a:rPr>
              <a:t>검정제</a:t>
            </a:r>
            <a:r>
              <a:rPr lang="en-US" altLang="ko-KR" sz="1100" b="1" dirty="0">
                <a:solidFill>
                  <a:schemeClr val="bg1"/>
                </a:solidFill>
              </a:rPr>
              <a:t>(</a:t>
            </a:r>
            <a:r>
              <a:rPr lang="ko-KR" altLang="en-US" sz="1100" b="1" dirty="0">
                <a:solidFill>
                  <a:schemeClr val="bg1"/>
                </a:solidFill>
              </a:rPr>
              <a:t>영어</a:t>
            </a:r>
            <a:r>
              <a:rPr lang="en-US" altLang="ko-KR" sz="1100" b="1" dirty="0">
                <a:solidFill>
                  <a:schemeClr val="bg1"/>
                </a:solidFill>
              </a:rPr>
              <a:t>,</a:t>
            </a:r>
            <a:r>
              <a:rPr lang="ko-KR" altLang="en-US" sz="1100" b="1" dirty="0" err="1">
                <a:solidFill>
                  <a:schemeClr val="bg1"/>
                </a:solidFill>
              </a:rPr>
              <a:t>한능검</a:t>
            </a:r>
            <a:r>
              <a:rPr lang="en-US" altLang="ko-KR" sz="1100" b="1" dirty="0">
                <a:solidFill>
                  <a:schemeClr val="bg1"/>
                </a:solidFill>
              </a:rPr>
              <a:t>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6E2E3-8AB1-14B9-8AB5-460FE63250BF}"/>
              </a:ext>
            </a:extLst>
          </p:cNvPr>
          <p:cNvSpPr txBox="1"/>
          <p:nvPr/>
        </p:nvSpPr>
        <p:spPr>
          <a:xfrm>
            <a:off x="61403" y="5329485"/>
            <a:ext cx="3758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영어능력검정시험 기준 점수</a:t>
            </a:r>
          </a:p>
        </p:txBody>
      </p:sp>
      <p:graphicFrame>
        <p:nvGraphicFramePr>
          <p:cNvPr id="11" name="표 7">
            <a:extLst>
              <a:ext uri="{FF2B5EF4-FFF2-40B4-BE49-F238E27FC236}">
                <a16:creationId xmlns:a16="http://schemas.microsoft.com/office/drawing/2014/main" id="{1D004CF8-998F-36C1-96FA-F037E8AE8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609018"/>
              </p:ext>
            </p:extLst>
          </p:nvPr>
        </p:nvGraphicFramePr>
        <p:xfrm>
          <a:off x="51518" y="5607766"/>
          <a:ext cx="3758566" cy="1271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418">
                  <a:extLst>
                    <a:ext uri="{9D8B030D-6E8A-4147-A177-3AD203B41FA5}">
                      <a16:colId xmlns:a16="http://schemas.microsoft.com/office/drawing/2014/main" val="2332690590"/>
                    </a:ext>
                  </a:extLst>
                </a:gridCol>
                <a:gridCol w="492164">
                  <a:extLst>
                    <a:ext uri="{9D8B030D-6E8A-4147-A177-3AD203B41FA5}">
                      <a16:colId xmlns:a16="http://schemas.microsoft.com/office/drawing/2014/main" val="2016182700"/>
                    </a:ext>
                  </a:extLst>
                </a:gridCol>
                <a:gridCol w="492164">
                  <a:extLst>
                    <a:ext uri="{9D8B030D-6E8A-4147-A177-3AD203B41FA5}">
                      <a16:colId xmlns:a16="http://schemas.microsoft.com/office/drawing/2014/main" val="2345242359"/>
                    </a:ext>
                  </a:extLst>
                </a:gridCol>
                <a:gridCol w="492164">
                  <a:extLst>
                    <a:ext uri="{9D8B030D-6E8A-4147-A177-3AD203B41FA5}">
                      <a16:colId xmlns:a16="http://schemas.microsoft.com/office/drawing/2014/main" val="3563027351"/>
                    </a:ext>
                  </a:extLst>
                </a:gridCol>
                <a:gridCol w="492164">
                  <a:extLst>
                    <a:ext uri="{9D8B030D-6E8A-4147-A177-3AD203B41FA5}">
                      <a16:colId xmlns:a16="http://schemas.microsoft.com/office/drawing/2014/main" val="2483421187"/>
                    </a:ext>
                  </a:extLst>
                </a:gridCol>
                <a:gridCol w="492164">
                  <a:extLst>
                    <a:ext uri="{9D8B030D-6E8A-4147-A177-3AD203B41FA5}">
                      <a16:colId xmlns:a16="http://schemas.microsoft.com/office/drawing/2014/main" val="1497295646"/>
                    </a:ext>
                  </a:extLst>
                </a:gridCol>
                <a:gridCol w="492164">
                  <a:extLst>
                    <a:ext uri="{9D8B030D-6E8A-4147-A177-3AD203B41FA5}">
                      <a16:colId xmlns:a16="http://schemas.microsoft.com/office/drawing/2014/main" val="1065765572"/>
                    </a:ext>
                  </a:extLst>
                </a:gridCol>
                <a:gridCol w="492164">
                  <a:extLst>
                    <a:ext uri="{9D8B030D-6E8A-4147-A177-3AD203B41FA5}">
                      <a16:colId xmlns:a16="http://schemas.microsoft.com/office/drawing/2014/main" val="642763990"/>
                    </a:ext>
                  </a:extLst>
                </a:gridCol>
              </a:tblGrid>
              <a:tr h="3460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TOEFL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TOEIC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TEPS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G-TELP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FLEX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TOSEL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460529"/>
                  </a:ext>
                </a:extLst>
              </a:tr>
              <a:tr h="3460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PBT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IBT</a:t>
                      </a:r>
                      <a:endParaRPr lang="ko-KR" altLang="en-US" sz="800" b="1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169023"/>
                  </a:ext>
                </a:extLst>
              </a:tr>
              <a:tr h="540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기준점수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470</a:t>
                      </a:r>
                      <a:r>
                        <a:rPr lang="ko-KR" altLang="en-US" sz="8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52</a:t>
                      </a:r>
                      <a:r>
                        <a:rPr lang="ko-KR" altLang="en-US" sz="8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550</a:t>
                      </a:r>
                      <a:r>
                        <a:rPr lang="ko-KR" altLang="en-US" sz="8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241</a:t>
                      </a:r>
                      <a:r>
                        <a:rPr lang="ko-KR" altLang="en-US" sz="8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43</a:t>
                      </a:r>
                      <a:r>
                        <a:rPr lang="ko-KR" altLang="en-US" sz="800" dirty="0"/>
                        <a:t>점 이상</a:t>
                      </a:r>
                      <a:endParaRPr lang="en-US" altLang="ko-KR" sz="800" dirty="0"/>
                    </a:p>
                    <a:p>
                      <a:pPr algn="ctr" latinLnBrk="1"/>
                      <a:r>
                        <a:rPr lang="en-US" altLang="ko-KR" sz="700" dirty="0"/>
                        <a:t>(level 2)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457</a:t>
                      </a:r>
                      <a:r>
                        <a:rPr lang="ko-KR" altLang="en-US" sz="8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Advanced 510</a:t>
                      </a:r>
                      <a:r>
                        <a:rPr lang="ko-KR" altLang="en-US" sz="800" dirty="0"/>
                        <a:t>점 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028712"/>
                  </a:ext>
                </a:extLst>
              </a:tr>
            </a:tbl>
          </a:graphicData>
        </a:graphic>
      </p:graphicFrame>
      <p:sp>
        <p:nvSpPr>
          <p:cNvPr id="12" name="타원 11">
            <a:extLst>
              <a:ext uri="{FF2B5EF4-FFF2-40B4-BE49-F238E27FC236}">
                <a16:creationId xmlns:a16="http://schemas.microsoft.com/office/drawing/2014/main" id="{02BB3D6F-9118-2ADE-789D-E0C8EB978C6D}"/>
              </a:ext>
            </a:extLst>
          </p:cNvPr>
          <p:cNvSpPr/>
          <p:nvPr/>
        </p:nvSpPr>
        <p:spPr>
          <a:xfrm>
            <a:off x="566057" y="-113211"/>
            <a:ext cx="226423" cy="2130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30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26C31-BAE2-F96E-2B83-49F165F823FE}"/>
              </a:ext>
            </a:extLst>
          </p:cNvPr>
          <p:cNvSpPr txBox="1"/>
          <p:nvPr/>
        </p:nvSpPr>
        <p:spPr>
          <a:xfrm>
            <a:off x="61403" y="307618"/>
            <a:ext cx="37585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한국사능력검정시험</a:t>
            </a:r>
            <a:endParaRPr lang="en-US" altLang="ko-KR" sz="10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119176-01EF-A774-B75F-5C470BE6E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365878"/>
              </p:ext>
            </p:extLst>
          </p:nvPr>
        </p:nvGraphicFramePr>
        <p:xfrm>
          <a:off x="61403" y="573722"/>
          <a:ext cx="3758568" cy="746760"/>
        </p:xfrm>
        <a:graphic>
          <a:graphicData uri="http://schemas.openxmlformats.org/drawingml/2006/table">
            <a:tbl>
              <a:tblPr/>
              <a:tblGrid>
                <a:gridCol w="1252856">
                  <a:extLst>
                    <a:ext uri="{9D8B030D-6E8A-4147-A177-3AD203B41FA5}">
                      <a16:colId xmlns:a16="http://schemas.microsoft.com/office/drawing/2014/main" val="3575035633"/>
                    </a:ext>
                  </a:extLst>
                </a:gridCol>
                <a:gridCol w="1252856">
                  <a:extLst>
                    <a:ext uri="{9D8B030D-6E8A-4147-A177-3AD203B41FA5}">
                      <a16:colId xmlns:a16="http://schemas.microsoft.com/office/drawing/2014/main" val="1684124857"/>
                    </a:ext>
                  </a:extLst>
                </a:gridCol>
                <a:gridCol w="1252856">
                  <a:extLst>
                    <a:ext uri="{9D8B030D-6E8A-4147-A177-3AD203B41FA5}">
                      <a16:colId xmlns:a16="http://schemas.microsoft.com/office/drawing/2014/main" val="197372788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시험의 종류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기준등급</a:t>
                      </a:r>
                    </a:p>
                  </a:txBody>
                  <a:tcPr marL="47625" marR="47625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974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rgbClr val="333333"/>
                          </a:solidFill>
                          <a:effectLst/>
                          <a:latin typeface="+mj-ea"/>
                          <a:ea typeface="+mj-ea"/>
                        </a:rPr>
                        <a:t>한국사능력 검정시험</a:t>
                      </a:r>
                    </a:p>
                  </a:txBody>
                  <a:tcPr marT="123825" marB="1238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  <a:latin typeface="+mj-ea"/>
                          <a:ea typeface="+mj-ea"/>
                        </a:rPr>
                        <a:t>국사편찬위원에서 주관하여 시행하는 시험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  <a:latin typeface="+mj-ea"/>
                          <a:ea typeface="+mj-ea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  <a:latin typeface="+mj-ea"/>
                          <a:ea typeface="+mj-ea"/>
                        </a:rPr>
                        <a:t>급 이상</a:t>
                      </a:r>
                    </a:p>
                  </a:txBody>
                  <a:tcPr marL="76200" marR="76200" marT="95250" marB="9525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94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47F21A-0E5B-91CD-B1C0-ADD206CA491F}"/>
              </a:ext>
            </a:extLst>
          </p:cNvPr>
          <p:cNvSpPr txBox="1"/>
          <p:nvPr/>
        </p:nvSpPr>
        <p:spPr>
          <a:xfrm>
            <a:off x="43545" y="1463388"/>
            <a:ext cx="37764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+mj-ea"/>
                <a:ea typeface="+mj-ea"/>
              </a:rPr>
              <a:t> ♠ </a:t>
            </a:r>
            <a:r>
              <a:rPr lang="ko-KR" altLang="en-US" sz="1000" b="1" dirty="0" err="1">
                <a:latin typeface="+mj-ea"/>
                <a:ea typeface="+mj-ea"/>
              </a:rPr>
              <a:t>검정제</a:t>
            </a:r>
            <a:r>
              <a:rPr lang="ko-KR" altLang="en-US" sz="1000" b="1" dirty="0">
                <a:latin typeface="+mj-ea"/>
                <a:ea typeface="+mj-ea"/>
              </a:rPr>
              <a:t> 인정 범위 및 기간</a:t>
            </a:r>
            <a:endParaRPr lang="en-US" altLang="ko-KR" sz="1000" b="1" dirty="0">
              <a:latin typeface="+mj-ea"/>
              <a:ea typeface="+mj-ea"/>
            </a:endParaRPr>
          </a:p>
          <a:p>
            <a:r>
              <a:rPr lang="en-US" altLang="ko-KR" sz="1050" b="1" dirty="0">
                <a:latin typeface="+mj-ea"/>
                <a:ea typeface="+mj-ea"/>
              </a:rPr>
              <a:t>    </a:t>
            </a:r>
            <a:r>
              <a:rPr lang="ko-KR" altLang="en-US" sz="800" dirty="0">
                <a:latin typeface="+mj-ea"/>
                <a:ea typeface="+mj-ea"/>
              </a:rPr>
              <a:t>해당 검정시험기관의 정규</a:t>
            </a:r>
            <a:r>
              <a:rPr lang="en-US" altLang="ko-KR" sz="800" dirty="0">
                <a:latin typeface="+mj-ea"/>
                <a:ea typeface="+mj-ea"/>
              </a:rPr>
              <a:t>(</a:t>
            </a:r>
            <a:r>
              <a:rPr lang="ko-KR" altLang="en-US" sz="800" dirty="0">
                <a:latin typeface="+mj-ea"/>
                <a:ea typeface="+mj-ea"/>
              </a:rPr>
              <a:t>정기</a:t>
            </a:r>
            <a:r>
              <a:rPr lang="en-US" altLang="ko-KR" sz="800" dirty="0">
                <a:latin typeface="+mj-ea"/>
                <a:ea typeface="+mj-ea"/>
              </a:rPr>
              <a:t>) </a:t>
            </a:r>
            <a:r>
              <a:rPr lang="ko-KR" altLang="en-US" sz="800" dirty="0">
                <a:latin typeface="+mj-ea"/>
                <a:ea typeface="+mj-ea"/>
              </a:rPr>
              <a:t>시험 성적만을 인정</a:t>
            </a:r>
            <a:endParaRPr lang="en-US" altLang="ko-KR" sz="800" dirty="0">
              <a:latin typeface="+mj-ea"/>
              <a:ea typeface="+mj-ea"/>
            </a:endParaRPr>
          </a:p>
          <a:p>
            <a:r>
              <a:rPr lang="en-US" altLang="ko-KR" sz="800" dirty="0">
                <a:latin typeface="+mj-ea"/>
                <a:ea typeface="+mj-ea"/>
              </a:rPr>
              <a:t>     </a:t>
            </a:r>
            <a:r>
              <a:rPr lang="ko-KR" altLang="en-US" sz="800" b="1" dirty="0">
                <a:latin typeface="+mj-ea"/>
                <a:ea typeface="+mj-ea"/>
              </a:rPr>
              <a:t>필기시험일 역산 </a:t>
            </a:r>
            <a:r>
              <a:rPr lang="en-US" altLang="ko-KR" sz="800" b="1" dirty="0">
                <a:latin typeface="+mj-ea"/>
                <a:ea typeface="+mj-ea"/>
              </a:rPr>
              <a:t>3</a:t>
            </a:r>
            <a:r>
              <a:rPr lang="ko-KR" altLang="en-US" sz="800" b="1" dirty="0">
                <a:latin typeface="+mj-ea"/>
                <a:ea typeface="+mj-ea"/>
              </a:rPr>
              <a:t>년이 되는 해의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월 </a:t>
            </a:r>
            <a:r>
              <a:rPr lang="en-US" altLang="ko-KR" sz="800" b="1" dirty="0">
                <a:latin typeface="+mj-ea"/>
                <a:ea typeface="+mj-ea"/>
              </a:rPr>
              <a:t>1</a:t>
            </a:r>
            <a:r>
              <a:rPr lang="ko-KR" altLang="en-US" sz="800" b="1" dirty="0">
                <a:latin typeface="+mj-ea"/>
                <a:ea typeface="+mj-ea"/>
              </a:rPr>
              <a:t>일 이후 실시된 시험에 한해 필기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b="1" dirty="0">
                <a:latin typeface="+mj-ea"/>
                <a:ea typeface="+mj-ea"/>
              </a:rPr>
              <a:t>     </a:t>
            </a:r>
            <a:r>
              <a:rPr lang="ko-KR" altLang="en-US" sz="800" b="1" dirty="0">
                <a:latin typeface="+mj-ea"/>
                <a:ea typeface="+mj-ea"/>
              </a:rPr>
              <a:t>시험 전날까지 발표된 성적만 인정됨</a:t>
            </a:r>
            <a:endParaRPr lang="en-US" altLang="ko-KR" sz="800" b="1" dirty="0">
              <a:latin typeface="+mj-ea"/>
              <a:ea typeface="+mj-ea"/>
            </a:endParaRPr>
          </a:p>
          <a:p>
            <a:r>
              <a:rPr lang="en-US" altLang="ko-KR" sz="800" dirty="0">
                <a:latin typeface="+mj-ea"/>
                <a:ea typeface="+mj-ea"/>
              </a:rPr>
              <a:t>     </a:t>
            </a:r>
            <a:r>
              <a:rPr lang="ko-KR" altLang="en-US" sz="800" dirty="0">
                <a:latin typeface="+mj-ea"/>
                <a:ea typeface="+mj-ea"/>
              </a:rPr>
              <a:t>자체 유효기간이 </a:t>
            </a:r>
            <a:r>
              <a:rPr lang="en-US" altLang="ko-KR" sz="800" dirty="0">
                <a:latin typeface="+mj-ea"/>
                <a:ea typeface="+mj-ea"/>
              </a:rPr>
              <a:t>2</a:t>
            </a:r>
            <a:r>
              <a:rPr lang="ko-KR" altLang="en-US" sz="800" dirty="0">
                <a:latin typeface="+mj-ea"/>
                <a:ea typeface="+mj-ea"/>
              </a:rPr>
              <a:t>년인 시험의 경우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유효기간 만료 전 사전등록 필수</a:t>
            </a:r>
            <a:endParaRPr lang="ko-KR" altLang="en-US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614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31089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BD28D9A-0A77-0729-BEE2-C9E36A3AAE28}"/>
              </a:ext>
            </a:extLst>
          </p:cNvPr>
          <p:cNvSpPr/>
          <p:nvPr/>
        </p:nvSpPr>
        <p:spPr>
          <a:xfrm>
            <a:off x="0" y="17756"/>
            <a:ext cx="3819970" cy="684024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E00C7C-B650-54B6-8AEC-B64DB2A98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805527"/>
              </p:ext>
            </p:extLst>
          </p:nvPr>
        </p:nvGraphicFramePr>
        <p:xfrm>
          <a:off x="70331" y="17756"/>
          <a:ext cx="3758568" cy="461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6428">
                  <a:extLst>
                    <a:ext uri="{9D8B030D-6E8A-4147-A177-3AD203B41FA5}">
                      <a16:colId xmlns:a16="http://schemas.microsoft.com/office/drawing/2014/main" val="4065941715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65337408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3088006980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2568811285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26028657"/>
                    </a:ext>
                  </a:extLst>
                </a:gridCol>
                <a:gridCol w="626428">
                  <a:extLst>
                    <a:ext uri="{9D8B030D-6E8A-4147-A177-3AD203B41FA5}">
                      <a16:colId xmlns:a16="http://schemas.microsoft.com/office/drawing/2014/main" val="1440472740"/>
                    </a:ext>
                  </a:extLst>
                </a:gridCol>
              </a:tblGrid>
              <a:tr h="4616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시험반영비율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필기시험과목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+mj-ea"/>
                          <a:ea typeface="+mj-ea"/>
                        </a:rPr>
                        <a:t>체력시험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+mj-ea"/>
                          <a:ea typeface="+mj-ea"/>
                        </a:rPr>
                        <a:t>신체검사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면접시험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+mj-ea"/>
                          <a:ea typeface="+mj-ea"/>
                        </a:rPr>
                        <a:t>가산점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737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524260B-F500-162C-F4B3-BB78E3216A13}"/>
              </a:ext>
            </a:extLst>
          </p:cNvPr>
          <p:cNvSpPr txBox="1"/>
          <p:nvPr/>
        </p:nvSpPr>
        <p:spPr>
          <a:xfrm>
            <a:off x="61403" y="653417"/>
            <a:ext cx="3776425" cy="26161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▣ 시험종목 및 평가점수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230B27A-5E1D-EC06-F042-BA9717DD8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350366"/>
              </p:ext>
            </p:extLst>
          </p:nvPr>
        </p:nvGraphicFramePr>
        <p:xfrm>
          <a:off x="61398" y="1089023"/>
          <a:ext cx="3758572" cy="54535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61739">
                  <a:extLst>
                    <a:ext uri="{9D8B030D-6E8A-4147-A177-3AD203B41FA5}">
                      <a16:colId xmlns:a16="http://schemas.microsoft.com/office/drawing/2014/main" val="648787933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2925814809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1193499017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3349800009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3008349170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3005480253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1295205427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529736901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3547973775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3310728007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1360683218"/>
                    </a:ext>
                  </a:extLst>
                </a:gridCol>
                <a:gridCol w="308803">
                  <a:extLst>
                    <a:ext uri="{9D8B030D-6E8A-4147-A177-3AD203B41FA5}">
                      <a16:colId xmlns:a16="http://schemas.microsoft.com/office/drawing/2014/main" val="276671645"/>
                    </a:ext>
                  </a:extLst>
                </a:gridCol>
              </a:tblGrid>
              <a:tr h="206241"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종목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성별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 b="1" dirty="0">
                          <a:solidFill>
                            <a:srgbClr val="333333"/>
                          </a:solidFill>
                          <a:effectLst/>
                        </a:rPr>
                        <a:t>평가점수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87095"/>
                  </a:ext>
                </a:extLst>
              </a:tr>
              <a:tr h="2062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</a:rPr>
                        <a:t>8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</a:rPr>
                        <a:t>9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b="1" dirty="0">
                          <a:solidFill>
                            <a:srgbClr val="333333"/>
                          </a:solidFill>
                          <a:effectLst/>
                        </a:rPr>
                        <a:t>10</a:t>
                      </a:r>
                    </a:p>
                  </a:txBody>
                  <a:tcPr marL="21131" marR="21131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146616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악력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</a:rPr>
                        <a:t>kg)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45.3 ~ 48.0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48.1 ~ 50.0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50.1 ~ 51.5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51.6 ~ 52.8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52.9 ~ 54.1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54.2 ~ 55.4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55.5 ~ 56.7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56.8 ~ 58.0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58.1 ~ 59.9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60.0 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915458"/>
                  </a:ext>
                </a:extLst>
              </a:tr>
              <a:tr h="32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27.6 ~ 28.9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29.0 ~ 30.2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30.3 ~ 31.1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31.2 ~ 31.9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32.0 ~ 32.9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33.0 ~ 33.7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33.8 ~ 34.6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34.7 ~ 35.7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35.8 ~ 36.9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37.0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4932882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배근력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en-US" sz="800">
                          <a:solidFill>
                            <a:srgbClr val="333333"/>
                          </a:solidFill>
                          <a:effectLst/>
                        </a:rPr>
                        <a:t>kg)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147 ~ 153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154 ~ 158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159 ~ 165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166 ~ 169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170 ~ 173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174 ~ 178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179 ~ 185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186 ~ 194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195 ~ 205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206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6923061"/>
                  </a:ext>
                </a:extLst>
              </a:tr>
              <a:tr h="32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85 ~ 91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92 ~ 95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96 ~ 98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99 ~ 101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102 ~ 104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105 ~ 107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108 ~ 110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111 ~ 114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115 ~ 120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121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354401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앉아 윗몸</a:t>
                      </a:r>
                      <a:b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</a:br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앞으로 굽히기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(cm)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16.1 ~ 17.3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17.4 ~ 18.3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18.4 ~ 19.8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19.9 ~ 20.6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20.7 ~ 21.6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21.7 ~ 22.4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22.5 ~ 23.2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23.3 ~ 24.2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24.3 ~ 25.7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25.8 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433490"/>
                  </a:ext>
                </a:extLst>
              </a:tr>
              <a:tr h="390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19.5 ~ 20.6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20.7 ~ 21.6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21.7 ~ 22.6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22.7 ~ 23.4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23.5 ~ 24.8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24.9 ~ 25.4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25.5 ~ 26.1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26.2 ~ 26.7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26.8 ~ 27.9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28.0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594950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제자리 멀리뛰기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(cm)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223 ~ 231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232 ~ 236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237 ~ 239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240 ~ 242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243 ~ 245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246 ~ 249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250 ~ 254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255 ~ 257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258 ~ 262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263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448388"/>
                  </a:ext>
                </a:extLst>
              </a:tr>
              <a:tr h="32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160 ~ 164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165 ~ 168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169 ~ 172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173 ~ 176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177 ~ 180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181 ~ 184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185 ~ 188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189 ~ 193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194 ~ 198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199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28898"/>
                  </a:ext>
                </a:extLst>
              </a:tr>
              <a:tr h="206241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윗몸 일으키기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회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/</a:t>
                      </a:r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분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52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0604406"/>
                  </a:ext>
                </a:extLst>
              </a:tr>
              <a:tr h="390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42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908400"/>
                  </a:ext>
                </a:extLst>
              </a:tr>
              <a:tr h="327956">
                <a:tc rowSpan="2">
                  <a:txBody>
                    <a:bodyPr/>
                    <a:lstStyle/>
                    <a:p>
                      <a:pPr fontAlgn="ctr" latinLnBrk="0"/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왕복 오래 달리기 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(</a:t>
                      </a:r>
                      <a:r>
                        <a:rPr lang="ko-KR" altLang="en-US" sz="800">
                          <a:solidFill>
                            <a:srgbClr val="333333"/>
                          </a:solidFill>
                          <a:effectLst/>
                        </a:rPr>
                        <a:t>회</a:t>
                      </a:r>
                      <a:r>
                        <a:rPr lang="en-US" altLang="ko-KR" sz="800">
                          <a:solidFill>
                            <a:srgbClr val="333333"/>
                          </a:solidFill>
                          <a:effectLst/>
                        </a:rPr>
                        <a:t>)</a:t>
                      </a:r>
                    </a:p>
                  </a:txBody>
                  <a:tcPr marL="40572" marR="40572" marT="54941" marB="54941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남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57 ~ 59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60 ~ 61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62 ~ 63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64 ~ 67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68 ~ 71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72 ~ 74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75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77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78 </a:t>
                      </a:r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702551"/>
                  </a:ext>
                </a:extLst>
              </a:tr>
              <a:tr h="3279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ko-KR" altLang="en-US" sz="800">
                          <a:solidFill>
                            <a:srgbClr val="777777"/>
                          </a:solidFill>
                          <a:effectLst/>
                        </a:rPr>
                        <a:t>여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28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29 ~ 30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32 ~ 33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34 ~ 36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37 ~ 39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40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41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>
                          <a:solidFill>
                            <a:srgbClr val="777777"/>
                          </a:solidFill>
                          <a:effectLst/>
                        </a:rPr>
                        <a:t>42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ko-KR" sz="800" dirty="0">
                          <a:solidFill>
                            <a:srgbClr val="777777"/>
                          </a:solidFill>
                          <a:effectLst/>
                        </a:rPr>
                        <a:t>43 </a:t>
                      </a:r>
                      <a:r>
                        <a:rPr lang="ko-KR" altLang="en-US" sz="800" dirty="0">
                          <a:solidFill>
                            <a:srgbClr val="777777"/>
                          </a:solidFill>
                          <a:effectLst/>
                        </a:rPr>
                        <a:t>이상</a:t>
                      </a:r>
                    </a:p>
                  </a:txBody>
                  <a:tcPr marL="33810" marR="33810" marT="42262" marB="42262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540371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F88F3D7F-DB2D-D805-6BFB-83E894C93434}"/>
              </a:ext>
            </a:extLst>
          </p:cNvPr>
          <p:cNvSpPr/>
          <p:nvPr/>
        </p:nvSpPr>
        <p:spPr>
          <a:xfrm>
            <a:off x="1219200" y="383177"/>
            <a:ext cx="209006" cy="1915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10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61878</TotalTime>
  <Words>2972</Words>
  <Application>Microsoft Office PowerPoint</Application>
  <PresentationFormat>와이드스크린</PresentationFormat>
  <Paragraphs>879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맑은 고딕</vt:lpstr>
      <vt:lpstr>Arial</vt:lpstr>
      <vt:lpstr>G마켓 산스 TTF Medium</vt:lpstr>
      <vt:lpstr>G마켓 산스 TTF Bold</vt:lpstr>
      <vt:lpstr>나눔바른고딕</vt:lpstr>
      <vt:lpstr>G마켓 산스 TTF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5568</cp:revision>
  <cp:lastPrinted>2022-10-17T03:23:46Z</cp:lastPrinted>
  <dcterms:created xsi:type="dcterms:W3CDTF">2015-11-11T05:38:26Z</dcterms:created>
  <dcterms:modified xsi:type="dcterms:W3CDTF">2023-04-26T01:03:54Z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