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83" r:id="rId2"/>
    <p:sldId id="724" r:id="rId3"/>
    <p:sldId id="750" r:id="rId4"/>
    <p:sldId id="738" r:id="rId5"/>
    <p:sldId id="741" r:id="rId6"/>
    <p:sldId id="748" r:id="rId7"/>
    <p:sldId id="753" r:id="rId8"/>
    <p:sldId id="752" r:id="rId9"/>
    <p:sldId id="725" r:id="rId10"/>
    <p:sldId id="736" r:id="rId11"/>
    <p:sldId id="755" r:id="rId12"/>
    <p:sldId id="730" r:id="rId13"/>
    <p:sldId id="732" r:id="rId14"/>
    <p:sldId id="733" r:id="rId15"/>
    <p:sldId id="731" r:id="rId16"/>
    <p:sldId id="728" r:id="rId17"/>
    <p:sldId id="756" r:id="rId18"/>
    <p:sldId id="751" r:id="rId19"/>
    <p:sldId id="739" r:id="rId20"/>
    <p:sldId id="761" r:id="rId21"/>
    <p:sldId id="758" r:id="rId22"/>
    <p:sldId id="743" r:id="rId23"/>
    <p:sldId id="760" r:id="rId24"/>
    <p:sldId id="759" r:id="rId25"/>
    <p:sldId id="744" r:id="rId26"/>
    <p:sldId id="745" r:id="rId27"/>
    <p:sldId id="757" r:id="rId28"/>
    <p:sldId id="762" r:id="rId29"/>
  </p:sldIdLst>
  <p:sldSz cx="12192000" cy="6858000"/>
  <p:notesSz cx="6735763" cy="9866313"/>
  <p:embeddedFontLst>
    <p:embeddedFont>
      <p:font typeface="나눔바른고딕" panose="020B0600000101010101" charset="-127"/>
      <p:regular r:id="rId32"/>
      <p:bold r:id="rId33"/>
    </p:embeddedFont>
    <p:embeddedFont>
      <p:font typeface="G마켓 산스 TTF Bold" panose="02000000000000000000" pitchFamily="2" charset="-127"/>
      <p:bold r:id="rId34"/>
    </p:embeddedFont>
    <p:embeddedFont>
      <p:font typeface="G마켓 산스 TTF Light" panose="02000000000000000000" pitchFamily="2" charset="-127"/>
      <p:regular r:id="rId35"/>
    </p:embeddedFont>
    <p:embeddedFont>
      <p:font typeface="G마켓 산스 TTF Medium" panose="02000000000000000000" pitchFamily="2" charset="-127"/>
      <p:regular r:id="rId36"/>
    </p:embeddedFont>
    <p:embeddedFont>
      <p:font typeface="맑은 고딕" panose="020B0503020000020004" pitchFamily="50" charset="-127"/>
      <p:regular r:id="rId37"/>
      <p:bold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DB18FB4-D122-4FAD-ACFA-EA4F139094DB}">
          <p14:sldIdLst>
            <p14:sldId id="283"/>
          </p14:sldIdLst>
        </p14:section>
        <p14:section name="PR페이지" id="{2955F383-6F4F-4D96-8F5D-5A051B505CAC}">
          <p14:sldIdLst>
            <p14:sldId id="724"/>
            <p14:sldId id="750"/>
            <p14:sldId id="738"/>
            <p14:sldId id="741"/>
            <p14:sldId id="748"/>
            <p14:sldId id="753"/>
            <p14:sldId id="752"/>
            <p14:sldId id="725"/>
            <p14:sldId id="736"/>
            <p14:sldId id="755"/>
            <p14:sldId id="730"/>
            <p14:sldId id="732"/>
            <p14:sldId id="733"/>
            <p14:sldId id="731"/>
            <p14:sldId id="728"/>
            <p14:sldId id="756"/>
            <p14:sldId id="751"/>
            <p14:sldId id="739"/>
            <p14:sldId id="761"/>
            <p14:sldId id="758"/>
            <p14:sldId id="743"/>
            <p14:sldId id="760"/>
            <p14:sldId id="759"/>
            <p14:sldId id="744"/>
            <p14:sldId id="745"/>
            <p14:sldId id="757"/>
          </p14:sldIdLst>
        </p14:section>
        <p14:section name="배너" id="{975A071A-C7A2-4F92-B90C-E3EB3E80B511}">
          <p14:sldIdLst>
            <p14:sldId id="7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9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혜진" initials="한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333333"/>
    <a:srgbClr val="2889CD"/>
    <a:srgbClr val="FFF7DD"/>
    <a:srgbClr val="EEB500"/>
    <a:srgbClr val="7F6000"/>
    <a:srgbClr val="D9D9D9"/>
    <a:srgbClr val="FEC200"/>
    <a:srgbClr val="1D1D1D"/>
    <a:srgbClr val="C71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666" y="108"/>
      </p:cViewPr>
      <p:guideLst>
        <p:guide orient="horz" pos="2205"/>
        <p:guide pos="291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6" d="100"/>
          <a:sy n="116" d="100"/>
        </p:scale>
        <p:origin x="211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2022년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447-4745-8527-CC1001A8717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447-4745-8527-CC1001A8717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447-4745-8527-CC1001A8717F}"/>
              </c:ext>
            </c:extLst>
          </c:dPt>
          <c:dLbls>
            <c:dLbl>
              <c:idx val="0"/>
              <c:layout>
                <c:manualLayout>
                  <c:x val="-0.13485919233752761"/>
                  <c:y val="-0.1862240488647041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447-4745-8527-CC1001A871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필기</c:v>
                </c:pt>
                <c:pt idx="1">
                  <c:v>체력</c:v>
                </c:pt>
                <c:pt idx="2">
                  <c:v>면접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75</c:v>
                </c:pt>
                <c:pt idx="1">
                  <c:v>15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447-4745-8527-CC1001A8717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2023</a:t>
            </a:r>
            <a:r>
              <a:rPr lang="ko-KR" altLang="en-US" dirty="0"/>
              <a:t>년 이후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2023년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33C-4444-B822-53B9184EFCE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33C-4444-B822-53B9184EFCE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33C-4444-B822-53B9184EFCE5}"/>
              </c:ext>
            </c:extLst>
          </c:dPt>
          <c:dLbls>
            <c:dLbl>
              <c:idx val="0"/>
              <c:layout>
                <c:manualLayout>
                  <c:x val="-0.16856126446332381"/>
                  <c:y val="2.2138826830445175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33C-4444-B822-53B9184EFC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필기</c:v>
                </c:pt>
                <c:pt idx="1">
                  <c:v>체력</c:v>
                </c:pt>
                <c:pt idx="2">
                  <c:v>면접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25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33C-4444-B822-53B9184EFCE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1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8D378-8015-471B-B564-0512C1E95F99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014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4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4A370-B5F4-4CB9-BB6B-E4C0A74A9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796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80292" y="132731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5341938" y="627063"/>
            <a:ext cx="16186151" cy="9105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4" y="9371287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AAA7C-52DF-4DF8-867E-DFE324611C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머리글 개체 틀 1">
            <a:extLst>
              <a:ext uri="{FF2B5EF4-FFF2-40B4-BE49-F238E27FC236}">
                <a16:creationId xmlns:a16="http://schemas.microsoft.com/office/drawing/2014/main" id="{375E3BC1-B9A6-4911-BE3B-91C1CF35F960}"/>
              </a:ext>
            </a:extLst>
          </p:cNvPr>
          <p:cNvSpPr txBox="1">
            <a:spLocks/>
          </p:cNvSpPr>
          <p:nvPr/>
        </p:nvSpPr>
        <p:spPr>
          <a:xfrm>
            <a:off x="5472150" y="627761"/>
            <a:ext cx="1183322" cy="81807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8586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5343525" y="627063"/>
            <a:ext cx="16189325" cy="91074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577" y="4748164"/>
            <a:ext cx="5388610" cy="3884861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828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160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09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1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5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28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94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2466" y="17252"/>
            <a:ext cx="9375134" cy="6813376"/>
          </a:xfrm>
          <a:prstGeom prst="rect">
            <a:avLst/>
          </a:prstGeom>
          <a:noFill/>
          <a:ln w="12700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82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80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05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0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7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8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2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21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47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E89D3-4BDC-46C1-8DDF-27BD1096D2BC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03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raeij.com/fire/professor/home/?c3RlYWNoZXJfZms9OTA=" TargetMode="External"/><Relationship Id="rId2" Type="http://schemas.openxmlformats.org/officeDocument/2006/relationships/hyperlink" Target="https://www.miraeij.com/fire/promotion/campaign/#tab1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hyperlink" Target="https://youtu.be/NCyKkTuE3f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raeij.com/fire/professor/home/?c3RlYWNoZXJfZms9OTI=" TargetMode="External"/><Relationship Id="rId2" Type="http://schemas.openxmlformats.org/officeDocument/2006/relationships/hyperlink" Target="https://www.miraeij.com/fire/promotion/campaign/#tab1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hyperlink" Target="https://youtu.be/bAjETjSOreA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2MYOBO0hny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hyperlink" Target="https://www.miraeij.com/fire/professor/home/?c3RlYWNoZXJfZms9OTE=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raeij.com/fire/professor/home/?c3RlYWNoZXJfZms9ODg=" TargetMode="External"/><Relationship Id="rId2" Type="http://schemas.openxmlformats.org/officeDocument/2006/relationships/hyperlink" Target="https://youtu.be/X1Y8cgiinP8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raeij.com/fire/promotion/allgong/" TargetMode="External"/><Relationship Id="rId2" Type="http://schemas.openxmlformats.org/officeDocument/2006/relationships/hyperlink" Target="https://www.miraeij.com/fire/classes/online/pass/pass1/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hyperlink" Target="https://www.miraeij.com/fire/promotion/campaign/#tab1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mpm.go.kr/mpm/info/resultPay/bizSalary/2023/#pay2023_7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2028860" y="1553857"/>
            <a:ext cx="8312150" cy="0"/>
          </a:xfrm>
          <a:prstGeom prst="line">
            <a:avLst/>
          </a:prstGeom>
          <a:noFill/>
          <a:ln w="53975">
            <a:solidFill>
              <a:schemeClr val="accent5"/>
            </a:solidFill>
            <a:round/>
            <a:headEnd/>
            <a:tailEnd/>
          </a:ln>
        </p:spPr>
        <p:txBody>
          <a:bodyPr lIns="91423" tIns="45712" rIns="91423" bIns="45712"/>
          <a:lstStyle/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553" y="930680"/>
            <a:ext cx="1617846" cy="505944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888503"/>
              </p:ext>
            </p:extLst>
          </p:nvPr>
        </p:nvGraphicFramePr>
        <p:xfrm>
          <a:off x="5020590" y="3724779"/>
          <a:ext cx="5320420" cy="25615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명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ea"/>
                        </a:rPr>
                        <a:t>2024</a:t>
                      </a:r>
                      <a:r>
                        <a:rPr lang="ko-KR" altLang="en-US" sz="900" b="1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ea"/>
                        </a:rPr>
                        <a:t>대비 </a:t>
                      </a:r>
                      <a:r>
                        <a:rPr lang="ko-KR" altLang="en-US" sz="900" b="1" dirty="0" err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ea"/>
                        </a:rPr>
                        <a:t>초시생가이드</a:t>
                      </a:r>
                      <a:endParaRPr lang="ko-KR" altLang="en-US" sz="900" b="1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+mn-ea"/>
                      </a:endParaRP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8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버전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V1.0</a:t>
                      </a: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2023.04.17</a:t>
                      </a: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5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기획 담당자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온라인 </a:t>
                      </a:r>
                      <a:r>
                        <a:rPr lang="ko-KR" altLang="en-US" sz="900" dirty="0" err="1"/>
                        <a:t>컨텐츠기획팀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이승애</a:t>
                      </a:r>
                      <a:endParaRPr lang="ko-KR" altLang="en-US" sz="900" dirty="0"/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6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오픈 예정일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2023.4</a:t>
                      </a:r>
                      <a:r>
                        <a:rPr lang="ko-KR" altLang="en-US" sz="900" dirty="0"/>
                        <a:t>월중</a:t>
                      </a: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8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 요약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endParaRPr lang="en-US" altLang="ko-KR" sz="900" dirty="0"/>
                    </a:p>
                    <a:p>
                      <a:pPr marL="0" indent="0">
                        <a:buNone/>
                      </a:pPr>
                      <a:endParaRPr lang="en-US" altLang="ko-KR" sz="900" dirty="0"/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23099"/>
                  </a:ext>
                </a:extLst>
              </a:tr>
            </a:tbl>
          </a:graphicData>
        </a:graphic>
      </p:graphicFrame>
      <p:sp>
        <p:nvSpPr>
          <p:cNvPr id="17" name="Line 3"/>
          <p:cNvSpPr>
            <a:spLocks noChangeShapeType="1"/>
          </p:cNvSpPr>
          <p:nvPr/>
        </p:nvSpPr>
        <p:spPr bwMode="auto">
          <a:xfrm>
            <a:off x="2028860" y="2639318"/>
            <a:ext cx="8312150" cy="0"/>
          </a:xfrm>
          <a:prstGeom prst="line">
            <a:avLst/>
          </a:prstGeom>
          <a:noFill/>
          <a:ln w="53975">
            <a:solidFill>
              <a:schemeClr val="accent5"/>
            </a:solidFill>
            <a:round/>
            <a:headEnd/>
            <a:tailEnd/>
          </a:ln>
        </p:spPr>
        <p:txBody>
          <a:bodyPr lIns="91423" tIns="45712" rIns="91423" bIns="45712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8860" y="1881631"/>
            <a:ext cx="7277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소방</a:t>
            </a:r>
            <a:r>
              <a:rPr lang="en-US" altLang="ko-KR" sz="2800" b="1" dirty="0"/>
              <a:t>]2024</a:t>
            </a:r>
            <a:r>
              <a:rPr lang="ko-KR" altLang="en-US" sz="2800" b="1" dirty="0"/>
              <a:t>대비 </a:t>
            </a:r>
            <a:r>
              <a:rPr lang="ko-KR" altLang="en-US" sz="2800" b="1" dirty="0" err="1"/>
              <a:t>초시생가이드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9402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078725"/>
              </p:ext>
            </p:extLst>
          </p:nvPr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탭 구성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51AB0F8-FEC6-2039-A0A8-DD347AEC9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562006"/>
              </p:ext>
            </p:extLst>
          </p:nvPr>
        </p:nvGraphicFramePr>
        <p:xfrm>
          <a:off x="152622" y="2436068"/>
          <a:ext cx="7046233" cy="3071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576">
                  <a:extLst>
                    <a:ext uri="{9D8B030D-6E8A-4147-A177-3AD203B41FA5}">
                      <a16:colId xmlns:a16="http://schemas.microsoft.com/office/drawing/2014/main" val="303413868"/>
                    </a:ext>
                  </a:extLst>
                </a:gridCol>
                <a:gridCol w="1535046">
                  <a:extLst>
                    <a:ext uri="{9D8B030D-6E8A-4147-A177-3AD203B41FA5}">
                      <a16:colId xmlns:a16="http://schemas.microsoft.com/office/drawing/2014/main" val="3279793216"/>
                    </a:ext>
                  </a:extLst>
                </a:gridCol>
                <a:gridCol w="4385611">
                  <a:extLst>
                    <a:ext uri="{9D8B030D-6E8A-4147-A177-3AD203B41FA5}">
                      <a16:colId xmlns:a16="http://schemas.microsoft.com/office/drawing/2014/main" val="862914176"/>
                    </a:ext>
                  </a:extLst>
                </a:gridCol>
              </a:tblGrid>
              <a:tr h="5061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직렬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시험 과목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필기 시험 과목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885557"/>
                  </a:ext>
                </a:extLst>
              </a:tr>
              <a:tr h="5408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공채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필기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과목</a:t>
                      </a:r>
                      <a:r>
                        <a:rPr lang="en-US" altLang="ko-KR" sz="1000" dirty="0"/>
                        <a:t>(75</a:t>
                      </a:r>
                      <a:r>
                        <a:rPr lang="ko-KR" altLang="en-US" sz="1000" dirty="0"/>
                        <a:t>문항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+ </a:t>
                      </a:r>
                      <a:r>
                        <a:rPr lang="ko-KR" altLang="en-US" sz="1000" dirty="0" err="1"/>
                        <a:t>검정제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과목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소방학개론</a:t>
                      </a:r>
                      <a:r>
                        <a:rPr lang="en-US" altLang="ko-KR" sz="10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(25</a:t>
                      </a:r>
                      <a:r>
                        <a:rPr lang="ko-KR" altLang="en-US" sz="10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문항</a:t>
                      </a:r>
                      <a:r>
                        <a:rPr lang="en-US" altLang="ko-KR" sz="10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0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소방관계법규</a:t>
                      </a:r>
                      <a:r>
                        <a:rPr lang="en-US" altLang="ko-KR" sz="10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(25</a:t>
                      </a:r>
                      <a:r>
                        <a:rPr lang="ko-KR" altLang="en-US" sz="10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문항</a:t>
                      </a:r>
                      <a:r>
                        <a:rPr lang="en-US" altLang="ko-KR" sz="10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0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행정법총론</a:t>
                      </a:r>
                      <a:r>
                        <a:rPr lang="en-US" altLang="ko-KR" sz="10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(25</a:t>
                      </a:r>
                      <a:r>
                        <a:rPr lang="ko-KR" altLang="en-US" sz="10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문항</a:t>
                      </a:r>
                      <a:r>
                        <a:rPr lang="en-US" altLang="ko-KR" sz="10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914090"/>
                  </a:ext>
                </a:extLst>
              </a:tr>
              <a:tr h="5061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경채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일반</a:t>
                      </a:r>
                      <a:r>
                        <a:rPr lang="en-US" altLang="ko-KR" sz="1000" b="1" dirty="0"/>
                        <a:t>)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필기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과목</a:t>
                      </a:r>
                      <a:r>
                        <a:rPr lang="en-US" altLang="ko-KR" sz="1000" dirty="0"/>
                        <a:t>(65</a:t>
                      </a:r>
                      <a:r>
                        <a:rPr lang="ko-KR" altLang="en-US" sz="1000" dirty="0"/>
                        <a:t>문항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+ </a:t>
                      </a:r>
                      <a:r>
                        <a:rPr lang="ko-KR" altLang="en-US" sz="1000" dirty="0" err="1"/>
                        <a:t>검정제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과목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소방학개론</a:t>
                      </a:r>
                      <a:r>
                        <a:rPr lang="en-US" altLang="ko-KR" sz="10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(25</a:t>
                      </a:r>
                      <a:r>
                        <a:rPr lang="ko-KR" altLang="en-US" sz="10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문항</a:t>
                      </a:r>
                      <a:r>
                        <a:rPr lang="en-US" altLang="ko-KR" sz="10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0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소방관계법규</a:t>
                      </a:r>
                      <a:r>
                        <a:rPr lang="en-US" altLang="ko-KR" sz="10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(40</a:t>
                      </a:r>
                      <a:r>
                        <a:rPr lang="ko-KR" altLang="en-US" sz="10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문항</a:t>
                      </a:r>
                      <a:r>
                        <a:rPr lang="en-US" altLang="ko-KR" sz="10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102489"/>
                  </a:ext>
                </a:extLst>
              </a:tr>
              <a:tr h="5061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경채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구급</a:t>
                      </a:r>
                      <a:r>
                        <a:rPr lang="en-US" altLang="ko-KR" sz="1000" b="1" dirty="0"/>
                        <a:t>)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소방학개론</a:t>
                      </a:r>
                      <a:r>
                        <a:rPr lang="en-US" altLang="ko-KR" sz="10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(25</a:t>
                      </a:r>
                      <a:r>
                        <a:rPr lang="ko-KR" altLang="en-US" sz="10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문항</a:t>
                      </a:r>
                      <a:r>
                        <a:rPr lang="en-US" altLang="ko-KR" sz="10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0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응급처치학개론</a:t>
                      </a:r>
                      <a:r>
                        <a:rPr lang="en-US" altLang="ko-KR" sz="10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(40</a:t>
                      </a:r>
                      <a:r>
                        <a:rPr lang="ko-KR" altLang="en-US" sz="10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문항</a:t>
                      </a:r>
                      <a:r>
                        <a:rPr lang="en-US" altLang="ko-KR" sz="10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665332"/>
                  </a:ext>
                </a:extLst>
              </a:tr>
              <a:tr h="5061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경채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화학</a:t>
                      </a:r>
                      <a:r>
                        <a:rPr lang="en-US" altLang="ko-KR" sz="1000" b="1" dirty="0"/>
                        <a:t>)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소방학개론</a:t>
                      </a:r>
                      <a:r>
                        <a:rPr lang="en-US" altLang="ko-KR" sz="10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(25</a:t>
                      </a:r>
                      <a:r>
                        <a:rPr lang="ko-KR" altLang="en-US" sz="10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문항</a:t>
                      </a:r>
                      <a:r>
                        <a:rPr lang="en-US" altLang="ko-KR" sz="10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0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화학개론</a:t>
                      </a:r>
                      <a:r>
                        <a:rPr lang="en-US" altLang="ko-KR" sz="10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(40</a:t>
                      </a:r>
                      <a:r>
                        <a:rPr lang="ko-KR" altLang="en-US" sz="10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문항</a:t>
                      </a:r>
                      <a:r>
                        <a:rPr lang="en-US" altLang="ko-KR" sz="10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886023"/>
                  </a:ext>
                </a:extLst>
              </a:tr>
              <a:tr h="5061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경채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정보통신</a:t>
                      </a:r>
                      <a:r>
                        <a:rPr lang="en-US" altLang="ko-KR" sz="1000" b="1" dirty="0"/>
                        <a:t>)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소방학개론</a:t>
                      </a:r>
                      <a:r>
                        <a:rPr lang="en-US" altLang="ko-KR" sz="10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(25</a:t>
                      </a:r>
                      <a:r>
                        <a:rPr lang="ko-KR" altLang="en-US" sz="10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문항</a:t>
                      </a:r>
                      <a:r>
                        <a:rPr lang="en-US" altLang="ko-KR" sz="10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0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컴퓨터일반</a:t>
                      </a:r>
                      <a:r>
                        <a:rPr lang="en-US" altLang="ko-KR" sz="10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(40</a:t>
                      </a:r>
                      <a:r>
                        <a:rPr lang="ko-KR" altLang="en-US" sz="10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문항</a:t>
                      </a:r>
                      <a:r>
                        <a:rPr lang="en-US" altLang="ko-KR" sz="10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9983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97C63D4-96C7-6D72-685C-17F2D17B9461}"/>
              </a:ext>
            </a:extLst>
          </p:cNvPr>
          <p:cNvSpPr txBox="1"/>
          <p:nvPr/>
        </p:nvSpPr>
        <p:spPr>
          <a:xfrm>
            <a:off x="152622" y="2035644"/>
            <a:ext cx="9141042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▣ </a:t>
            </a:r>
            <a:r>
              <a:rPr lang="ko-KR" altLang="en-US" sz="1200" b="1" dirty="0" err="1">
                <a:solidFill>
                  <a:schemeClr val="bg1"/>
                </a:solidFill>
              </a:rPr>
              <a:t>직렬별</a:t>
            </a:r>
            <a:r>
              <a:rPr lang="ko-KR" altLang="en-US" sz="1200" b="1" dirty="0">
                <a:solidFill>
                  <a:schemeClr val="bg1"/>
                </a:solidFill>
              </a:rPr>
              <a:t> 필기시험 과목과 문항 수</a:t>
            </a:r>
          </a:p>
        </p:txBody>
      </p:sp>
      <p:graphicFrame>
        <p:nvGraphicFramePr>
          <p:cNvPr id="15" name="표 6">
            <a:extLst>
              <a:ext uri="{FF2B5EF4-FFF2-40B4-BE49-F238E27FC236}">
                <a16:creationId xmlns:a16="http://schemas.microsoft.com/office/drawing/2014/main" id="{07A0E471-1CC3-E5B2-E212-25A460B6A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994827"/>
              </p:ext>
            </p:extLst>
          </p:nvPr>
        </p:nvGraphicFramePr>
        <p:xfrm>
          <a:off x="152622" y="1273584"/>
          <a:ext cx="9141042" cy="461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507">
                  <a:extLst>
                    <a:ext uri="{9D8B030D-6E8A-4147-A177-3AD203B41FA5}">
                      <a16:colId xmlns:a16="http://schemas.microsoft.com/office/drawing/2014/main" val="4065941715"/>
                    </a:ext>
                  </a:extLst>
                </a:gridCol>
                <a:gridCol w="1523507">
                  <a:extLst>
                    <a:ext uri="{9D8B030D-6E8A-4147-A177-3AD203B41FA5}">
                      <a16:colId xmlns:a16="http://schemas.microsoft.com/office/drawing/2014/main" val="1465337408"/>
                    </a:ext>
                  </a:extLst>
                </a:gridCol>
                <a:gridCol w="1523507">
                  <a:extLst>
                    <a:ext uri="{9D8B030D-6E8A-4147-A177-3AD203B41FA5}">
                      <a16:colId xmlns:a16="http://schemas.microsoft.com/office/drawing/2014/main" val="3088006980"/>
                    </a:ext>
                  </a:extLst>
                </a:gridCol>
                <a:gridCol w="1523507">
                  <a:extLst>
                    <a:ext uri="{9D8B030D-6E8A-4147-A177-3AD203B41FA5}">
                      <a16:colId xmlns:a16="http://schemas.microsoft.com/office/drawing/2014/main" val="1041268769"/>
                    </a:ext>
                  </a:extLst>
                </a:gridCol>
                <a:gridCol w="1523507">
                  <a:extLst>
                    <a:ext uri="{9D8B030D-6E8A-4147-A177-3AD203B41FA5}">
                      <a16:colId xmlns:a16="http://schemas.microsoft.com/office/drawing/2014/main" val="1426028657"/>
                    </a:ext>
                  </a:extLst>
                </a:gridCol>
                <a:gridCol w="1523507">
                  <a:extLst>
                    <a:ext uri="{9D8B030D-6E8A-4147-A177-3AD203B41FA5}">
                      <a16:colId xmlns:a16="http://schemas.microsoft.com/office/drawing/2014/main" val="1440472740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시험반영비율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필기시험과목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체력시험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신체검사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면접시험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가산점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17376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63764F5-8A65-A992-FBA0-709D68C161EC}"/>
              </a:ext>
            </a:extLst>
          </p:cNvPr>
          <p:cNvSpPr txBox="1"/>
          <p:nvPr/>
        </p:nvSpPr>
        <p:spPr>
          <a:xfrm>
            <a:off x="624323" y="5903121"/>
            <a:ext cx="86288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050" dirty="0"/>
              <a:t>과목별 만점의 </a:t>
            </a:r>
            <a:r>
              <a:rPr lang="en-US" altLang="ko-KR" sz="1050" dirty="0"/>
              <a:t>40% </a:t>
            </a:r>
            <a:r>
              <a:rPr lang="ko-KR" altLang="en-US" sz="1050" dirty="0"/>
              <a:t>이상 득점자</a:t>
            </a:r>
            <a:r>
              <a:rPr lang="en-US" altLang="ko-KR" sz="1050" dirty="0"/>
              <a:t>, </a:t>
            </a:r>
            <a:r>
              <a:rPr lang="ko-KR" altLang="en-US" sz="1050" dirty="0"/>
              <a:t>전 과목 총점의 </a:t>
            </a:r>
            <a:r>
              <a:rPr lang="en-US" altLang="ko-KR" sz="1050" dirty="0"/>
              <a:t>60% </a:t>
            </a:r>
            <a:r>
              <a:rPr lang="ko-KR" altLang="en-US" sz="1050" dirty="0"/>
              <a:t>이상의 득점자 중 고득점자 순으로 결정</a:t>
            </a:r>
            <a:endParaRPr lang="en-US" altLang="ko-KR" sz="1050" dirty="0"/>
          </a:p>
          <a:p>
            <a:pPr latinLnBrk="1"/>
            <a:r>
              <a:rPr lang="ko-KR" altLang="en-US" sz="1050" dirty="0"/>
              <a:t>최종 선발인원별 정해진 비율 및 인원에 따름</a:t>
            </a:r>
            <a:r>
              <a:rPr lang="en-US" altLang="ko-KR" sz="1050" dirty="0"/>
              <a:t>(</a:t>
            </a:r>
            <a:r>
              <a:rPr lang="ko-KR" altLang="en-US" sz="1050" dirty="0"/>
              <a:t>선발인원 </a:t>
            </a:r>
            <a:r>
              <a:rPr lang="en-US" altLang="ko-KR" sz="1050" dirty="0"/>
              <a:t>51</a:t>
            </a:r>
            <a:r>
              <a:rPr lang="ko-KR" altLang="en-US" sz="1050" dirty="0"/>
              <a:t>명 이상일 경우 </a:t>
            </a:r>
            <a:r>
              <a:rPr lang="en-US" altLang="ko-KR" sz="1050" dirty="0"/>
              <a:t>1.5</a:t>
            </a:r>
            <a:r>
              <a:rPr lang="ko-KR" altLang="en-US" sz="1050" dirty="0"/>
              <a:t>배수 선발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0707D0-BC74-F58E-361B-6B07911B85DD}"/>
              </a:ext>
            </a:extLst>
          </p:cNvPr>
          <p:cNvSpPr txBox="1"/>
          <p:nvPr/>
        </p:nvSpPr>
        <p:spPr>
          <a:xfrm>
            <a:off x="624323" y="5631237"/>
            <a:ext cx="8747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♠ 필기시험 합격 기준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0AE226E-2D8C-26C6-08AE-E83ED94E8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531629"/>
              </p:ext>
            </p:extLst>
          </p:nvPr>
        </p:nvGraphicFramePr>
        <p:xfrm>
          <a:off x="7198855" y="2436068"/>
          <a:ext cx="2054307" cy="3071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4307">
                  <a:extLst>
                    <a:ext uri="{9D8B030D-6E8A-4147-A177-3AD203B41FA5}">
                      <a16:colId xmlns:a16="http://schemas.microsoft.com/office/drawing/2014/main" val="2741921224"/>
                    </a:ext>
                  </a:extLst>
                </a:gridCol>
              </a:tblGrid>
              <a:tr h="5061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/>
                        <a:t>검정제</a:t>
                      </a:r>
                      <a:r>
                        <a:rPr lang="ko-KR" altLang="en-US" sz="1000" b="1" dirty="0"/>
                        <a:t> 시험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782179"/>
                  </a:ext>
                </a:extLst>
              </a:tr>
              <a:tr h="25655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  <a:r>
                        <a:rPr lang="en-US" altLang="ko-KR" sz="1000" b="0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한국사능력검정시험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034437"/>
                  </a:ext>
                </a:extLst>
              </a:tr>
            </a:tbl>
          </a:graphicData>
        </a:graphic>
      </p:graphicFrame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7CDE0741-E8AA-819B-CA99-F3A86F7FC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641926"/>
              </p:ext>
            </p:extLst>
          </p:nvPr>
        </p:nvGraphicFramePr>
        <p:xfrm>
          <a:off x="140956" y="406115"/>
          <a:ext cx="9152708" cy="487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177">
                  <a:extLst>
                    <a:ext uri="{9D8B030D-6E8A-4147-A177-3AD203B41FA5}">
                      <a16:colId xmlns:a16="http://schemas.microsoft.com/office/drawing/2014/main" val="4065941715"/>
                    </a:ext>
                  </a:extLst>
                </a:gridCol>
                <a:gridCol w="2288177">
                  <a:extLst>
                    <a:ext uri="{9D8B030D-6E8A-4147-A177-3AD203B41FA5}">
                      <a16:colId xmlns:a16="http://schemas.microsoft.com/office/drawing/2014/main" val="1465337408"/>
                    </a:ext>
                  </a:extLst>
                </a:gridCol>
                <a:gridCol w="2288177">
                  <a:extLst>
                    <a:ext uri="{9D8B030D-6E8A-4147-A177-3AD203B41FA5}">
                      <a16:colId xmlns:a16="http://schemas.microsoft.com/office/drawing/2014/main" val="3876032772"/>
                    </a:ext>
                  </a:extLst>
                </a:gridCol>
                <a:gridCol w="2288177">
                  <a:extLst>
                    <a:ext uri="{9D8B030D-6E8A-4147-A177-3AD203B41FA5}">
                      <a16:colId xmlns:a16="http://schemas.microsoft.com/office/drawing/2014/main" val="3072067874"/>
                    </a:ext>
                  </a:extLst>
                </a:gridCol>
              </a:tblGrid>
              <a:tr h="487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소방공무원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시험 일정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응시연령 및 자격조건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시험 상세 안내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최근 시험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173763"/>
                  </a:ext>
                </a:extLst>
              </a:tr>
            </a:tbl>
          </a:graphicData>
        </a:graphic>
      </p:graphicFrame>
      <p:sp>
        <p:nvSpPr>
          <p:cNvPr id="9" name="타원 8">
            <a:extLst>
              <a:ext uri="{FF2B5EF4-FFF2-40B4-BE49-F238E27FC236}">
                <a16:creationId xmlns:a16="http://schemas.microsoft.com/office/drawing/2014/main" id="{87222A0B-0D27-5D63-77C3-38CC3626F16D}"/>
              </a:ext>
            </a:extLst>
          </p:cNvPr>
          <p:cNvSpPr/>
          <p:nvPr/>
        </p:nvSpPr>
        <p:spPr>
          <a:xfrm>
            <a:off x="1580830" y="1118389"/>
            <a:ext cx="178303" cy="18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C0D42B5-95BA-677B-F3A5-B29651CD1C67}"/>
              </a:ext>
            </a:extLst>
          </p:cNvPr>
          <p:cNvSpPr/>
          <p:nvPr/>
        </p:nvSpPr>
        <p:spPr>
          <a:xfrm>
            <a:off x="4628158" y="236567"/>
            <a:ext cx="178303" cy="18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5F4D752E-2E35-FD0F-1F42-B0FE486BC7C3}"/>
              </a:ext>
            </a:extLst>
          </p:cNvPr>
          <p:cNvSpPr/>
          <p:nvPr/>
        </p:nvSpPr>
        <p:spPr>
          <a:xfrm>
            <a:off x="10252582" y="6302978"/>
            <a:ext cx="334975" cy="4154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5528BE-6F59-9C59-3E04-0067E57DE754}"/>
              </a:ext>
            </a:extLst>
          </p:cNvPr>
          <p:cNvSpPr txBox="1"/>
          <p:nvPr/>
        </p:nvSpPr>
        <p:spPr>
          <a:xfrm>
            <a:off x="8925843" y="5903121"/>
            <a:ext cx="320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슬라이드 </a:t>
            </a:r>
            <a:r>
              <a:rPr lang="en-US" altLang="ko-KR" dirty="0"/>
              <a:t>10-11 </a:t>
            </a:r>
            <a:r>
              <a:rPr lang="ko-KR" altLang="en-US" dirty="0"/>
              <a:t>이어서 노출</a:t>
            </a:r>
          </a:p>
        </p:txBody>
      </p:sp>
    </p:spTree>
    <p:extLst>
      <p:ext uri="{BB962C8B-B14F-4D97-AF65-F5344CB8AC3E}">
        <p14:creationId xmlns:p14="http://schemas.microsoft.com/office/powerpoint/2010/main" val="2644728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/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탭 구성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97C63D4-96C7-6D72-685C-17F2D17B9461}"/>
              </a:ext>
            </a:extLst>
          </p:cNvPr>
          <p:cNvSpPr txBox="1"/>
          <p:nvPr/>
        </p:nvSpPr>
        <p:spPr>
          <a:xfrm>
            <a:off x="152622" y="1986608"/>
            <a:ext cx="9141042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▣ </a:t>
            </a:r>
            <a:r>
              <a:rPr lang="ko-KR" altLang="en-US" sz="1200" b="1" dirty="0" err="1">
                <a:solidFill>
                  <a:schemeClr val="bg1"/>
                </a:solidFill>
              </a:rPr>
              <a:t>검정제</a:t>
            </a:r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</a:rPr>
              <a:t>영어</a:t>
            </a:r>
            <a:r>
              <a:rPr lang="en-US" altLang="ko-KR" sz="1200" b="1" dirty="0">
                <a:solidFill>
                  <a:schemeClr val="bg1"/>
                </a:solidFill>
              </a:rPr>
              <a:t>,</a:t>
            </a:r>
            <a:r>
              <a:rPr lang="ko-KR" altLang="en-US" sz="1200" b="1" dirty="0" err="1">
                <a:solidFill>
                  <a:schemeClr val="bg1"/>
                </a:solidFill>
              </a:rPr>
              <a:t>한능검</a:t>
            </a:r>
            <a:r>
              <a:rPr lang="en-US" altLang="ko-KR" sz="1200" b="1" dirty="0">
                <a:solidFill>
                  <a:schemeClr val="bg1"/>
                </a:solidFill>
              </a:rPr>
              <a:t>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표 6">
            <a:extLst>
              <a:ext uri="{FF2B5EF4-FFF2-40B4-BE49-F238E27FC236}">
                <a16:creationId xmlns:a16="http://schemas.microsoft.com/office/drawing/2014/main" id="{07A0E471-1CC3-E5B2-E212-25A460B6A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694166"/>
              </p:ext>
            </p:extLst>
          </p:nvPr>
        </p:nvGraphicFramePr>
        <p:xfrm>
          <a:off x="152622" y="1273584"/>
          <a:ext cx="9141042" cy="461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507">
                  <a:extLst>
                    <a:ext uri="{9D8B030D-6E8A-4147-A177-3AD203B41FA5}">
                      <a16:colId xmlns:a16="http://schemas.microsoft.com/office/drawing/2014/main" val="4065941715"/>
                    </a:ext>
                  </a:extLst>
                </a:gridCol>
                <a:gridCol w="1523507">
                  <a:extLst>
                    <a:ext uri="{9D8B030D-6E8A-4147-A177-3AD203B41FA5}">
                      <a16:colId xmlns:a16="http://schemas.microsoft.com/office/drawing/2014/main" val="1465337408"/>
                    </a:ext>
                  </a:extLst>
                </a:gridCol>
                <a:gridCol w="1523507">
                  <a:extLst>
                    <a:ext uri="{9D8B030D-6E8A-4147-A177-3AD203B41FA5}">
                      <a16:colId xmlns:a16="http://schemas.microsoft.com/office/drawing/2014/main" val="3088006980"/>
                    </a:ext>
                  </a:extLst>
                </a:gridCol>
                <a:gridCol w="1523507">
                  <a:extLst>
                    <a:ext uri="{9D8B030D-6E8A-4147-A177-3AD203B41FA5}">
                      <a16:colId xmlns:a16="http://schemas.microsoft.com/office/drawing/2014/main" val="1041268769"/>
                    </a:ext>
                  </a:extLst>
                </a:gridCol>
                <a:gridCol w="1523507">
                  <a:extLst>
                    <a:ext uri="{9D8B030D-6E8A-4147-A177-3AD203B41FA5}">
                      <a16:colId xmlns:a16="http://schemas.microsoft.com/office/drawing/2014/main" val="1426028657"/>
                    </a:ext>
                  </a:extLst>
                </a:gridCol>
                <a:gridCol w="1523507">
                  <a:extLst>
                    <a:ext uri="{9D8B030D-6E8A-4147-A177-3AD203B41FA5}">
                      <a16:colId xmlns:a16="http://schemas.microsoft.com/office/drawing/2014/main" val="1440472740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시험반영비율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필기시험과목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체력시험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신체검사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면접시험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가산점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173763"/>
                  </a:ext>
                </a:extLst>
              </a:tr>
            </a:tbl>
          </a:graphicData>
        </a:graphic>
      </p:graphicFrame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7CDE0741-E8AA-819B-CA99-F3A86F7FC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973546"/>
              </p:ext>
            </p:extLst>
          </p:nvPr>
        </p:nvGraphicFramePr>
        <p:xfrm>
          <a:off x="140956" y="406115"/>
          <a:ext cx="9152708" cy="487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177">
                  <a:extLst>
                    <a:ext uri="{9D8B030D-6E8A-4147-A177-3AD203B41FA5}">
                      <a16:colId xmlns:a16="http://schemas.microsoft.com/office/drawing/2014/main" val="4065941715"/>
                    </a:ext>
                  </a:extLst>
                </a:gridCol>
                <a:gridCol w="2288177">
                  <a:extLst>
                    <a:ext uri="{9D8B030D-6E8A-4147-A177-3AD203B41FA5}">
                      <a16:colId xmlns:a16="http://schemas.microsoft.com/office/drawing/2014/main" val="1465337408"/>
                    </a:ext>
                  </a:extLst>
                </a:gridCol>
                <a:gridCol w="2288177">
                  <a:extLst>
                    <a:ext uri="{9D8B030D-6E8A-4147-A177-3AD203B41FA5}">
                      <a16:colId xmlns:a16="http://schemas.microsoft.com/office/drawing/2014/main" val="3876032772"/>
                    </a:ext>
                  </a:extLst>
                </a:gridCol>
                <a:gridCol w="2288177">
                  <a:extLst>
                    <a:ext uri="{9D8B030D-6E8A-4147-A177-3AD203B41FA5}">
                      <a16:colId xmlns:a16="http://schemas.microsoft.com/office/drawing/2014/main" val="3072067874"/>
                    </a:ext>
                  </a:extLst>
                </a:gridCol>
              </a:tblGrid>
              <a:tr h="487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소방공무원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시험 일정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응시연령 및 자격조건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시험 상세 안내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최근 시험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173763"/>
                  </a:ext>
                </a:extLst>
              </a:tr>
            </a:tbl>
          </a:graphicData>
        </a:graphic>
      </p:graphicFrame>
      <p:sp>
        <p:nvSpPr>
          <p:cNvPr id="9" name="타원 8">
            <a:extLst>
              <a:ext uri="{FF2B5EF4-FFF2-40B4-BE49-F238E27FC236}">
                <a16:creationId xmlns:a16="http://schemas.microsoft.com/office/drawing/2014/main" id="{87222A0B-0D27-5D63-77C3-38CC3626F16D}"/>
              </a:ext>
            </a:extLst>
          </p:cNvPr>
          <p:cNvSpPr/>
          <p:nvPr/>
        </p:nvSpPr>
        <p:spPr>
          <a:xfrm>
            <a:off x="1694041" y="1131642"/>
            <a:ext cx="178303" cy="18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C0D42B5-95BA-677B-F3A5-B29651CD1C67}"/>
              </a:ext>
            </a:extLst>
          </p:cNvPr>
          <p:cNvSpPr/>
          <p:nvPr/>
        </p:nvSpPr>
        <p:spPr>
          <a:xfrm>
            <a:off x="4628158" y="236567"/>
            <a:ext cx="178303" cy="18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BA64CF-5D42-D044-C591-8E8C7506A445}"/>
              </a:ext>
            </a:extLst>
          </p:cNvPr>
          <p:cNvSpPr txBox="1"/>
          <p:nvPr/>
        </p:nvSpPr>
        <p:spPr>
          <a:xfrm>
            <a:off x="162504" y="2449147"/>
            <a:ext cx="5857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영어능력검정시험 기준 점수</a:t>
            </a: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646F467E-0553-E931-4BDC-DF98F2838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098283"/>
              </p:ext>
            </p:extLst>
          </p:nvPr>
        </p:nvGraphicFramePr>
        <p:xfrm>
          <a:off x="152620" y="2727428"/>
          <a:ext cx="9141040" cy="113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2630">
                  <a:extLst>
                    <a:ext uri="{9D8B030D-6E8A-4147-A177-3AD203B41FA5}">
                      <a16:colId xmlns:a16="http://schemas.microsoft.com/office/drawing/2014/main" val="2332690590"/>
                    </a:ext>
                  </a:extLst>
                </a:gridCol>
                <a:gridCol w="1142630">
                  <a:extLst>
                    <a:ext uri="{9D8B030D-6E8A-4147-A177-3AD203B41FA5}">
                      <a16:colId xmlns:a16="http://schemas.microsoft.com/office/drawing/2014/main" val="2016182700"/>
                    </a:ext>
                  </a:extLst>
                </a:gridCol>
                <a:gridCol w="1142630">
                  <a:extLst>
                    <a:ext uri="{9D8B030D-6E8A-4147-A177-3AD203B41FA5}">
                      <a16:colId xmlns:a16="http://schemas.microsoft.com/office/drawing/2014/main" val="2345242359"/>
                    </a:ext>
                  </a:extLst>
                </a:gridCol>
                <a:gridCol w="1142630">
                  <a:extLst>
                    <a:ext uri="{9D8B030D-6E8A-4147-A177-3AD203B41FA5}">
                      <a16:colId xmlns:a16="http://schemas.microsoft.com/office/drawing/2014/main" val="3563027351"/>
                    </a:ext>
                  </a:extLst>
                </a:gridCol>
                <a:gridCol w="1142630">
                  <a:extLst>
                    <a:ext uri="{9D8B030D-6E8A-4147-A177-3AD203B41FA5}">
                      <a16:colId xmlns:a16="http://schemas.microsoft.com/office/drawing/2014/main" val="2483421187"/>
                    </a:ext>
                  </a:extLst>
                </a:gridCol>
                <a:gridCol w="1142630">
                  <a:extLst>
                    <a:ext uri="{9D8B030D-6E8A-4147-A177-3AD203B41FA5}">
                      <a16:colId xmlns:a16="http://schemas.microsoft.com/office/drawing/2014/main" val="1497295646"/>
                    </a:ext>
                  </a:extLst>
                </a:gridCol>
                <a:gridCol w="1142630">
                  <a:extLst>
                    <a:ext uri="{9D8B030D-6E8A-4147-A177-3AD203B41FA5}">
                      <a16:colId xmlns:a16="http://schemas.microsoft.com/office/drawing/2014/main" val="1065765572"/>
                    </a:ext>
                  </a:extLst>
                </a:gridCol>
                <a:gridCol w="1142630">
                  <a:extLst>
                    <a:ext uri="{9D8B030D-6E8A-4147-A177-3AD203B41FA5}">
                      <a16:colId xmlns:a16="http://schemas.microsoft.com/office/drawing/2014/main" val="64276399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TOEFL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TOEIC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TEPS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G-TELP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FLEX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TOSEL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4605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PBT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IBT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169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기준점수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470</a:t>
                      </a:r>
                      <a:r>
                        <a:rPr lang="ko-KR" altLang="en-US" sz="1000" dirty="0"/>
                        <a:t>점 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52</a:t>
                      </a:r>
                      <a:r>
                        <a:rPr lang="ko-KR" altLang="en-US" sz="1000" dirty="0"/>
                        <a:t>점 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550</a:t>
                      </a:r>
                      <a:r>
                        <a:rPr lang="ko-KR" altLang="en-US" sz="1000" dirty="0"/>
                        <a:t>점 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241</a:t>
                      </a:r>
                      <a:r>
                        <a:rPr lang="ko-KR" altLang="en-US" sz="1000" dirty="0"/>
                        <a:t>점 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43</a:t>
                      </a:r>
                      <a:r>
                        <a:rPr lang="ko-KR" altLang="en-US" sz="1000" dirty="0"/>
                        <a:t>점 이상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(level 2)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457</a:t>
                      </a:r>
                      <a:r>
                        <a:rPr lang="ko-KR" altLang="en-US" sz="1000" dirty="0"/>
                        <a:t>점 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Advanced 510</a:t>
                      </a:r>
                      <a:r>
                        <a:rPr lang="ko-KR" altLang="en-US" sz="1000" dirty="0"/>
                        <a:t>점 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02871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9DB12A4-D296-1B9B-4811-E880FE93B95A}"/>
              </a:ext>
            </a:extLst>
          </p:cNvPr>
          <p:cNvSpPr txBox="1"/>
          <p:nvPr/>
        </p:nvSpPr>
        <p:spPr>
          <a:xfrm>
            <a:off x="140956" y="5583660"/>
            <a:ext cx="8583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 ♠ </a:t>
            </a:r>
            <a:r>
              <a:rPr lang="ko-KR" altLang="en-US" sz="1200" b="1" dirty="0" err="1"/>
              <a:t>검정제</a:t>
            </a:r>
            <a:r>
              <a:rPr lang="ko-KR" altLang="en-US" sz="1200" b="1" dirty="0"/>
              <a:t> 인정 범위 및 기간</a:t>
            </a:r>
            <a:endParaRPr lang="en-US" altLang="ko-KR" sz="1200" b="1" dirty="0"/>
          </a:p>
          <a:p>
            <a:r>
              <a:rPr lang="en-US" altLang="ko-KR" sz="1200" b="1" dirty="0"/>
              <a:t>    </a:t>
            </a:r>
            <a:r>
              <a:rPr lang="ko-KR" altLang="en-US" sz="1000" dirty="0"/>
              <a:t>해당 검정시험기관의 정규</a:t>
            </a:r>
            <a:r>
              <a:rPr lang="en-US" altLang="ko-KR" sz="1000" dirty="0"/>
              <a:t>(</a:t>
            </a:r>
            <a:r>
              <a:rPr lang="ko-KR" altLang="en-US" sz="1000" dirty="0"/>
              <a:t>정기</a:t>
            </a:r>
            <a:r>
              <a:rPr lang="en-US" altLang="ko-KR" sz="1000" dirty="0"/>
              <a:t>) </a:t>
            </a:r>
            <a:r>
              <a:rPr lang="ko-KR" altLang="en-US" sz="1000" dirty="0"/>
              <a:t>시험 성적만을 인정</a:t>
            </a:r>
            <a:endParaRPr lang="en-US" altLang="ko-KR" sz="1000" dirty="0"/>
          </a:p>
          <a:p>
            <a:r>
              <a:rPr lang="en-US" altLang="ko-KR" sz="1000" dirty="0"/>
              <a:t>     </a:t>
            </a:r>
            <a:r>
              <a:rPr lang="ko-KR" altLang="en-US" sz="1000" dirty="0"/>
              <a:t>필기시험일 역산 </a:t>
            </a:r>
            <a:r>
              <a:rPr lang="en-US" altLang="ko-KR" sz="1000" dirty="0"/>
              <a:t>3</a:t>
            </a:r>
            <a:r>
              <a:rPr lang="ko-KR" altLang="en-US" sz="1000" dirty="0"/>
              <a:t>년이 되는 해의 </a:t>
            </a:r>
            <a:r>
              <a:rPr lang="en-US" altLang="ko-KR" sz="1000" dirty="0"/>
              <a:t>1</a:t>
            </a:r>
            <a:r>
              <a:rPr lang="ko-KR" altLang="en-US" sz="1000" dirty="0"/>
              <a:t>월 </a:t>
            </a:r>
            <a:r>
              <a:rPr lang="en-US" altLang="ko-KR" sz="1000" dirty="0"/>
              <a:t>1</a:t>
            </a:r>
            <a:r>
              <a:rPr lang="ko-KR" altLang="en-US" sz="1000" dirty="0"/>
              <a:t>일 이후 실시된 시험에 한해 필기시험 전날까지 발표된 성적만 인정됨</a:t>
            </a:r>
            <a:endParaRPr lang="en-US" altLang="ko-KR" sz="1000" dirty="0"/>
          </a:p>
          <a:p>
            <a:r>
              <a:rPr lang="en-US" altLang="ko-KR" sz="1000" dirty="0"/>
              <a:t>     </a:t>
            </a:r>
            <a:r>
              <a:rPr lang="ko-KR" altLang="en-US" sz="1000" dirty="0"/>
              <a:t>자체 유효기간이 </a:t>
            </a:r>
            <a:r>
              <a:rPr lang="en-US" altLang="ko-KR" sz="1000" dirty="0"/>
              <a:t>2</a:t>
            </a:r>
            <a:r>
              <a:rPr lang="ko-KR" altLang="en-US" sz="1000" dirty="0"/>
              <a:t>년인 시험의 경우</a:t>
            </a:r>
            <a:r>
              <a:rPr lang="en-US" altLang="ko-KR" sz="1000" dirty="0"/>
              <a:t>, </a:t>
            </a:r>
            <a:r>
              <a:rPr lang="ko-KR" altLang="en-US" sz="1000" dirty="0"/>
              <a:t>유효기간 만료 전 사전등록 필수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A136A7-BF5F-FA7D-52B1-A8136F9C5320}"/>
              </a:ext>
            </a:extLst>
          </p:cNvPr>
          <p:cNvSpPr txBox="1"/>
          <p:nvPr/>
        </p:nvSpPr>
        <p:spPr>
          <a:xfrm>
            <a:off x="140956" y="4209053"/>
            <a:ext cx="5857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한국사능력검정시험</a:t>
            </a:r>
            <a:endParaRPr lang="en-US" altLang="ko-KR" sz="1200" b="1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4B72D2B-9C19-50CB-FE1B-B53D53D59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385477"/>
              </p:ext>
            </p:extLst>
          </p:nvPr>
        </p:nvGraphicFramePr>
        <p:xfrm>
          <a:off x="152621" y="4486052"/>
          <a:ext cx="9141039" cy="742950"/>
        </p:xfrm>
        <a:graphic>
          <a:graphicData uri="http://schemas.openxmlformats.org/drawingml/2006/table">
            <a:tbl>
              <a:tblPr/>
              <a:tblGrid>
                <a:gridCol w="3047013">
                  <a:extLst>
                    <a:ext uri="{9D8B030D-6E8A-4147-A177-3AD203B41FA5}">
                      <a16:colId xmlns:a16="http://schemas.microsoft.com/office/drawing/2014/main" val="3575035633"/>
                    </a:ext>
                  </a:extLst>
                </a:gridCol>
                <a:gridCol w="3047013">
                  <a:extLst>
                    <a:ext uri="{9D8B030D-6E8A-4147-A177-3AD203B41FA5}">
                      <a16:colId xmlns:a16="http://schemas.microsoft.com/office/drawing/2014/main" val="1684124857"/>
                    </a:ext>
                  </a:extLst>
                </a:gridCol>
                <a:gridCol w="3047013">
                  <a:extLst>
                    <a:ext uri="{9D8B030D-6E8A-4147-A177-3AD203B41FA5}">
                      <a16:colId xmlns:a16="http://schemas.microsoft.com/office/drawing/2014/main" val="197372788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dirty="0">
                          <a:solidFill>
                            <a:srgbClr val="333333"/>
                          </a:solidFill>
                          <a:effectLst/>
                          <a:latin typeface="+mj-ea"/>
                          <a:ea typeface="+mj-ea"/>
                        </a:rPr>
                        <a:t>시험의 종류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dirty="0">
                          <a:solidFill>
                            <a:srgbClr val="333333"/>
                          </a:solidFill>
                          <a:effectLst/>
                          <a:latin typeface="+mj-ea"/>
                          <a:ea typeface="+mj-ea"/>
                        </a:rPr>
                        <a:t>기준등급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974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dirty="0">
                          <a:solidFill>
                            <a:srgbClr val="333333"/>
                          </a:solidFill>
                          <a:effectLst/>
                          <a:latin typeface="+mj-ea"/>
                          <a:ea typeface="+mj-ea"/>
                        </a:rPr>
                        <a:t>한국사능력 검정시험</a:t>
                      </a:r>
                    </a:p>
                  </a:txBody>
                  <a:tcPr marT="123825" marB="1238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dirty="0">
                          <a:solidFill>
                            <a:srgbClr val="777777"/>
                          </a:solidFill>
                          <a:effectLst/>
                          <a:latin typeface="+mj-ea"/>
                          <a:ea typeface="+mj-ea"/>
                        </a:rPr>
                        <a:t>국사편찬위원에서 주관하여 시행하는 시험</a:t>
                      </a:r>
                    </a:p>
                  </a:txBody>
                  <a:tcPr marL="76200" marR="76200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000" dirty="0">
                          <a:solidFill>
                            <a:srgbClr val="777777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rgbClr val="777777"/>
                          </a:solidFill>
                          <a:effectLst/>
                          <a:latin typeface="+mj-ea"/>
                          <a:ea typeface="+mj-ea"/>
                        </a:rPr>
                        <a:t>급 이상</a:t>
                      </a:r>
                    </a:p>
                  </a:txBody>
                  <a:tcPr marL="76200" marR="76200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294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581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D3C54FE-5E02-1CE0-3A1A-249C68E66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821320"/>
              </p:ext>
            </p:extLst>
          </p:nvPr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탭 선택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탭  선택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80D3FDC0-8C67-87A4-70B2-0093F7A81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197419"/>
              </p:ext>
            </p:extLst>
          </p:nvPr>
        </p:nvGraphicFramePr>
        <p:xfrm>
          <a:off x="152622" y="1283594"/>
          <a:ext cx="9141042" cy="461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507">
                  <a:extLst>
                    <a:ext uri="{9D8B030D-6E8A-4147-A177-3AD203B41FA5}">
                      <a16:colId xmlns:a16="http://schemas.microsoft.com/office/drawing/2014/main" val="4065941715"/>
                    </a:ext>
                  </a:extLst>
                </a:gridCol>
                <a:gridCol w="1523507">
                  <a:extLst>
                    <a:ext uri="{9D8B030D-6E8A-4147-A177-3AD203B41FA5}">
                      <a16:colId xmlns:a16="http://schemas.microsoft.com/office/drawing/2014/main" val="1465337408"/>
                    </a:ext>
                  </a:extLst>
                </a:gridCol>
                <a:gridCol w="1523507">
                  <a:extLst>
                    <a:ext uri="{9D8B030D-6E8A-4147-A177-3AD203B41FA5}">
                      <a16:colId xmlns:a16="http://schemas.microsoft.com/office/drawing/2014/main" val="3088006980"/>
                    </a:ext>
                  </a:extLst>
                </a:gridCol>
                <a:gridCol w="1523507">
                  <a:extLst>
                    <a:ext uri="{9D8B030D-6E8A-4147-A177-3AD203B41FA5}">
                      <a16:colId xmlns:a16="http://schemas.microsoft.com/office/drawing/2014/main" val="2568811285"/>
                    </a:ext>
                  </a:extLst>
                </a:gridCol>
                <a:gridCol w="1523507">
                  <a:extLst>
                    <a:ext uri="{9D8B030D-6E8A-4147-A177-3AD203B41FA5}">
                      <a16:colId xmlns:a16="http://schemas.microsoft.com/office/drawing/2014/main" val="1426028657"/>
                    </a:ext>
                  </a:extLst>
                </a:gridCol>
                <a:gridCol w="1523507">
                  <a:extLst>
                    <a:ext uri="{9D8B030D-6E8A-4147-A177-3AD203B41FA5}">
                      <a16:colId xmlns:a16="http://schemas.microsoft.com/office/drawing/2014/main" val="1440472740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시험반영비율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필기시험과목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체력시험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신체검사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면접시험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가산점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173763"/>
                  </a:ext>
                </a:extLst>
              </a:tr>
            </a:tbl>
          </a:graphicData>
        </a:graphic>
      </p:graphicFrame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3CB60D35-8053-4942-D770-0A27C22BF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829708"/>
              </p:ext>
            </p:extLst>
          </p:nvPr>
        </p:nvGraphicFramePr>
        <p:xfrm>
          <a:off x="140956" y="406115"/>
          <a:ext cx="9152708" cy="487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177">
                  <a:extLst>
                    <a:ext uri="{9D8B030D-6E8A-4147-A177-3AD203B41FA5}">
                      <a16:colId xmlns:a16="http://schemas.microsoft.com/office/drawing/2014/main" val="4065941715"/>
                    </a:ext>
                  </a:extLst>
                </a:gridCol>
                <a:gridCol w="2288177">
                  <a:extLst>
                    <a:ext uri="{9D8B030D-6E8A-4147-A177-3AD203B41FA5}">
                      <a16:colId xmlns:a16="http://schemas.microsoft.com/office/drawing/2014/main" val="1465337408"/>
                    </a:ext>
                  </a:extLst>
                </a:gridCol>
                <a:gridCol w="2288177">
                  <a:extLst>
                    <a:ext uri="{9D8B030D-6E8A-4147-A177-3AD203B41FA5}">
                      <a16:colId xmlns:a16="http://schemas.microsoft.com/office/drawing/2014/main" val="3876032772"/>
                    </a:ext>
                  </a:extLst>
                </a:gridCol>
                <a:gridCol w="2288177">
                  <a:extLst>
                    <a:ext uri="{9D8B030D-6E8A-4147-A177-3AD203B41FA5}">
                      <a16:colId xmlns:a16="http://schemas.microsoft.com/office/drawing/2014/main" val="3072067874"/>
                    </a:ext>
                  </a:extLst>
                </a:gridCol>
              </a:tblGrid>
              <a:tr h="487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소방공무원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시험 일정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응시연령 및 자격조건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시험 상세 안내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최근 시험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173763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66472437-FE87-E866-86D5-DDED0D8718DA}"/>
              </a:ext>
            </a:extLst>
          </p:cNvPr>
          <p:cNvSpPr/>
          <p:nvPr/>
        </p:nvSpPr>
        <p:spPr>
          <a:xfrm>
            <a:off x="3078703" y="1131632"/>
            <a:ext cx="178303" cy="18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F248F50-07A1-0EF9-7B35-EA0EAC454902}"/>
              </a:ext>
            </a:extLst>
          </p:cNvPr>
          <p:cNvSpPr/>
          <p:nvPr/>
        </p:nvSpPr>
        <p:spPr>
          <a:xfrm>
            <a:off x="4628158" y="236567"/>
            <a:ext cx="178303" cy="18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8F1BBD8-E103-DEE0-3972-5B41B417D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934132"/>
              </p:ext>
            </p:extLst>
          </p:nvPr>
        </p:nvGraphicFramePr>
        <p:xfrm>
          <a:off x="152622" y="2292494"/>
          <a:ext cx="9141045" cy="43519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770">
                  <a:extLst>
                    <a:ext uri="{9D8B030D-6E8A-4147-A177-3AD203B41FA5}">
                      <a16:colId xmlns:a16="http://schemas.microsoft.com/office/drawing/2014/main" val="648787933"/>
                    </a:ext>
                  </a:extLst>
                </a:gridCol>
                <a:gridCol w="751025">
                  <a:extLst>
                    <a:ext uri="{9D8B030D-6E8A-4147-A177-3AD203B41FA5}">
                      <a16:colId xmlns:a16="http://schemas.microsoft.com/office/drawing/2014/main" val="2925814809"/>
                    </a:ext>
                  </a:extLst>
                </a:gridCol>
                <a:gridCol w="751025">
                  <a:extLst>
                    <a:ext uri="{9D8B030D-6E8A-4147-A177-3AD203B41FA5}">
                      <a16:colId xmlns:a16="http://schemas.microsoft.com/office/drawing/2014/main" val="1193499017"/>
                    </a:ext>
                  </a:extLst>
                </a:gridCol>
                <a:gridCol w="751025">
                  <a:extLst>
                    <a:ext uri="{9D8B030D-6E8A-4147-A177-3AD203B41FA5}">
                      <a16:colId xmlns:a16="http://schemas.microsoft.com/office/drawing/2014/main" val="3349800009"/>
                    </a:ext>
                  </a:extLst>
                </a:gridCol>
                <a:gridCol w="751025">
                  <a:extLst>
                    <a:ext uri="{9D8B030D-6E8A-4147-A177-3AD203B41FA5}">
                      <a16:colId xmlns:a16="http://schemas.microsoft.com/office/drawing/2014/main" val="3008349170"/>
                    </a:ext>
                  </a:extLst>
                </a:gridCol>
                <a:gridCol w="751025">
                  <a:extLst>
                    <a:ext uri="{9D8B030D-6E8A-4147-A177-3AD203B41FA5}">
                      <a16:colId xmlns:a16="http://schemas.microsoft.com/office/drawing/2014/main" val="3005480253"/>
                    </a:ext>
                  </a:extLst>
                </a:gridCol>
                <a:gridCol w="751025">
                  <a:extLst>
                    <a:ext uri="{9D8B030D-6E8A-4147-A177-3AD203B41FA5}">
                      <a16:colId xmlns:a16="http://schemas.microsoft.com/office/drawing/2014/main" val="1295205427"/>
                    </a:ext>
                  </a:extLst>
                </a:gridCol>
                <a:gridCol w="751025">
                  <a:extLst>
                    <a:ext uri="{9D8B030D-6E8A-4147-A177-3AD203B41FA5}">
                      <a16:colId xmlns:a16="http://schemas.microsoft.com/office/drawing/2014/main" val="529736901"/>
                    </a:ext>
                  </a:extLst>
                </a:gridCol>
                <a:gridCol w="751025">
                  <a:extLst>
                    <a:ext uri="{9D8B030D-6E8A-4147-A177-3AD203B41FA5}">
                      <a16:colId xmlns:a16="http://schemas.microsoft.com/office/drawing/2014/main" val="3547973775"/>
                    </a:ext>
                  </a:extLst>
                </a:gridCol>
                <a:gridCol w="751025">
                  <a:extLst>
                    <a:ext uri="{9D8B030D-6E8A-4147-A177-3AD203B41FA5}">
                      <a16:colId xmlns:a16="http://schemas.microsoft.com/office/drawing/2014/main" val="3310728007"/>
                    </a:ext>
                  </a:extLst>
                </a:gridCol>
                <a:gridCol w="751025">
                  <a:extLst>
                    <a:ext uri="{9D8B030D-6E8A-4147-A177-3AD203B41FA5}">
                      <a16:colId xmlns:a16="http://schemas.microsoft.com/office/drawing/2014/main" val="1360683218"/>
                    </a:ext>
                  </a:extLst>
                </a:gridCol>
                <a:gridCol w="751025">
                  <a:extLst>
                    <a:ext uri="{9D8B030D-6E8A-4147-A177-3AD203B41FA5}">
                      <a16:colId xmlns:a16="http://schemas.microsoft.com/office/drawing/2014/main" val="276671645"/>
                    </a:ext>
                  </a:extLst>
                </a:gridCol>
              </a:tblGrid>
              <a:tr h="206241"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 b="1" dirty="0">
                          <a:solidFill>
                            <a:srgbClr val="333333"/>
                          </a:solidFill>
                          <a:effectLst/>
                        </a:rPr>
                        <a:t>종목</a:t>
                      </a:r>
                    </a:p>
                  </a:txBody>
                  <a:tcPr marL="21131" marR="21131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 b="1" dirty="0">
                          <a:solidFill>
                            <a:srgbClr val="333333"/>
                          </a:solidFill>
                          <a:effectLst/>
                        </a:rPr>
                        <a:t>성별</a:t>
                      </a:r>
                    </a:p>
                  </a:txBody>
                  <a:tcPr marL="21131" marR="21131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 b="1" dirty="0">
                          <a:solidFill>
                            <a:srgbClr val="333333"/>
                          </a:solidFill>
                          <a:effectLst/>
                        </a:rPr>
                        <a:t>평가점수</a:t>
                      </a:r>
                    </a:p>
                  </a:txBody>
                  <a:tcPr marL="21131" marR="21131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387095"/>
                  </a:ext>
                </a:extLst>
              </a:tr>
              <a:tr h="206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 b="1">
                          <a:solidFill>
                            <a:srgbClr val="333333"/>
                          </a:solidFill>
                          <a:effectLst/>
                        </a:rPr>
                        <a:t>1</a:t>
                      </a:r>
                    </a:p>
                  </a:txBody>
                  <a:tcPr marL="21131" marR="21131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 b="1">
                          <a:solidFill>
                            <a:srgbClr val="333333"/>
                          </a:solidFill>
                          <a:effectLst/>
                        </a:rPr>
                        <a:t>2</a:t>
                      </a:r>
                    </a:p>
                  </a:txBody>
                  <a:tcPr marL="21131" marR="21131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 b="1">
                          <a:solidFill>
                            <a:srgbClr val="333333"/>
                          </a:solidFill>
                          <a:effectLst/>
                        </a:rPr>
                        <a:t>3</a:t>
                      </a:r>
                    </a:p>
                  </a:txBody>
                  <a:tcPr marL="21131" marR="21131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 b="1">
                          <a:solidFill>
                            <a:srgbClr val="333333"/>
                          </a:solidFill>
                          <a:effectLst/>
                        </a:rPr>
                        <a:t>4</a:t>
                      </a:r>
                    </a:p>
                  </a:txBody>
                  <a:tcPr marL="21131" marR="21131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 b="1">
                          <a:solidFill>
                            <a:srgbClr val="333333"/>
                          </a:solidFill>
                          <a:effectLst/>
                        </a:rPr>
                        <a:t>5</a:t>
                      </a:r>
                    </a:p>
                  </a:txBody>
                  <a:tcPr marL="21131" marR="21131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 b="1">
                          <a:solidFill>
                            <a:srgbClr val="333333"/>
                          </a:solidFill>
                          <a:effectLst/>
                        </a:rPr>
                        <a:t>6</a:t>
                      </a:r>
                    </a:p>
                  </a:txBody>
                  <a:tcPr marL="21131" marR="21131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 b="1" dirty="0">
                          <a:solidFill>
                            <a:srgbClr val="333333"/>
                          </a:solidFill>
                          <a:effectLst/>
                        </a:rPr>
                        <a:t>7</a:t>
                      </a:r>
                    </a:p>
                  </a:txBody>
                  <a:tcPr marL="21131" marR="21131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 b="1" dirty="0">
                          <a:solidFill>
                            <a:srgbClr val="333333"/>
                          </a:solidFill>
                          <a:effectLst/>
                        </a:rPr>
                        <a:t>8</a:t>
                      </a:r>
                    </a:p>
                  </a:txBody>
                  <a:tcPr marL="21131" marR="21131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 b="1" dirty="0">
                          <a:solidFill>
                            <a:srgbClr val="333333"/>
                          </a:solidFill>
                          <a:effectLst/>
                        </a:rPr>
                        <a:t>9</a:t>
                      </a:r>
                    </a:p>
                  </a:txBody>
                  <a:tcPr marL="21131" marR="21131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 b="1" dirty="0">
                          <a:solidFill>
                            <a:srgbClr val="333333"/>
                          </a:solidFill>
                          <a:effectLst/>
                        </a:rPr>
                        <a:t>10</a:t>
                      </a:r>
                    </a:p>
                  </a:txBody>
                  <a:tcPr marL="21131" marR="21131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146616"/>
                  </a:ext>
                </a:extLst>
              </a:tr>
              <a:tr h="327956">
                <a:tc rowSpan="2">
                  <a:txBody>
                    <a:bodyPr/>
                    <a:lstStyle/>
                    <a:p>
                      <a:pPr fontAlgn="ctr" latinLnBrk="0"/>
                      <a:r>
                        <a:rPr lang="ko-KR" altLang="en-US" sz="800">
                          <a:solidFill>
                            <a:srgbClr val="333333"/>
                          </a:solidFill>
                          <a:effectLst/>
                        </a:rPr>
                        <a:t>악력 </a:t>
                      </a:r>
                      <a:r>
                        <a:rPr lang="en-US" altLang="ko-KR" sz="800">
                          <a:solidFill>
                            <a:srgbClr val="333333"/>
                          </a:solidFill>
                          <a:effectLst/>
                        </a:rPr>
                        <a:t>(</a:t>
                      </a:r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</a:rPr>
                        <a:t>kg)</a:t>
                      </a:r>
                    </a:p>
                  </a:txBody>
                  <a:tcPr marL="40572" marR="40572" marT="54941" marB="5494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>
                          <a:solidFill>
                            <a:srgbClr val="777777"/>
                          </a:solidFill>
                          <a:effectLst/>
                        </a:rPr>
                        <a:t>남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45.3 ~ 48.0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48.1 ~ 50.0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50.1 ~ 51.5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51.6 ~ 52.8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52.9 ~ 54.1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54.2 ~ 55.4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55.5 ~ 56.7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56.8 ~ 58.0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58.1 ~ 59.9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 dirty="0">
                          <a:solidFill>
                            <a:srgbClr val="777777"/>
                          </a:solidFill>
                          <a:effectLst/>
                        </a:rPr>
                        <a:t>60.0 </a:t>
                      </a:r>
                      <a:r>
                        <a:rPr lang="ko-KR" altLang="en-US" sz="800" dirty="0">
                          <a:solidFill>
                            <a:srgbClr val="777777"/>
                          </a:solidFill>
                          <a:effectLst/>
                        </a:rPr>
                        <a:t>이상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915458"/>
                  </a:ext>
                </a:extLst>
              </a:tr>
              <a:tr h="327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>
                          <a:solidFill>
                            <a:srgbClr val="777777"/>
                          </a:solidFill>
                          <a:effectLst/>
                        </a:rPr>
                        <a:t>여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27.6 ~ 28.9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29.0 ~ 30.2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30.3 ~ 31.1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31.2 ~ 31.9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32.0 ~ 32.9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33.0 ~ 33.7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33.8 ~ 34.6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34.7 ~ 35.7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35.8 ~ 36.9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37.0 </a:t>
                      </a:r>
                      <a:r>
                        <a:rPr lang="ko-KR" altLang="en-US" sz="800">
                          <a:solidFill>
                            <a:srgbClr val="777777"/>
                          </a:solidFill>
                          <a:effectLst/>
                        </a:rPr>
                        <a:t>이상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932882"/>
                  </a:ext>
                </a:extLst>
              </a:tr>
              <a:tr h="327956">
                <a:tc rowSpan="2">
                  <a:txBody>
                    <a:bodyPr/>
                    <a:lstStyle/>
                    <a:p>
                      <a:pPr fontAlgn="ctr" latinLnBrk="0"/>
                      <a:r>
                        <a:rPr lang="ko-KR" altLang="en-US" sz="800">
                          <a:solidFill>
                            <a:srgbClr val="333333"/>
                          </a:solidFill>
                          <a:effectLst/>
                        </a:rPr>
                        <a:t>배근력 </a:t>
                      </a:r>
                      <a:r>
                        <a:rPr lang="en-US" altLang="ko-KR" sz="800">
                          <a:solidFill>
                            <a:srgbClr val="333333"/>
                          </a:solidFill>
                          <a:effectLst/>
                        </a:rPr>
                        <a:t>(</a:t>
                      </a:r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</a:rPr>
                        <a:t>kg)</a:t>
                      </a:r>
                    </a:p>
                  </a:txBody>
                  <a:tcPr marL="40572" marR="40572" marT="54941" marB="5494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>
                          <a:solidFill>
                            <a:srgbClr val="777777"/>
                          </a:solidFill>
                          <a:effectLst/>
                        </a:rPr>
                        <a:t>남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147 ~ 153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154 ~ 158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159 ~ 165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166 ~ 169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170 ~ 173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174 ~ 178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179 ~ 185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186 ~ 194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195 ~ 205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206 </a:t>
                      </a:r>
                      <a:r>
                        <a:rPr lang="ko-KR" altLang="en-US" sz="800">
                          <a:solidFill>
                            <a:srgbClr val="777777"/>
                          </a:solidFill>
                          <a:effectLst/>
                        </a:rPr>
                        <a:t>이상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923061"/>
                  </a:ext>
                </a:extLst>
              </a:tr>
              <a:tr h="327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>
                          <a:solidFill>
                            <a:srgbClr val="777777"/>
                          </a:solidFill>
                          <a:effectLst/>
                        </a:rPr>
                        <a:t>여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85 ~ 91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92 ~ 95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96 ~ 98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99 ~ 101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102 ~ 104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105 ~ 107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108 ~ 110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111 ~ 114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115 ~ 120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121 </a:t>
                      </a:r>
                      <a:r>
                        <a:rPr lang="ko-KR" altLang="en-US" sz="800">
                          <a:solidFill>
                            <a:srgbClr val="777777"/>
                          </a:solidFill>
                          <a:effectLst/>
                        </a:rPr>
                        <a:t>이상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354401"/>
                  </a:ext>
                </a:extLst>
              </a:tr>
              <a:tr h="327956">
                <a:tc rowSpan="2">
                  <a:txBody>
                    <a:bodyPr/>
                    <a:lstStyle/>
                    <a:p>
                      <a:pPr fontAlgn="ctr" latinLnBrk="0"/>
                      <a:r>
                        <a:rPr lang="ko-KR" altLang="en-US" sz="800">
                          <a:solidFill>
                            <a:srgbClr val="333333"/>
                          </a:solidFill>
                          <a:effectLst/>
                        </a:rPr>
                        <a:t>앉아 윗몸</a:t>
                      </a:r>
                      <a:br>
                        <a:rPr lang="ko-KR" altLang="en-US" sz="800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ko-KR" altLang="en-US" sz="800">
                          <a:solidFill>
                            <a:srgbClr val="333333"/>
                          </a:solidFill>
                          <a:effectLst/>
                        </a:rPr>
                        <a:t>앞으로 굽히기 </a:t>
                      </a:r>
                      <a:r>
                        <a:rPr lang="en-US" altLang="ko-KR" sz="800">
                          <a:solidFill>
                            <a:srgbClr val="333333"/>
                          </a:solidFill>
                          <a:effectLst/>
                        </a:rPr>
                        <a:t>(cm)</a:t>
                      </a:r>
                    </a:p>
                  </a:txBody>
                  <a:tcPr marL="40572" marR="40572" marT="54941" marB="5494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>
                          <a:solidFill>
                            <a:srgbClr val="777777"/>
                          </a:solidFill>
                          <a:effectLst/>
                        </a:rPr>
                        <a:t>남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16.1 ~ 17.3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17.4 ~ 18.3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18.4 ~ 19.8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19.9 ~ 20.6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20.7 ~ 21.6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21.7 ~ 22.4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22.5 ~ 23.2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23.3 ~ 24.2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24.3 ~ 25.7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 dirty="0">
                          <a:solidFill>
                            <a:srgbClr val="777777"/>
                          </a:solidFill>
                          <a:effectLst/>
                        </a:rPr>
                        <a:t>25.8 </a:t>
                      </a:r>
                      <a:r>
                        <a:rPr lang="ko-KR" altLang="en-US" sz="800" dirty="0">
                          <a:solidFill>
                            <a:srgbClr val="777777"/>
                          </a:solidFill>
                          <a:effectLst/>
                        </a:rPr>
                        <a:t>이상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433490"/>
                  </a:ext>
                </a:extLst>
              </a:tr>
              <a:tr h="3905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>
                          <a:solidFill>
                            <a:srgbClr val="777777"/>
                          </a:solidFill>
                          <a:effectLst/>
                        </a:rPr>
                        <a:t>여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19.5 ~ 20.6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20.7 ~ 21.6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21.7 ~ 22.6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22.7 ~ 23.4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23.5 ~ 24.8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24.9 ~ 25.4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25.5 ~ 26.1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26.2 ~ 26.7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26.8 ~ 27.9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28.0</a:t>
                      </a:r>
                      <a:r>
                        <a:rPr lang="ko-KR" altLang="en-US" sz="800">
                          <a:solidFill>
                            <a:srgbClr val="777777"/>
                          </a:solidFill>
                          <a:effectLst/>
                        </a:rPr>
                        <a:t>이상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1594950"/>
                  </a:ext>
                </a:extLst>
              </a:tr>
              <a:tr h="327956">
                <a:tc rowSpan="2">
                  <a:txBody>
                    <a:bodyPr/>
                    <a:lstStyle/>
                    <a:p>
                      <a:pPr fontAlgn="ctr" latinLnBrk="0"/>
                      <a:r>
                        <a:rPr lang="ko-KR" altLang="en-US" sz="800">
                          <a:solidFill>
                            <a:srgbClr val="333333"/>
                          </a:solidFill>
                          <a:effectLst/>
                        </a:rPr>
                        <a:t>제자리 멀리뛰기 </a:t>
                      </a:r>
                      <a:r>
                        <a:rPr lang="en-US" altLang="ko-KR" sz="800">
                          <a:solidFill>
                            <a:srgbClr val="333333"/>
                          </a:solidFill>
                          <a:effectLst/>
                        </a:rPr>
                        <a:t>(cm)</a:t>
                      </a:r>
                    </a:p>
                  </a:txBody>
                  <a:tcPr marL="40572" marR="40572" marT="54941" marB="5494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>
                          <a:solidFill>
                            <a:srgbClr val="777777"/>
                          </a:solidFill>
                          <a:effectLst/>
                        </a:rPr>
                        <a:t>남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223 ~ 231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232 ~ 236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237 ~ 239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240 ~ 242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243 ~ 245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246 ~ 249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250 ~ 254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255 ~ 257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258 ~ 262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263 </a:t>
                      </a:r>
                      <a:r>
                        <a:rPr lang="ko-KR" altLang="en-US" sz="800">
                          <a:solidFill>
                            <a:srgbClr val="777777"/>
                          </a:solidFill>
                          <a:effectLst/>
                        </a:rPr>
                        <a:t>이상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448388"/>
                  </a:ext>
                </a:extLst>
              </a:tr>
              <a:tr h="327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>
                          <a:solidFill>
                            <a:srgbClr val="777777"/>
                          </a:solidFill>
                          <a:effectLst/>
                        </a:rPr>
                        <a:t>여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160 ~ 164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165 ~ 168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169 ~ 172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173 ~ 176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177 ~ 180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181 ~ 184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185 ~ 188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189 ~ 193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194 ~ 198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199 </a:t>
                      </a:r>
                      <a:r>
                        <a:rPr lang="ko-KR" altLang="en-US" sz="800">
                          <a:solidFill>
                            <a:srgbClr val="777777"/>
                          </a:solidFill>
                          <a:effectLst/>
                        </a:rPr>
                        <a:t>이상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28898"/>
                  </a:ext>
                </a:extLst>
              </a:tr>
              <a:tr h="206241">
                <a:tc rowSpan="2">
                  <a:txBody>
                    <a:bodyPr/>
                    <a:lstStyle/>
                    <a:p>
                      <a:pPr fontAlgn="ctr" latinLnBrk="0"/>
                      <a:r>
                        <a:rPr lang="ko-KR" altLang="en-US" sz="800">
                          <a:solidFill>
                            <a:srgbClr val="333333"/>
                          </a:solidFill>
                          <a:effectLst/>
                        </a:rPr>
                        <a:t>윗몸 일으키기 </a:t>
                      </a:r>
                      <a:r>
                        <a:rPr lang="en-US" altLang="ko-KR" sz="800">
                          <a:solidFill>
                            <a:srgbClr val="333333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>
                          <a:solidFill>
                            <a:srgbClr val="333333"/>
                          </a:solidFill>
                          <a:effectLst/>
                        </a:rPr>
                        <a:t>회</a:t>
                      </a:r>
                      <a:r>
                        <a:rPr lang="en-US" altLang="ko-KR" sz="800">
                          <a:solidFill>
                            <a:srgbClr val="333333"/>
                          </a:solidFill>
                          <a:effectLst/>
                        </a:rPr>
                        <a:t>/</a:t>
                      </a:r>
                      <a:r>
                        <a:rPr lang="ko-KR" altLang="en-US" sz="800">
                          <a:solidFill>
                            <a:srgbClr val="333333"/>
                          </a:solidFill>
                          <a:effectLst/>
                        </a:rPr>
                        <a:t>분</a:t>
                      </a:r>
                      <a:r>
                        <a:rPr lang="en-US" altLang="ko-KR" sz="800">
                          <a:solidFill>
                            <a:srgbClr val="333333"/>
                          </a:solidFill>
                          <a:effectLst/>
                        </a:rPr>
                        <a:t>)</a:t>
                      </a:r>
                    </a:p>
                  </a:txBody>
                  <a:tcPr marL="40572" marR="40572" marT="54941" marB="5494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>
                          <a:solidFill>
                            <a:srgbClr val="777777"/>
                          </a:solidFill>
                          <a:effectLst/>
                        </a:rPr>
                        <a:t>남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43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44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45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46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47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48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49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50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51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52</a:t>
                      </a:r>
                      <a:r>
                        <a:rPr lang="ko-KR" altLang="en-US" sz="800">
                          <a:solidFill>
                            <a:srgbClr val="777777"/>
                          </a:solidFill>
                          <a:effectLst/>
                        </a:rPr>
                        <a:t>이상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604406"/>
                  </a:ext>
                </a:extLst>
              </a:tr>
              <a:tr h="3905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>
                          <a:solidFill>
                            <a:srgbClr val="777777"/>
                          </a:solidFill>
                          <a:effectLst/>
                        </a:rPr>
                        <a:t>여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33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34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35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36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37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38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39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40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41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42</a:t>
                      </a:r>
                      <a:r>
                        <a:rPr lang="ko-KR" altLang="en-US" sz="800">
                          <a:solidFill>
                            <a:srgbClr val="777777"/>
                          </a:solidFill>
                          <a:effectLst/>
                        </a:rPr>
                        <a:t>이상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908400"/>
                  </a:ext>
                </a:extLst>
              </a:tr>
              <a:tr h="327956">
                <a:tc rowSpan="2">
                  <a:txBody>
                    <a:bodyPr/>
                    <a:lstStyle/>
                    <a:p>
                      <a:pPr fontAlgn="ctr" latinLnBrk="0"/>
                      <a:r>
                        <a:rPr lang="ko-KR" altLang="en-US" sz="800">
                          <a:solidFill>
                            <a:srgbClr val="333333"/>
                          </a:solidFill>
                          <a:effectLst/>
                        </a:rPr>
                        <a:t>왕복 오래 달리기 </a:t>
                      </a:r>
                      <a:r>
                        <a:rPr lang="en-US" altLang="ko-KR" sz="800">
                          <a:solidFill>
                            <a:srgbClr val="333333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>
                          <a:solidFill>
                            <a:srgbClr val="333333"/>
                          </a:solidFill>
                          <a:effectLst/>
                        </a:rPr>
                        <a:t>회</a:t>
                      </a:r>
                      <a:r>
                        <a:rPr lang="en-US" altLang="ko-KR" sz="800">
                          <a:solidFill>
                            <a:srgbClr val="333333"/>
                          </a:solidFill>
                          <a:effectLst/>
                        </a:rPr>
                        <a:t>)</a:t>
                      </a:r>
                    </a:p>
                  </a:txBody>
                  <a:tcPr marL="40572" marR="40572" marT="54941" marB="5494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>
                          <a:solidFill>
                            <a:srgbClr val="777777"/>
                          </a:solidFill>
                          <a:effectLst/>
                        </a:rPr>
                        <a:t>남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57 ~ 59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60 ~ 61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62 ~ 63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64 ~ 67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68 ~ 71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72 ~ 74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75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76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77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78 </a:t>
                      </a:r>
                      <a:r>
                        <a:rPr lang="ko-KR" altLang="en-US" sz="800">
                          <a:solidFill>
                            <a:srgbClr val="777777"/>
                          </a:solidFill>
                          <a:effectLst/>
                        </a:rPr>
                        <a:t>이상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702551"/>
                  </a:ext>
                </a:extLst>
              </a:tr>
              <a:tr h="327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>
                          <a:solidFill>
                            <a:srgbClr val="777777"/>
                          </a:solidFill>
                          <a:effectLst/>
                        </a:rPr>
                        <a:t>여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28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29 ~ 30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31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32 ~ 33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34 ~ 36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37 ~ 39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40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41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42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 dirty="0">
                          <a:solidFill>
                            <a:srgbClr val="777777"/>
                          </a:solidFill>
                          <a:effectLst/>
                        </a:rPr>
                        <a:t>43 </a:t>
                      </a:r>
                      <a:r>
                        <a:rPr lang="ko-KR" altLang="en-US" sz="800" dirty="0">
                          <a:solidFill>
                            <a:srgbClr val="777777"/>
                          </a:solidFill>
                          <a:effectLst/>
                        </a:rPr>
                        <a:t>이상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54037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B067074-D1E1-6E06-68FF-95991341826E}"/>
              </a:ext>
            </a:extLst>
          </p:cNvPr>
          <p:cNvSpPr txBox="1"/>
          <p:nvPr/>
        </p:nvSpPr>
        <p:spPr>
          <a:xfrm>
            <a:off x="152622" y="1922940"/>
            <a:ext cx="9141042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▣ 시험종목 및 평가점수</a:t>
            </a: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C3A515AE-D449-1470-D6C7-3736717005F3}"/>
              </a:ext>
            </a:extLst>
          </p:cNvPr>
          <p:cNvSpPr/>
          <p:nvPr/>
        </p:nvSpPr>
        <p:spPr>
          <a:xfrm>
            <a:off x="10252582" y="6228942"/>
            <a:ext cx="334975" cy="4154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BBFD5C-02A8-51EF-7F9D-059C94581C47}"/>
              </a:ext>
            </a:extLst>
          </p:cNvPr>
          <p:cNvSpPr txBox="1"/>
          <p:nvPr/>
        </p:nvSpPr>
        <p:spPr>
          <a:xfrm>
            <a:off x="8925843" y="5829085"/>
            <a:ext cx="320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슬라이드 </a:t>
            </a:r>
            <a:r>
              <a:rPr lang="en-US" altLang="ko-KR" dirty="0"/>
              <a:t>12-13 </a:t>
            </a:r>
            <a:r>
              <a:rPr lang="ko-KR" altLang="en-US" dirty="0"/>
              <a:t>이어서 노출</a:t>
            </a:r>
          </a:p>
        </p:txBody>
      </p:sp>
    </p:spTree>
    <p:extLst>
      <p:ext uri="{BB962C8B-B14F-4D97-AF65-F5344CB8AC3E}">
        <p14:creationId xmlns:p14="http://schemas.microsoft.com/office/powerpoint/2010/main" val="1687494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D3C54FE-5E02-1CE0-3A1A-249C68E66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273820"/>
              </p:ext>
            </p:extLst>
          </p:nvPr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탭 선택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탭 선택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5351FE-3896-5B44-FD52-7E622EBD303C}"/>
              </a:ext>
            </a:extLst>
          </p:cNvPr>
          <p:cNvSpPr txBox="1"/>
          <p:nvPr/>
        </p:nvSpPr>
        <p:spPr>
          <a:xfrm>
            <a:off x="152621" y="1986608"/>
            <a:ext cx="9141042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▣ 변경되는 체력 시험</a:t>
            </a:r>
            <a:r>
              <a:rPr lang="en-US" altLang="ko-KR" sz="1200" b="1" dirty="0">
                <a:solidFill>
                  <a:schemeClr val="bg1"/>
                </a:solidFill>
              </a:rPr>
              <a:t>[2024</a:t>
            </a:r>
            <a:r>
              <a:rPr lang="ko-KR" altLang="en-US" sz="1200" b="1" dirty="0">
                <a:solidFill>
                  <a:schemeClr val="bg1"/>
                </a:solidFill>
              </a:rPr>
              <a:t>년 시행 예정</a:t>
            </a:r>
            <a:r>
              <a:rPr lang="en-US" altLang="ko-KR" sz="1200" b="1" dirty="0">
                <a:solidFill>
                  <a:schemeClr val="bg1"/>
                </a:solidFill>
              </a:rPr>
              <a:t>]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FA23BE7-8DDB-4387-051D-BAB615DCD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18769"/>
              </p:ext>
            </p:extLst>
          </p:nvPr>
        </p:nvGraphicFramePr>
        <p:xfrm>
          <a:off x="152621" y="2467369"/>
          <a:ext cx="9141042" cy="30029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0521">
                  <a:extLst>
                    <a:ext uri="{9D8B030D-6E8A-4147-A177-3AD203B41FA5}">
                      <a16:colId xmlns:a16="http://schemas.microsoft.com/office/drawing/2014/main" val="92197485"/>
                    </a:ext>
                  </a:extLst>
                </a:gridCol>
                <a:gridCol w="4570521">
                  <a:extLst>
                    <a:ext uri="{9D8B030D-6E8A-4147-A177-3AD203B41FA5}">
                      <a16:colId xmlns:a16="http://schemas.microsoft.com/office/drawing/2014/main" val="3292379693"/>
                    </a:ext>
                  </a:extLst>
                </a:gridCol>
              </a:tblGrid>
              <a:tr h="442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기존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688925"/>
                  </a:ext>
                </a:extLst>
              </a:tr>
              <a:tr h="1068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종목식</a:t>
                      </a:r>
                      <a:r>
                        <a:rPr lang="ko-KR" altLang="en-US" sz="1200" b="1" dirty="0"/>
                        <a:t> 체력검사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000" dirty="0"/>
                        <a:t>총 </a:t>
                      </a:r>
                      <a:r>
                        <a:rPr lang="en-US" altLang="ko-KR" sz="1000" dirty="0"/>
                        <a:t>6</a:t>
                      </a:r>
                      <a:r>
                        <a:rPr lang="ko-KR" altLang="en-US" sz="1000" dirty="0"/>
                        <a:t>개 개별 종목 측정</a:t>
                      </a:r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악력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배근력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앉아 윗몸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앞으로굽히기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제자리 멀리뛰기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윗몸 일으키기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왕복오래달리기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총점 </a:t>
                      </a:r>
                      <a:r>
                        <a:rPr lang="en-US" altLang="ko-KR" sz="1000" dirty="0"/>
                        <a:t>60</a:t>
                      </a:r>
                      <a:r>
                        <a:rPr lang="ko-KR" altLang="en-US" sz="1000" dirty="0"/>
                        <a:t>점 중 </a:t>
                      </a:r>
                      <a:r>
                        <a:rPr lang="en-US" altLang="ko-KR" sz="1000" dirty="0"/>
                        <a:t>30</a:t>
                      </a:r>
                      <a:r>
                        <a:rPr lang="ko-KR" altLang="en-US" sz="1000" dirty="0"/>
                        <a:t>점 이상 합격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순환식</a:t>
                      </a:r>
                      <a:r>
                        <a:rPr lang="ko-KR" altLang="en-US" sz="1200" b="1" dirty="0"/>
                        <a:t> 체력검사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r>
                        <a:rPr lang="ko-KR" altLang="en-US" sz="1000" dirty="0"/>
                        <a:t>개 종목 미정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연구를 통해 </a:t>
                      </a:r>
                      <a:r>
                        <a:rPr lang="en-US" altLang="ko-KR" sz="1000" dirty="0"/>
                        <a:t>6</a:t>
                      </a:r>
                      <a:r>
                        <a:rPr lang="ko-KR" altLang="en-US" sz="1000" dirty="0"/>
                        <a:t>개 시험종목 확정 예정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버피테스트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호스끌기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호스당기기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장비옮기기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메디신볼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벽 던지기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누워서 당기기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중량썰매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밀기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엎드려 기기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요구조자 옷깃 끌기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171450" indent="-1714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왕복오래달리기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시행일 및 규칙 미정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64423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04618FE-9AA7-718D-360A-C746B27CC573}"/>
              </a:ext>
            </a:extLst>
          </p:cNvPr>
          <p:cNvSpPr txBox="1"/>
          <p:nvPr/>
        </p:nvSpPr>
        <p:spPr>
          <a:xfrm>
            <a:off x="6927284" y="5486778"/>
            <a:ext cx="2781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※ 2024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년 모집요강 필히 확인 요망</a:t>
            </a:r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3D3D936E-53B5-ED2B-8324-C64E07152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645752"/>
              </p:ext>
            </p:extLst>
          </p:nvPr>
        </p:nvGraphicFramePr>
        <p:xfrm>
          <a:off x="152622" y="1291733"/>
          <a:ext cx="9141042" cy="461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507">
                  <a:extLst>
                    <a:ext uri="{9D8B030D-6E8A-4147-A177-3AD203B41FA5}">
                      <a16:colId xmlns:a16="http://schemas.microsoft.com/office/drawing/2014/main" val="4065941715"/>
                    </a:ext>
                  </a:extLst>
                </a:gridCol>
                <a:gridCol w="1523507">
                  <a:extLst>
                    <a:ext uri="{9D8B030D-6E8A-4147-A177-3AD203B41FA5}">
                      <a16:colId xmlns:a16="http://schemas.microsoft.com/office/drawing/2014/main" val="1465337408"/>
                    </a:ext>
                  </a:extLst>
                </a:gridCol>
                <a:gridCol w="1523507">
                  <a:extLst>
                    <a:ext uri="{9D8B030D-6E8A-4147-A177-3AD203B41FA5}">
                      <a16:colId xmlns:a16="http://schemas.microsoft.com/office/drawing/2014/main" val="3088006980"/>
                    </a:ext>
                  </a:extLst>
                </a:gridCol>
                <a:gridCol w="1523507">
                  <a:extLst>
                    <a:ext uri="{9D8B030D-6E8A-4147-A177-3AD203B41FA5}">
                      <a16:colId xmlns:a16="http://schemas.microsoft.com/office/drawing/2014/main" val="2568811285"/>
                    </a:ext>
                  </a:extLst>
                </a:gridCol>
                <a:gridCol w="1523507">
                  <a:extLst>
                    <a:ext uri="{9D8B030D-6E8A-4147-A177-3AD203B41FA5}">
                      <a16:colId xmlns:a16="http://schemas.microsoft.com/office/drawing/2014/main" val="1426028657"/>
                    </a:ext>
                  </a:extLst>
                </a:gridCol>
                <a:gridCol w="1523507">
                  <a:extLst>
                    <a:ext uri="{9D8B030D-6E8A-4147-A177-3AD203B41FA5}">
                      <a16:colId xmlns:a16="http://schemas.microsoft.com/office/drawing/2014/main" val="1440472740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시험반영비율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필기시험과목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체력시험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신체검사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면접시험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가산점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1737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CD0C2E7-A8C2-A97F-797C-7B45CBDC845F}"/>
              </a:ext>
            </a:extLst>
          </p:cNvPr>
          <p:cNvSpPr txBox="1"/>
          <p:nvPr/>
        </p:nvSpPr>
        <p:spPr>
          <a:xfrm>
            <a:off x="340940" y="6201943"/>
            <a:ext cx="86288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050" dirty="0"/>
              <a:t>악력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배근력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앉아윗몸앞으로굽히기</a:t>
            </a:r>
            <a:r>
              <a:rPr lang="en-US" altLang="ko-KR" sz="1050" dirty="0"/>
              <a:t>,</a:t>
            </a:r>
            <a:r>
              <a:rPr lang="ko-KR" altLang="en-US" sz="1050" dirty="0" err="1"/>
              <a:t>제자리멀리뛰기</a:t>
            </a:r>
            <a:r>
              <a:rPr lang="en-US" altLang="ko-KR" sz="1050" dirty="0"/>
              <a:t>,</a:t>
            </a:r>
            <a:r>
              <a:rPr lang="ko-KR" altLang="en-US" sz="1050" dirty="0" err="1"/>
              <a:t>윗몸일으키기</a:t>
            </a:r>
            <a:r>
              <a:rPr lang="en-US" altLang="ko-KR" sz="1050" dirty="0"/>
              <a:t>,</a:t>
            </a:r>
            <a:r>
              <a:rPr lang="ko-KR" altLang="en-US" sz="1050" dirty="0" err="1"/>
              <a:t>왕복오래달리기</a:t>
            </a:r>
            <a:endParaRPr lang="en-US" altLang="ko-KR" sz="1050" dirty="0"/>
          </a:p>
          <a:p>
            <a:pPr latinLnBrk="1"/>
            <a:r>
              <a:rPr lang="en-US" altLang="ko-KR" sz="1050" dirty="0"/>
              <a:t>6</a:t>
            </a:r>
            <a:r>
              <a:rPr lang="ko-KR" altLang="en-US" sz="1050" dirty="0"/>
              <a:t>종목에 대한 평가점수를 합산하여 총점 </a:t>
            </a:r>
            <a:r>
              <a:rPr lang="en-US" altLang="ko-KR" sz="1050" dirty="0"/>
              <a:t>60</a:t>
            </a:r>
            <a:r>
              <a:rPr lang="ko-KR" altLang="en-US" sz="1050" dirty="0"/>
              <a:t>점의 </a:t>
            </a:r>
            <a:r>
              <a:rPr lang="en-US" altLang="ko-KR" sz="1050" dirty="0"/>
              <a:t>50% </a:t>
            </a:r>
            <a:r>
              <a:rPr lang="ko-KR" altLang="en-US" sz="1050" dirty="0"/>
              <a:t>이상인 </a:t>
            </a:r>
            <a:r>
              <a:rPr lang="en-US" altLang="ko-KR" sz="1050" dirty="0"/>
              <a:t>30</a:t>
            </a:r>
            <a:r>
              <a:rPr lang="ko-KR" altLang="en-US" sz="1050" dirty="0"/>
              <a:t>점 이상 득점 시 합격합니다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02ED02-4505-79E6-94E3-CB494DAC9AD2}"/>
              </a:ext>
            </a:extLst>
          </p:cNvPr>
          <p:cNvSpPr txBox="1"/>
          <p:nvPr/>
        </p:nvSpPr>
        <p:spPr>
          <a:xfrm>
            <a:off x="152621" y="5930059"/>
            <a:ext cx="8747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♠ 체력시험 합격 기준</a:t>
            </a:r>
          </a:p>
        </p:txBody>
      </p: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8B192074-02FC-6B7D-3D31-7B663B5AB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848778"/>
              </p:ext>
            </p:extLst>
          </p:nvPr>
        </p:nvGraphicFramePr>
        <p:xfrm>
          <a:off x="140956" y="406115"/>
          <a:ext cx="9152708" cy="487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177">
                  <a:extLst>
                    <a:ext uri="{9D8B030D-6E8A-4147-A177-3AD203B41FA5}">
                      <a16:colId xmlns:a16="http://schemas.microsoft.com/office/drawing/2014/main" val="4065941715"/>
                    </a:ext>
                  </a:extLst>
                </a:gridCol>
                <a:gridCol w="2288177">
                  <a:extLst>
                    <a:ext uri="{9D8B030D-6E8A-4147-A177-3AD203B41FA5}">
                      <a16:colId xmlns:a16="http://schemas.microsoft.com/office/drawing/2014/main" val="1465337408"/>
                    </a:ext>
                  </a:extLst>
                </a:gridCol>
                <a:gridCol w="2288177">
                  <a:extLst>
                    <a:ext uri="{9D8B030D-6E8A-4147-A177-3AD203B41FA5}">
                      <a16:colId xmlns:a16="http://schemas.microsoft.com/office/drawing/2014/main" val="3876032772"/>
                    </a:ext>
                  </a:extLst>
                </a:gridCol>
                <a:gridCol w="2288177">
                  <a:extLst>
                    <a:ext uri="{9D8B030D-6E8A-4147-A177-3AD203B41FA5}">
                      <a16:colId xmlns:a16="http://schemas.microsoft.com/office/drawing/2014/main" val="3072067874"/>
                    </a:ext>
                  </a:extLst>
                </a:gridCol>
              </a:tblGrid>
              <a:tr h="487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소방공무원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시험 일정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응시연령 및 자격조건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시험 상세 안내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최근 시험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173763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F0F0190A-72A8-AE3F-E0C1-575EE088C6C0}"/>
              </a:ext>
            </a:extLst>
          </p:cNvPr>
          <p:cNvSpPr/>
          <p:nvPr/>
        </p:nvSpPr>
        <p:spPr>
          <a:xfrm>
            <a:off x="3157080" y="1125001"/>
            <a:ext cx="178303" cy="18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41FCE35-50D2-4280-951C-5B367A71917D}"/>
              </a:ext>
            </a:extLst>
          </p:cNvPr>
          <p:cNvSpPr/>
          <p:nvPr/>
        </p:nvSpPr>
        <p:spPr>
          <a:xfrm>
            <a:off x="4628158" y="236567"/>
            <a:ext cx="178303" cy="18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429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D3C54FE-5E02-1CE0-3A1A-249C68E66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374547"/>
              </p:ext>
            </p:extLst>
          </p:nvPr>
        </p:nvGraphicFramePr>
        <p:xfrm>
          <a:off x="9476174" y="17756"/>
          <a:ext cx="2654423" cy="2252917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783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탭 선택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탭 선택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C5DCD102-3F6E-18EB-C5B5-60B95B770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302766"/>
              </p:ext>
            </p:extLst>
          </p:nvPr>
        </p:nvGraphicFramePr>
        <p:xfrm>
          <a:off x="152622" y="1295291"/>
          <a:ext cx="9141042" cy="461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507">
                  <a:extLst>
                    <a:ext uri="{9D8B030D-6E8A-4147-A177-3AD203B41FA5}">
                      <a16:colId xmlns:a16="http://schemas.microsoft.com/office/drawing/2014/main" val="4065941715"/>
                    </a:ext>
                  </a:extLst>
                </a:gridCol>
                <a:gridCol w="1523507">
                  <a:extLst>
                    <a:ext uri="{9D8B030D-6E8A-4147-A177-3AD203B41FA5}">
                      <a16:colId xmlns:a16="http://schemas.microsoft.com/office/drawing/2014/main" val="1465337408"/>
                    </a:ext>
                  </a:extLst>
                </a:gridCol>
                <a:gridCol w="1523507">
                  <a:extLst>
                    <a:ext uri="{9D8B030D-6E8A-4147-A177-3AD203B41FA5}">
                      <a16:colId xmlns:a16="http://schemas.microsoft.com/office/drawing/2014/main" val="3088006980"/>
                    </a:ext>
                  </a:extLst>
                </a:gridCol>
                <a:gridCol w="1523507">
                  <a:extLst>
                    <a:ext uri="{9D8B030D-6E8A-4147-A177-3AD203B41FA5}">
                      <a16:colId xmlns:a16="http://schemas.microsoft.com/office/drawing/2014/main" val="2568811285"/>
                    </a:ext>
                  </a:extLst>
                </a:gridCol>
                <a:gridCol w="1523507">
                  <a:extLst>
                    <a:ext uri="{9D8B030D-6E8A-4147-A177-3AD203B41FA5}">
                      <a16:colId xmlns:a16="http://schemas.microsoft.com/office/drawing/2014/main" val="1426028657"/>
                    </a:ext>
                  </a:extLst>
                </a:gridCol>
                <a:gridCol w="1523507">
                  <a:extLst>
                    <a:ext uri="{9D8B030D-6E8A-4147-A177-3AD203B41FA5}">
                      <a16:colId xmlns:a16="http://schemas.microsoft.com/office/drawing/2014/main" val="1440472740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시험반영비율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필기시험과목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체력시험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신체검사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면접시험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가산점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17376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4991A46-7AB8-3895-0250-201EFF68B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097614"/>
              </p:ext>
            </p:extLst>
          </p:nvPr>
        </p:nvGraphicFramePr>
        <p:xfrm>
          <a:off x="152622" y="2224947"/>
          <a:ext cx="9141042" cy="38408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30343">
                  <a:extLst>
                    <a:ext uri="{9D8B030D-6E8A-4147-A177-3AD203B41FA5}">
                      <a16:colId xmlns:a16="http://schemas.microsoft.com/office/drawing/2014/main" val="3830581162"/>
                    </a:ext>
                  </a:extLst>
                </a:gridCol>
                <a:gridCol w="7210699">
                  <a:extLst>
                    <a:ext uri="{9D8B030D-6E8A-4147-A177-3AD203B41FA5}">
                      <a16:colId xmlns:a16="http://schemas.microsoft.com/office/drawing/2014/main" val="2494955809"/>
                    </a:ext>
                  </a:extLst>
                </a:gridCol>
              </a:tblGrid>
              <a:tr h="261864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dirty="0">
                          <a:solidFill>
                            <a:srgbClr val="333333"/>
                          </a:solidFill>
                          <a:effectLst/>
                        </a:rPr>
                        <a:t>부분별</a:t>
                      </a:r>
                    </a:p>
                  </a:txBody>
                  <a:tcPr marL="30386" marR="30386" marT="60773" marB="6077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dirty="0">
                          <a:solidFill>
                            <a:srgbClr val="333333"/>
                          </a:solidFill>
                          <a:effectLst/>
                        </a:rPr>
                        <a:t>합격기준</a:t>
                      </a:r>
                    </a:p>
                  </a:txBody>
                  <a:tcPr marL="30386" marR="30386" marT="60773" marB="6077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270057"/>
                  </a:ext>
                </a:extLst>
              </a:tr>
              <a:tr h="72279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dirty="0">
                          <a:solidFill>
                            <a:srgbClr val="333333"/>
                          </a:solidFill>
                          <a:effectLst/>
                        </a:rPr>
                        <a:t>체격</a:t>
                      </a:r>
                    </a:p>
                  </a:txBody>
                  <a:tcPr marL="58342" marR="58342" marT="79005" marB="7900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시험실시권자가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지정한 기관에서 실시한 소방공무원 채용시험 신체검사의 결과 건강상태가 양호하고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직무에 적합한 신체를 가져야 한다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.</a:t>
                      </a:r>
                    </a:p>
                  </a:txBody>
                  <a:tcPr marL="48618" marR="48618" marT="60773" marB="6077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720060"/>
                  </a:ext>
                </a:extLst>
              </a:tr>
              <a:tr h="414857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dirty="0">
                          <a:solidFill>
                            <a:srgbClr val="333333"/>
                          </a:solidFill>
                          <a:effectLst/>
                        </a:rPr>
                        <a:t>시력</a:t>
                      </a:r>
                    </a:p>
                  </a:txBody>
                  <a:tcPr marL="58342" marR="58342" marT="79005" marB="7900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두 눈의 시력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교정시력을 포함한다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이 각각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0.8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이상이어야 한다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.</a:t>
                      </a:r>
                    </a:p>
                  </a:txBody>
                  <a:tcPr marL="48618" marR="48618" marT="60773" marB="6077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068234"/>
                  </a:ext>
                </a:extLst>
              </a:tr>
              <a:tr h="414857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>
                          <a:solidFill>
                            <a:srgbClr val="333333"/>
                          </a:solidFill>
                          <a:effectLst/>
                        </a:rPr>
                        <a:t>색각</a:t>
                      </a:r>
                      <a:r>
                        <a:rPr lang="en-US" altLang="ko-KR" sz="1000" b="1">
                          <a:solidFill>
                            <a:srgbClr val="333333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1">
                          <a:solidFill>
                            <a:srgbClr val="333333"/>
                          </a:solidFill>
                          <a:effectLst/>
                        </a:rPr>
                        <a:t>色覺</a:t>
                      </a:r>
                      <a:r>
                        <a:rPr lang="en-US" altLang="ko-KR" sz="1000" b="1">
                          <a:solidFill>
                            <a:srgbClr val="333333"/>
                          </a:solidFill>
                          <a:effectLst/>
                        </a:rPr>
                        <a:t>)</a:t>
                      </a:r>
                    </a:p>
                  </a:txBody>
                  <a:tcPr marL="58342" marR="58342" marT="79005" marB="7900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색맹 또는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적색약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赤色弱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)(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약도를 제외한다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이 아니어야 한다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.</a:t>
                      </a:r>
                    </a:p>
                  </a:txBody>
                  <a:tcPr marL="48618" marR="48618" marT="60773" marB="6077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930077"/>
                  </a:ext>
                </a:extLst>
              </a:tr>
              <a:tr h="568823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dirty="0">
                          <a:solidFill>
                            <a:srgbClr val="333333"/>
                          </a:solidFill>
                          <a:effectLst/>
                        </a:rPr>
                        <a:t>청력</a:t>
                      </a:r>
                    </a:p>
                  </a:txBody>
                  <a:tcPr marL="58342" marR="58342" marT="79005" marB="7900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두 귀의 청력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교정청력을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포함한다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이 각각 적어도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40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데시벨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(dB)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이하의 소리를 들을 수 있어야 한다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.</a:t>
                      </a:r>
                    </a:p>
                  </a:txBody>
                  <a:tcPr marL="48618" marR="48618" marT="60773" marB="6077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935526"/>
                  </a:ext>
                </a:extLst>
              </a:tr>
              <a:tr h="87675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dirty="0">
                          <a:solidFill>
                            <a:srgbClr val="333333"/>
                          </a:solidFill>
                          <a:effectLst/>
                        </a:rPr>
                        <a:t>혈압</a:t>
                      </a:r>
                    </a:p>
                  </a:txBody>
                  <a:tcPr marL="58342" marR="58342" marT="79005" marB="7900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고혈압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수축기혈압이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145㎜Hg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을 초과하거나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확장기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혈압이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90㎜Hg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을 초과하는 것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)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또는</a:t>
                      </a:r>
                      <a:b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</a:b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저혈압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수축기혈압이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90㎜Hg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미만이거나 확장기혈압이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60㎜Hg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미만인 것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이 아니어야 한다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.</a:t>
                      </a:r>
                    </a:p>
                  </a:txBody>
                  <a:tcPr marL="48618" marR="48618" marT="60773" marB="6077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232704"/>
                  </a:ext>
                </a:extLst>
              </a:tr>
              <a:tr h="568823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dirty="0">
                          <a:solidFill>
                            <a:srgbClr val="333333"/>
                          </a:solidFill>
                          <a:effectLst/>
                        </a:rPr>
                        <a:t>운동신경</a:t>
                      </a:r>
                    </a:p>
                  </a:txBody>
                  <a:tcPr marL="58342" marR="58342" marT="79005" marB="7900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운동신경이 발달하고 신경 및 신체에 각종 질환의 후유증으로 인한 기능상 장애가 없어야 한다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.</a:t>
                      </a:r>
                    </a:p>
                  </a:txBody>
                  <a:tcPr marL="48618" marR="48618" marT="60773" marB="6077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32684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9CF6372-F3D7-3D21-57DA-3FC1FC2A66EA}"/>
              </a:ext>
            </a:extLst>
          </p:cNvPr>
          <p:cNvSpPr txBox="1"/>
          <p:nvPr/>
        </p:nvSpPr>
        <p:spPr>
          <a:xfrm>
            <a:off x="152622" y="1909502"/>
            <a:ext cx="9141042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▣ 신체 조건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A12514-74BC-CA1E-F74F-97871C6F91AD}"/>
              </a:ext>
            </a:extLst>
          </p:cNvPr>
          <p:cNvSpPr txBox="1"/>
          <p:nvPr/>
        </p:nvSpPr>
        <p:spPr>
          <a:xfrm>
            <a:off x="340941" y="6354493"/>
            <a:ext cx="86288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050" dirty="0"/>
              <a:t>체력시험 합격자를 대상으로 시험실시기관에서 지정하는 종합병원에서 발급받은 </a:t>
            </a:r>
            <a:r>
              <a:rPr lang="en-US" altLang="ko-KR" sz="1050" dirty="0"/>
              <a:t>‘</a:t>
            </a:r>
            <a:r>
              <a:rPr lang="ko-KR" altLang="en-US" sz="1050" dirty="0"/>
              <a:t>소방공무원 채용 신체검사서</a:t>
            </a:r>
            <a:r>
              <a:rPr lang="en-US" altLang="ko-KR" sz="1050" dirty="0"/>
              <a:t>＇</a:t>
            </a:r>
            <a:r>
              <a:rPr lang="ko-KR" altLang="en-US" sz="1050" dirty="0"/>
              <a:t>를 기준으로 </a:t>
            </a:r>
            <a:endParaRPr lang="en-US" altLang="ko-KR" sz="1050" dirty="0"/>
          </a:p>
          <a:p>
            <a:pPr latinLnBrk="1"/>
            <a:r>
              <a:rPr lang="ko-KR" altLang="en-US" sz="1050" dirty="0"/>
              <a:t>신체검사 판정관이 종합적으로 판정하여 합격자를 지정합니다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1248BB-A384-9423-09C1-12C46FF4DF96}"/>
              </a:ext>
            </a:extLst>
          </p:cNvPr>
          <p:cNvSpPr txBox="1"/>
          <p:nvPr/>
        </p:nvSpPr>
        <p:spPr>
          <a:xfrm>
            <a:off x="152622" y="6111184"/>
            <a:ext cx="8747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♠ 신체검사 합격 기준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9103A5FF-23C6-D155-16CE-0E757D2A4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46580"/>
              </p:ext>
            </p:extLst>
          </p:nvPr>
        </p:nvGraphicFramePr>
        <p:xfrm>
          <a:off x="140956" y="406115"/>
          <a:ext cx="9152708" cy="487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177">
                  <a:extLst>
                    <a:ext uri="{9D8B030D-6E8A-4147-A177-3AD203B41FA5}">
                      <a16:colId xmlns:a16="http://schemas.microsoft.com/office/drawing/2014/main" val="4065941715"/>
                    </a:ext>
                  </a:extLst>
                </a:gridCol>
                <a:gridCol w="2288177">
                  <a:extLst>
                    <a:ext uri="{9D8B030D-6E8A-4147-A177-3AD203B41FA5}">
                      <a16:colId xmlns:a16="http://schemas.microsoft.com/office/drawing/2014/main" val="1465337408"/>
                    </a:ext>
                  </a:extLst>
                </a:gridCol>
                <a:gridCol w="2288177">
                  <a:extLst>
                    <a:ext uri="{9D8B030D-6E8A-4147-A177-3AD203B41FA5}">
                      <a16:colId xmlns:a16="http://schemas.microsoft.com/office/drawing/2014/main" val="3876032772"/>
                    </a:ext>
                  </a:extLst>
                </a:gridCol>
                <a:gridCol w="2288177">
                  <a:extLst>
                    <a:ext uri="{9D8B030D-6E8A-4147-A177-3AD203B41FA5}">
                      <a16:colId xmlns:a16="http://schemas.microsoft.com/office/drawing/2014/main" val="3072067874"/>
                    </a:ext>
                  </a:extLst>
                </a:gridCol>
              </a:tblGrid>
              <a:tr h="487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소방공무원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시험 일정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응시연령 및 자격조건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시험 상세 안내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최근 시험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173763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82D5B760-8674-AA68-EC71-257310C6EF7B}"/>
              </a:ext>
            </a:extLst>
          </p:cNvPr>
          <p:cNvSpPr/>
          <p:nvPr/>
        </p:nvSpPr>
        <p:spPr>
          <a:xfrm>
            <a:off x="4766814" y="1137396"/>
            <a:ext cx="178303" cy="18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0763B5B-685B-5570-6371-5EF798C1EE90}"/>
              </a:ext>
            </a:extLst>
          </p:cNvPr>
          <p:cNvSpPr/>
          <p:nvPr/>
        </p:nvSpPr>
        <p:spPr>
          <a:xfrm>
            <a:off x="4628158" y="236567"/>
            <a:ext cx="178303" cy="18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547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D3C54FE-5E02-1CE0-3A1A-249C68E66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785368"/>
              </p:ext>
            </p:extLst>
          </p:nvPr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탭 선택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탭 선택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EA0AF3EC-965A-3137-7CC5-F45D55A97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603754"/>
              </p:ext>
            </p:extLst>
          </p:nvPr>
        </p:nvGraphicFramePr>
        <p:xfrm>
          <a:off x="152622" y="1314941"/>
          <a:ext cx="9141042" cy="461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507">
                  <a:extLst>
                    <a:ext uri="{9D8B030D-6E8A-4147-A177-3AD203B41FA5}">
                      <a16:colId xmlns:a16="http://schemas.microsoft.com/office/drawing/2014/main" val="4065941715"/>
                    </a:ext>
                  </a:extLst>
                </a:gridCol>
                <a:gridCol w="1523507">
                  <a:extLst>
                    <a:ext uri="{9D8B030D-6E8A-4147-A177-3AD203B41FA5}">
                      <a16:colId xmlns:a16="http://schemas.microsoft.com/office/drawing/2014/main" val="1465337408"/>
                    </a:ext>
                  </a:extLst>
                </a:gridCol>
                <a:gridCol w="1523507">
                  <a:extLst>
                    <a:ext uri="{9D8B030D-6E8A-4147-A177-3AD203B41FA5}">
                      <a16:colId xmlns:a16="http://schemas.microsoft.com/office/drawing/2014/main" val="3088006980"/>
                    </a:ext>
                  </a:extLst>
                </a:gridCol>
                <a:gridCol w="1523507">
                  <a:extLst>
                    <a:ext uri="{9D8B030D-6E8A-4147-A177-3AD203B41FA5}">
                      <a16:colId xmlns:a16="http://schemas.microsoft.com/office/drawing/2014/main" val="2509986177"/>
                    </a:ext>
                  </a:extLst>
                </a:gridCol>
                <a:gridCol w="1523507">
                  <a:extLst>
                    <a:ext uri="{9D8B030D-6E8A-4147-A177-3AD203B41FA5}">
                      <a16:colId xmlns:a16="http://schemas.microsoft.com/office/drawing/2014/main" val="1426028657"/>
                    </a:ext>
                  </a:extLst>
                </a:gridCol>
                <a:gridCol w="1523507">
                  <a:extLst>
                    <a:ext uri="{9D8B030D-6E8A-4147-A177-3AD203B41FA5}">
                      <a16:colId xmlns:a16="http://schemas.microsoft.com/office/drawing/2014/main" val="1440472740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시험반영비율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필기시험과목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체력시험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신체검사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면접시험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가산점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1737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C9C6BB0-F469-CC0B-38DD-485E51A20BEA}"/>
              </a:ext>
            </a:extLst>
          </p:cNvPr>
          <p:cNvSpPr txBox="1"/>
          <p:nvPr/>
        </p:nvSpPr>
        <p:spPr>
          <a:xfrm>
            <a:off x="152622" y="1911488"/>
            <a:ext cx="9141042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▣ 면접 시험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7214DA2-B14A-3CBB-3E8A-7F8B207AF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225418"/>
              </p:ext>
            </p:extLst>
          </p:nvPr>
        </p:nvGraphicFramePr>
        <p:xfrm>
          <a:off x="140956" y="2590800"/>
          <a:ext cx="9141043" cy="14859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36525">
                  <a:extLst>
                    <a:ext uri="{9D8B030D-6E8A-4147-A177-3AD203B41FA5}">
                      <a16:colId xmlns:a16="http://schemas.microsoft.com/office/drawing/2014/main" val="3043017181"/>
                    </a:ext>
                  </a:extLst>
                </a:gridCol>
                <a:gridCol w="2335486">
                  <a:extLst>
                    <a:ext uri="{9D8B030D-6E8A-4147-A177-3AD203B41FA5}">
                      <a16:colId xmlns:a16="http://schemas.microsoft.com/office/drawing/2014/main" val="903701737"/>
                    </a:ext>
                  </a:extLst>
                </a:gridCol>
                <a:gridCol w="4769032">
                  <a:extLst>
                    <a:ext uri="{9D8B030D-6E8A-4147-A177-3AD203B41FA5}">
                      <a16:colId xmlns:a16="http://schemas.microsoft.com/office/drawing/2014/main" val="4197344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dirty="0">
                          <a:solidFill>
                            <a:srgbClr val="333333"/>
                          </a:solidFill>
                          <a:effectLst/>
                        </a:rPr>
                        <a:t>구분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dirty="0">
                          <a:solidFill>
                            <a:srgbClr val="333333"/>
                          </a:solidFill>
                          <a:effectLst/>
                        </a:rPr>
                        <a:t>방식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dirty="0">
                          <a:solidFill>
                            <a:srgbClr val="333333"/>
                          </a:solidFill>
                          <a:effectLst/>
                        </a:rPr>
                        <a:t>평정요소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21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</a:rPr>
                        <a:t>단계</a:t>
                      </a:r>
                    </a:p>
                  </a:txBody>
                  <a:tcPr marT="123825" marB="1238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</a:rPr>
                        <a:t>집단면접</a:t>
                      </a:r>
                    </a:p>
                  </a:txBody>
                  <a:tcPr marT="123825" marB="1238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전문지식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·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기술과 그 응용능력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(10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점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)</a:t>
                      </a:r>
                      <a:b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</a:b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창의력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·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의지력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그 밖의 발전 가능성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(10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점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)</a:t>
                      </a:r>
                      <a:b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</a:b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의사발표의 정확성과 논리성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(10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점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86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</a:rPr>
                        <a:t>단계</a:t>
                      </a:r>
                    </a:p>
                  </a:txBody>
                  <a:tcPr marT="123825" marB="1238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</a:rPr>
                        <a:t>개별면접</a:t>
                      </a:r>
                    </a:p>
                  </a:txBody>
                  <a:tcPr marT="123825" marB="1238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소방공무원으로서의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적성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(20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점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)</a:t>
                      </a:r>
                      <a:b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</a:b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예의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·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품행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·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성실성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·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봉사성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(10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점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87311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0C3FE9A-9391-8E3D-58B3-27249E929CA0}"/>
              </a:ext>
            </a:extLst>
          </p:cNvPr>
          <p:cNvSpPr txBox="1"/>
          <p:nvPr/>
        </p:nvSpPr>
        <p:spPr>
          <a:xfrm>
            <a:off x="152621" y="2293858"/>
            <a:ext cx="1810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시험방법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현행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81EAED-8758-8FCE-9463-7DD149625451}"/>
              </a:ext>
            </a:extLst>
          </p:cNvPr>
          <p:cNvSpPr txBox="1"/>
          <p:nvPr/>
        </p:nvSpPr>
        <p:spPr>
          <a:xfrm>
            <a:off x="140287" y="4297264"/>
            <a:ext cx="5955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시험방법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개선안</a:t>
            </a:r>
            <a:r>
              <a:rPr lang="en-US" altLang="ko-KR" sz="1200" b="1" dirty="0"/>
              <a:t>) </a:t>
            </a:r>
            <a:r>
              <a:rPr lang="en-US" altLang="ko-KR" sz="1000" dirty="0"/>
              <a:t>※</a:t>
            </a:r>
            <a:r>
              <a:rPr lang="ko-KR" altLang="en-US" sz="1000" dirty="0"/>
              <a:t>개선 시점에 따라 개선안으로 면접시험이 시행될 수 있음</a:t>
            </a:r>
            <a:r>
              <a:rPr lang="en-US" altLang="ko-KR" sz="1000" dirty="0"/>
              <a:t>.</a:t>
            </a:r>
            <a:endParaRPr lang="ko-KR" altLang="en-US" sz="120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6DD2BE2-0F14-87A5-33C5-DC10C7676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052862"/>
              </p:ext>
            </p:extLst>
          </p:nvPr>
        </p:nvGraphicFramePr>
        <p:xfrm>
          <a:off x="152621" y="4574263"/>
          <a:ext cx="9129377" cy="1885950"/>
        </p:xfrm>
        <a:graphic>
          <a:graphicData uri="http://schemas.openxmlformats.org/drawingml/2006/table">
            <a:tbl>
              <a:tblPr/>
              <a:tblGrid>
                <a:gridCol w="1951943">
                  <a:extLst>
                    <a:ext uri="{9D8B030D-6E8A-4147-A177-3AD203B41FA5}">
                      <a16:colId xmlns:a16="http://schemas.microsoft.com/office/drawing/2014/main" val="6146850"/>
                    </a:ext>
                  </a:extLst>
                </a:gridCol>
                <a:gridCol w="2347387">
                  <a:extLst>
                    <a:ext uri="{9D8B030D-6E8A-4147-A177-3AD203B41FA5}">
                      <a16:colId xmlns:a16="http://schemas.microsoft.com/office/drawing/2014/main" val="2824615510"/>
                    </a:ext>
                  </a:extLst>
                </a:gridCol>
                <a:gridCol w="2287708">
                  <a:extLst>
                    <a:ext uri="{9D8B030D-6E8A-4147-A177-3AD203B41FA5}">
                      <a16:colId xmlns:a16="http://schemas.microsoft.com/office/drawing/2014/main" val="1454344856"/>
                    </a:ext>
                  </a:extLst>
                </a:gridCol>
                <a:gridCol w="2542339">
                  <a:extLst>
                    <a:ext uri="{9D8B030D-6E8A-4147-A177-3AD203B41FA5}">
                      <a16:colId xmlns:a16="http://schemas.microsoft.com/office/drawing/2014/main" val="6667749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dirty="0">
                          <a:solidFill>
                            <a:srgbClr val="333333"/>
                          </a:solidFill>
                          <a:effectLst/>
                        </a:rPr>
                        <a:t>구분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dirty="0">
                          <a:solidFill>
                            <a:srgbClr val="333333"/>
                          </a:solidFill>
                          <a:effectLst/>
                        </a:rPr>
                        <a:t>방식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dirty="0">
                          <a:solidFill>
                            <a:srgbClr val="333333"/>
                          </a:solidFill>
                          <a:effectLst/>
                        </a:rPr>
                        <a:t>평정요소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7057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</a:rPr>
                        <a:t>단계</a:t>
                      </a:r>
                    </a:p>
                  </a:txBody>
                  <a:tcPr marT="123825" marB="1238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</a:rPr>
                        <a:t>개별면접</a:t>
                      </a:r>
                    </a:p>
                  </a:txBody>
                  <a:tcPr marT="123825" marB="1238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</a:rPr>
                        <a:t>발표면접</a:t>
                      </a:r>
                    </a:p>
                  </a:txBody>
                  <a:tcPr marT="123825" marB="1238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문제해결능력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(10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점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)</a:t>
                      </a:r>
                      <a:b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</a:b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의사소통능력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(10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점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9350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</a:rPr>
                        <a:t>인성면접</a:t>
                      </a:r>
                    </a:p>
                  </a:txBody>
                  <a:tcPr marT="123825" marB="1238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소방공무원으로서의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공직관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(10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점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)</a:t>
                      </a:r>
                      <a:b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</a:b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팀워크 및 협업능력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(10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점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)</a:t>
                      </a:r>
                      <a:b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</a:b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침착성 및 책임감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(10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점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828997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dirty="0">
                          <a:solidFill>
                            <a:srgbClr val="333333"/>
                          </a:solidFill>
                          <a:effectLst/>
                        </a:rPr>
                        <a:t>현재 법령 </a:t>
                      </a:r>
                      <a:r>
                        <a:rPr lang="ko-KR" altLang="en-US" sz="1000" dirty="0" err="1">
                          <a:solidFill>
                            <a:srgbClr val="333333"/>
                          </a:solidFill>
                          <a:effectLst/>
                        </a:rPr>
                        <a:t>개정중으로</a:t>
                      </a:r>
                      <a:r>
                        <a:rPr lang="ko-KR" altLang="en-US" sz="1000" dirty="0">
                          <a:solidFill>
                            <a:srgbClr val="333333"/>
                          </a:solidFill>
                          <a:effectLst/>
                        </a:rPr>
                        <a:t> 면접시험의 응시방법</a:t>
                      </a:r>
                      <a:r>
                        <a:rPr lang="en-US" altLang="ko-KR" sz="1000" dirty="0">
                          <a:solidFill>
                            <a:srgbClr val="333333"/>
                          </a:solidFill>
                          <a:effectLst/>
                        </a:rPr>
                        <a:t>·</a:t>
                      </a:r>
                      <a:r>
                        <a:rPr lang="ko-KR" altLang="en-US" sz="1000" dirty="0">
                          <a:solidFill>
                            <a:srgbClr val="333333"/>
                          </a:solidFill>
                          <a:effectLst/>
                        </a:rPr>
                        <a:t>평정요소 등 </a:t>
                      </a:r>
                      <a:r>
                        <a:rPr lang="ko-KR" altLang="en-US" sz="1000" b="1" dirty="0">
                          <a:solidFill>
                            <a:srgbClr val="333333"/>
                          </a:solidFill>
                          <a:effectLst/>
                        </a:rPr>
                        <a:t>세부내용 별도공고 예정</a:t>
                      </a:r>
                      <a:endParaRPr lang="ko-KR" altLang="en-US" sz="10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T="123825" marB="1238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53808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7B88585-2DCB-8FF5-91A2-E4F65F32A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230433"/>
              </p:ext>
            </p:extLst>
          </p:nvPr>
        </p:nvGraphicFramePr>
        <p:xfrm>
          <a:off x="140956" y="406115"/>
          <a:ext cx="9152708" cy="487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177">
                  <a:extLst>
                    <a:ext uri="{9D8B030D-6E8A-4147-A177-3AD203B41FA5}">
                      <a16:colId xmlns:a16="http://schemas.microsoft.com/office/drawing/2014/main" val="4065941715"/>
                    </a:ext>
                  </a:extLst>
                </a:gridCol>
                <a:gridCol w="2288177">
                  <a:extLst>
                    <a:ext uri="{9D8B030D-6E8A-4147-A177-3AD203B41FA5}">
                      <a16:colId xmlns:a16="http://schemas.microsoft.com/office/drawing/2014/main" val="1465337408"/>
                    </a:ext>
                  </a:extLst>
                </a:gridCol>
                <a:gridCol w="2288177">
                  <a:extLst>
                    <a:ext uri="{9D8B030D-6E8A-4147-A177-3AD203B41FA5}">
                      <a16:colId xmlns:a16="http://schemas.microsoft.com/office/drawing/2014/main" val="3876032772"/>
                    </a:ext>
                  </a:extLst>
                </a:gridCol>
                <a:gridCol w="2288177">
                  <a:extLst>
                    <a:ext uri="{9D8B030D-6E8A-4147-A177-3AD203B41FA5}">
                      <a16:colId xmlns:a16="http://schemas.microsoft.com/office/drawing/2014/main" val="3072067874"/>
                    </a:ext>
                  </a:extLst>
                </a:gridCol>
              </a:tblGrid>
              <a:tr h="487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소방공무원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시험 일정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응시연령 및 자격조건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시험 상세 안내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최근 시험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173763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892D768A-84C6-6CB9-8518-ED6BE6D1676E}"/>
              </a:ext>
            </a:extLst>
          </p:cNvPr>
          <p:cNvSpPr/>
          <p:nvPr/>
        </p:nvSpPr>
        <p:spPr>
          <a:xfrm>
            <a:off x="6207145" y="1111177"/>
            <a:ext cx="178303" cy="18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67708FE-AEED-E78B-3CAC-3748CC4E42E5}"/>
              </a:ext>
            </a:extLst>
          </p:cNvPr>
          <p:cNvSpPr/>
          <p:nvPr/>
        </p:nvSpPr>
        <p:spPr>
          <a:xfrm>
            <a:off x="4628158" y="236567"/>
            <a:ext cx="178303" cy="18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0486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844106"/>
              </p:ext>
            </p:extLst>
          </p:nvPr>
        </p:nvGraphicFramePr>
        <p:xfrm>
          <a:off x="9476174" y="17756"/>
          <a:ext cx="2654423" cy="220967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탭 선택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탭 선택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선택 시 첨부자료 팝업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(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슬라이드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17)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자격증 등 소지자 가점비율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[</a:t>
                      </a:r>
                      <a:r>
                        <a:rPr lang="ko-KR" altLang="en-US" sz="800" spc="-100" baseline="0" dirty="0" err="1">
                          <a:latin typeface="+mn-ea"/>
                        </a:rPr>
                        <a:t>시행규칠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 </a:t>
                      </a:r>
                      <a:r>
                        <a:rPr lang="ko-KR" altLang="en-US" sz="800" spc="-100" baseline="0" dirty="0" err="1">
                          <a:latin typeface="+mn-ea"/>
                        </a:rPr>
                        <a:t>별포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6]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6B54514-6F5F-15B7-8B97-3DDB1A76A448}"/>
              </a:ext>
            </a:extLst>
          </p:cNvPr>
          <p:cNvSpPr txBox="1"/>
          <p:nvPr/>
        </p:nvSpPr>
        <p:spPr>
          <a:xfrm>
            <a:off x="140956" y="2113110"/>
            <a:ext cx="9141042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▣ 가산점</a:t>
            </a:r>
            <a:r>
              <a:rPr lang="en-US" altLang="ko-KR" sz="1200" b="1" dirty="0">
                <a:solidFill>
                  <a:schemeClr val="bg1"/>
                </a:solidFill>
              </a:rPr>
              <a:t>[</a:t>
            </a:r>
            <a:r>
              <a:rPr lang="ko-KR" altLang="en-US" sz="1200" b="1" dirty="0">
                <a:solidFill>
                  <a:schemeClr val="bg1"/>
                </a:solidFill>
              </a:rPr>
              <a:t>반영 비율 최대 </a:t>
            </a:r>
            <a:r>
              <a:rPr lang="en-US" altLang="ko-KR" sz="1200" b="1" dirty="0">
                <a:solidFill>
                  <a:schemeClr val="bg1"/>
                </a:solidFill>
              </a:rPr>
              <a:t>5%]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A8E8856B-7428-88DB-1277-3F4752B52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525281"/>
              </p:ext>
            </p:extLst>
          </p:nvPr>
        </p:nvGraphicFramePr>
        <p:xfrm>
          <a:off x="173397" y="2789654"/>
          <a:ext cx="9141043" cy="3571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1353">
                  <a:extLst>
                    <a:ext uri="{9D8B030D-6E8A-4147-A177-3AD203B41FA5}">
                      <a16:colId xmlns:a16="http://schemas.microsoft.com/office/drawing/2014/main" val="3103956658"/>
                    </a:ext>
                  </a:extLst>
                </a:gridCol>
                <a:gridCol w="2447223">
                  <a:extLst>
                    <a:ext uri="{9D8B030D-6E8A-4147-A177-3AD203B41FA5}">
                      <a16:colId xmlns:a16="http://schemas.microsoft.com/office/drawing/2014/main" val="3229013228"/>
                    </a:ext>
                  </a:extLst>
                </a:gridCol>
                <a:gridCol w="2503267">
                  <a:extLst>
                    <a:ext uri="{9D8B030D-6E8A-4147-A177-3AD203B41FA5}">
                      <a16:colId xmlns:a16="http://schemas.microsoft.com/office/drawing/2014/main" val="501989372"/>
                    </a:ext>
                  </a:extLst>
                </a:gridCol>
                <a:gridCol w="2419200">
                  <a:extLst>
                    <a:ext uri="{9D8B030D-6E8A-4147-A177-3AD203B41FA5}">
                      <a16:colId xmlns:a16="http://schemas.microsoft.com/office/drawing/2014/main" val="3299409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5%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3%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1%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367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소방관련</a:t>
                      </a:r>
                      <a:endParaRPr lang="en-US" altLang="ko-KR" sz="1000" b="1" dirty="0">
                        <a:solidFill>
                          <a:srgbClr val="212121"/>
                        </a:solidFill>
                        <a:effectLst/>
                        <a:latin typeface="+mn-lt"/>
                      </a:endParaRPr>
                    </a:p>
                    <a:p>
                      <a:pPr algn="ctr"/>
                      <a:r>
                        <a:rPr lang="en-US" altLang="ko-KR" sz="1000" b="1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자격증</a:t>
                      </a:r>
                      <a:r>
                        <a:rPr lang="en-US" altLang="ko-KR" sz="1000" b="1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ko-KR" altLang="en-US" sz="1000" b="1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면허증</a:t>
                      </a:r>
                      <a:r>
                        <a:rPr lang="en-US" altLang="ko-KR" sz="1000" b="1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1000" b="1" dirty="0">
                        <a:solidFill>
                          <a:srgbClr val="212121"/>
                        </a:solidFill>
                        <a:effectLst/>
                        <a:latin typeface="+mn-lt"/>
                      </a:endParaRPr>
                    </a:p>
                  </a:txBody>
                  <a:tcPr marT="190500" marB="1905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소방관련 국가기술자격증 기술사</a:t>
                      </a:r>
                      <a:r>
                        <a:rPr lang="en-US" altLang="ko-KR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기능장</a:t>
                      </a:r>
                      <a:br>
                        <a:rPr lang="ko-KR" altLang="en-US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초경량비행장치 실기평가조종자</a:t>
                      </a:r>
                    </a:p>
                  </a:txBody>
                  <a:tcPr marT="190500" marB="1905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소방관련 국가기술자격증 기사</a:t>
                      </a:r>
                      <a:br>
                        <a:rPr lang="ko-KR" altLang="en-US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초경량비행장치 지도조종자</a:t>
                      </a:r>
                    </a:p>
                  </a:txBody>
                  <a:tcPr marT="190500" marB="1905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소방관련 국가기술자격 중 산업기사</a:t>
                      </a:r>
                      <a:r>
                        <a:rPr lang="en-US" altLang="ko-KR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기능사</a:t>
                      </a:r>
                      <a:br>
                        <a:rPr lang="ko-KR" altLang="en-US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제</a:t>
                      </a:r>
                      <a:r>
                        <a:rPr lang="en-US" altLang="ko-KR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ko-KR" altLang="en-US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종 대형면허</a:t>
                      </a:r>
                      <a:r>
                        <a:rPr lang="en-US" altLang="ko-KR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제</a:t>
                      </a:r>
                      <a:r>
                        <a:rPr lang="en-US" altLang="ko-KR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ko-KR" altLang="en-US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종 특수면허 중 대형견인차면허</a:t>
                      </a:r>
                      <a:br>
                        <a:rPr lang="ko-KR" altLang="en-US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초경량비행장치 조종자</a:t>
                      </a:r>
                      <a:r>
                        <a:rPr lang="en-US" altLang="ko-KR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(1</a:t>
                      </a:r>
                      <a:r>
                        <a:rPr lang="ko-KR" altLang="en-US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종</a:t>
                      </a:r>
                      <a:r>
                        <a:rPr lang="en-US" altLang="ko-KR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,2</a:t>
                      </a:r>
                      <a:r>
                        <a:rPr lang="ko-KR" altLang="en-US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종</a:t>
                      </a:r>
                      <a:r>
                        <a:rPr lang="en-US" altLang="ko-KR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T="190500" marB="1905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89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사무관리</a:t>
                      </a:r>
                    </a:p>
                  </a:txBody>
                  <a:tcPr marT="190500" marB="1905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T="190500" marB="1905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컴퓨터활용능력 </a:t>
                      </a:r>
                      <a:r>
                        <a:rPr lang="en-US" altLang="ko-KR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ko-KR" altLang="en-US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급</a:t>
                      </a:r>
                    </a:p>
                  </a:txBody>
                  <a:tcPr marT="190500" marB="1905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컴퓨터활용능력 </a:t>
                      </a:r>
                      <a:r>
                        <a:rPr lang="en-US" altLang="ko-KR" sz="10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ko-KR" altLang="en-US" sz="10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급</a:t>
                      </a:r>
                    </a:p>
                  </a:txBody>
                  <a:tcPr marT="190500" marB="1905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268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국어</a:t>
                      </a:r>
                    </a:p>
                  </a:txBody>
                  <a:tcPr marT="190500" marB="1905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한국실용글쓰기검정 </a:t>
                      </a:r>
                      <a:r>
                        <a:rPr lang="en-US" altLang="ko-KR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750</a:t>
                      </a:r>
                      <a:r>
                        <a:rPr lang="ko-KR" altLang="en-US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점 이상</a:t>
                      </a:r>
                      <a:br>
                        <a:rPr lang="ko-KR" altLang="en-US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한국어능력시험 </a:t>
                      </a:r>
                      <a:r>
                        <a:rPr lang="en-US" altLang="ko-KR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770</a:t>
                      </a:r>
                      <a:r>
                        <a:rPr lang="ko-KR" altLang="en-US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점 이상</a:t>
                      </a:r>
                      <a:br>
                        <a:rPr lang="ko-KR" altLang="en-US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국어능력인증시험 </a:t>
                      </a:r>
                      <a:r>
                        <a:rPr lang="en-US" altLang="ko-KR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162</a:t>
                      </a:r>
                      <a:r>
                        <a:rPr lang="ko-KR" altLang="en-US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점 이상</a:t>
                      </a:r>
                    </a:p>
                  </a:txBody>
                  <a:tcPr marT="190500" marB="1905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한국실용글쓰기검정 </a:t>
                      </a:r>
                      <a:r>
                        <a:rPr lang="en-US" altLang="ko-KR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630</a:t>
                      </a:r>
                      <a:r>
                        <a:rPr lang="ko-KR" altLang="en-US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점 이상</a:t>
                      </a:r>
                      <a:br>
                        <a:rPr lang="ko-KR" altLang="en-US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한국어능력시험 </a:t>
                      </a:r>
                      <a:r>
                        <a:rPr lang="en-US" altLang="ko-KR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670</a:t>
                      </a:r>
                      <a:r>
                        <a:rPr lang="ko-KR" altLang="en-US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점 이상</a:t>
                      </a:r>
                      <a:br>
                        <a:rPr lang="ko-KR" altLang="en-US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국어능력인증시험 </a:t>
                      </a:r>
                      <a:r>
                        <a:rPr lang="en-US" altLang="ko-KR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147</a:t>
                      </a:r>
                      <a:r>
                        <a:rPr lang="ko-KR" altLang="en-US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점 이상</a:t>
                      </a:r>
                    </a:p>
                  </a:txBody>
                  <a:tcPr marT="190500" marB="1905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err="1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한국실용글쓰기</a:t>
                      </a:r>
                      <a:r>
                        <a:rPr lang="ko-KR" altLang="en-US" sz="10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 검정 </a:t>
                      </a:r>
                      <a:r>
                        <a:rPr lang="en-US" altLang="ko-KR" sz="10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550</a:t>
                      </a:r>
                      <a:r>
                        <a:rPr lang="ko-KR" altLang="en-US" sz="10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점 이상</a:t>
                      </a:r>
                      <a:br>
                        <a:rPr lang="ko-KR" altLang="en-US" sz="10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10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한국어능력시험 </a:t>
                      </a:r>
                      <a:r>
                        <a:rPr lang="en-US" altLang="ko-KR" sz="10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570</a:t>
                      </a:r>
                      <a:r>
                        <a:rPr lang="ko-KR" altLang="en-US" sz="10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점 이상</a:t>
                      </a:r>
                      <a:br>
                        <a:rPr lang="ko-KR" altLang="en-US" sz="10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10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국어능력인증시험 </a:t>
                      </a:r>
                      <a:r>
                        <a:rPr lang="en-US" altLang="ko-KR" sz="10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130</a:t>
                      </a:r>
                      <a:r>
                        <a:rPr lang="ko-KR" altLang="en-US" sz="10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점 이상</a:t>
                      </a:r>
                    </a:p>
                  </a:txBody>
                  <a:tcPr marT="190500" marB="1905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604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영어</a:t>
                      </a:r>
                    </a:p>
                  </a:txBody>
                  <a:tcPr marT="190500" marB="1905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T="190500" marB="1905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TOEIC 800 </a:t>
                      </a:r>
                      <a:r>
                        <a:rPr lang="ko-KR" altLang="en-US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이상</a:t>
                      </a:r>
                      <a:br>
                        <a:rPr lang="ko-KR" altLang="en-US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G-TELP Level2 75 </a:t>
                      </a:r>
                      <a:r>
                        <a:rPr lang="ko-KR" altLang="en-US" sz="10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이상</a:t>
                      </a:r>
                    </a:p>
                  </a:txBody>
                  <a:tcPr marT="190500" marB="1905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TOEIC 600 </a:t>
                      </a:r>
                      <a:r>
                        <a:rPr lang="ko-KR" altLang="en-US" sz="10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이상</a:t>
                      </a:r>
                      <a:br>
                        <a:rPr lang="ko-KR" altLang="en-US" sz="10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0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G-TELP Level2 48 </a:t>
                      </a:r>
                      <a:r>
                        <a:rPr lang="ko-KR" altLang="en-US" sz="10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이상</a:t>
                      </a:r>
                    </a:p>
                  </a:txBody>
                  <a:tcPr marT="190500" marB="1905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285858"/>
                  </a:ext>
                </a:extLst>
              </a:tr>
            </a:tbl>
          </a:graphicData>
        </a:graphic>
      </p:graphicFrame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5EAC348-E86B-4DFD-EB92-D5A029CFEC12}"/>
              </a:ext>
            </a:extLst>
          </p:cNvPr>
          <p:cNvSpPr/>
          <p:nvPr/>
        </p:nvSpPr>
        <p:spPr>
          <a:xfrm>
            <a:off x="6957775" y="2421104"/>
            <a:ext cx="2356665" cy="30777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4D938F-6B44-4BD5-62DE-153BD38FF803}"/>
              </a:ext>
            </a:extLst>
          </p:cNvPr>
          <p:cNvSpPr txBox="1"/>
          <p:nvPr/>
        </p:nvSpPr>
        <p:spPr>
          <a:xfrm>
            <a:off x="7044861" y="2474538"/>
            <a:ext cx="2173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가산대상 자격증 종류 확인하기 ▶</a:t>
            </a:r>
          </a:p>
        </p:txBody>
      </p:sp>
      <p:graphicFrame>
        <p:nvGraphicFramePr>
          <p:cNvPr id="23" name="표 6">
            <a:extLst>
              <a:ext uri="{FF2B5EF4-FFF2-40B4-BE49-F238E27FC236}">
                <a16:creationId xmlns:a16="http://schemas.microsoft.com/office/drawing/2014/main" id="{07C6E40D-10A0-A6C3-A43E-7EC2DB397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029095"/>
              </p:ext>
            </p:extLst>
          </p:nvPr>
        </p:nvGraphicFramePr>
        <p:xfrm>
          <a:off x="152622" y="1313494"/>
          <a:ext cx="9141042" cy="461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507">
                  <a:extLst>
                    <a:ext uri="{9D8B030D-6E8A-4147-A177-3AD203B41FA5}">
                      <a16:colId xmlns:a16="http://schemas.microsoft.com/office/drawing/2014/main" val="4065941715"/>
                    </a:ext>
                  </a:extLst>
                </a:gridCol>
                <a:gridCol w="1523507">
                  <a:extLst>
                    <a:ext uri="{9D8B030D-6E8A-4147-A177-3AD203B41FA5}">
                      <a16:colId xmlns:a16="http://schemas.microsoft.com/office/drawing/2014/main" val="1465337408"/>
                    </a:ext>
                  </a:extLst>
                </a:gridCol>
                <a:gridCol w="1523507">
                  <a:extLst>
                    <a:ext uri="{9D8B030D-6E8A-4147-A177-3AD203B41FA5}">
                      <a16:colId xmlns:a16="http://schemas.microsoft.com/office/drawing/2014/main" val="3088006980"/>
                    </a:ext>
                  </a:extLst>
                </a:gridCol>
                <a:gridCol w="1523507">
                  <a:extLst>
                    <a:ext uri="{9D8B030D-6E8A-4147-A177-3AD203B41FA5}">
                      <a16:colId xmlns:a16="http://schemas.microsoft.com/office/drawing/2014/main" val="2692780161"/>
                    </a:ext>
                  </a:extLst>
                </a:gridCol>
                <a:gridCol w="1523507">
                  <a:extLst>
                    <a:ext uri="{9D8B030D-6E8A-4147-A177-3AD203B41FA5}">
                      <a16:colId xmlns:a16="http://schemas.microsoft.com/office/drawing/2014/main" val="1426028657"/>
                    </a:ext>
                  </a:extLst>
                </a:gridCol>
                <a:gridCol w="1523507">
                  <a:extLst>
                    <a:ext uri="{9D8B030D-6E8A-4147-A177-3AD203B41FA5}">
                      <a16:colId xmlns:a16="http://schemas.microsoft.com/office/drawing/2014/main" val="1440472740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시험반영비율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필기시험과목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체력시험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신체검사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면접시험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가산점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173763"/>
                  </a:ext>
                </a:extLst>
              </a:tr>
            </a:tbl>
          </a:graphicData>
        </a:graphic>
      </p:graphicFrame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EEA22FEB-EDD8-BF3B-8992-070DBE170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85919"/>
              </p:ext>
            </p:extLst>
          </p:nvPr>
        </p:nvGraphicFramePr>
        <p:xfrm>
          <a:off x="140956" y="406115"/>
          <a:ext cx="9152708" cy="487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177">
                  <a:extLst>
                    <a:ext uri="{9D8B030D-6E8A-4147-A177-3AD203B41FA5}">
                      <a16:colId xmlns:a16="http://schemas.microsoft.com/office/drawing/2014/main" val="4065941715"/>
                    </a:ext>
                  </a:extLst>
                </a:gridCol>
                <a:gridCol w="2288177">
                  <a:extLst>
                    <a:ext uri="{9D8B030D-6E8A-4147-A177-3AD203B41FA5}">
                      <a16:colId xmlns:a16="http://schemas.microsoft.com/office/drawing/2014/main" val="1465337408"/>
                    </a:ext>
                  </a:extLst>
                </a:gridCol>
                <a:gridCol w="2288177">
                  <a:extLst>
                    <a:ext uri="{9D8B030D-6E8A-4147-A177-3AD203B41FA5}">
                      <a16:colId xmlns:a16="http://schemas.microsoft.com/office/drawing/2014/main" val="3876032772"/>
                    </a:ext>
                  </a:extLst>
                </a:gridCol>
                <a:gridCol w="2288177">
                  <a:extLst>
                    <a:ext uri="{9D8B030D-6E8A-4147-A177-3AD203B41FA5}">
                      <a16:colId xmlns:a16="http://schemas.microsoft.com/office/drawing/2014/main" val="3072067874"/>
                    </a:ext>
                  </a:extLst>
                </a:gridCol>
              </a:tblGrid>
              <a:tr h="487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소방공무원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시험 일정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응시연령 및 자격조건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시험 상세 안내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최근 시험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173763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C5243562-3A10-EA92-7CE7-28A368AF9867}"/>
              </a:ext>
            </a:extLst>
          </p:cNvPr>
          <p:cNvSpPr/>
          <p:nvPr/>
        </p:nvSpPr>
        <p:spPr>
          <a:xfrm>
            <a:off x="7724725" y="1126529"/>
            <a:ext cx="178303" cy="18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06270CE-5825-D127-703C-5AF356AE67C2}"/>
              </a:ext>
            </a:extLst>
          </p:cNvPr>
          <p:cNvSpPr/>
          <p:nvPr/>
        </p:nvSpPr>
        <p:spPr>
          <a:xfrm>
            <a:off x="4628158" y="236567"/>
            <a:ext cx="178303" cy="18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269AC73-A922-F646-87D6-3A016877CD4D}"/>
              </a:ext>
            </a:extLst>
          </p:cNvPr>
          <p:cNvSpPr/>
          <p:nvPr/>
        </p:nvSpPr>
        <p:spPr>
          <a:xfrm>
            <a:off x="6732969" y="2433831"/>
            <a:ext cx="178303" cy="18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6303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DC159AB-4692-BC59-0A2F-320924083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756598"/>
              </p:ext>
            </p:extLst>
          </p:nvPr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B35F6BF3-956E-3378-6024-9059022A5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207" y="222094"/>
            <a:ext cx="4663828" cy="641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91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FF9F6B1-77E6-7C03-2746-8C3CDD501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011139"/>
              </p:ext>
            </p:extLst>
          </p:nvPr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8284AA1-64BB-9E6E-EC39-2D9AE3129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909775"/>
              </p:ext>
            </p:extLst>
          </p:nvPr>
        </p:nvGraphicFramePr>
        <p:xfrm>
          <a:off x="152624" y="1863894"/>
          <a:ext cx="9152706" cy="17392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7529">
                  <a:extLst>
                    <a:ext uri="{9D8B030D-6E8A-4147-A177-3AD203B41FA5}">
                      <a16:colId xmlns:a16="http://schemas.microsoft.com/office/drawing/2014/main" val="3101685932"/>
                    </a:ext>
                  </a:extLst>
                </a:gridCol>
                <a:gridCol w="1307529">
                  <a:extLst>
                    <a:ext uri="{9D8B030D-6E8A-4147-A177-3AD203B41FA5}">
                      <a16:colId xmlns:a16="http://schemas.microsoft.com/office/drawing/2014/main" val="3572623990"/>
                    </a:ext>
                  </a:extLst>
                </a:gridCol>
                <a:gridCol w="1307529">
                  <a:extLst>
                    <a:ext uri="{9D8B030D-6E8A-4147-A177-3AD203B41FA5}">
                      <a16:colId xmlns:a16="http://schemas.microsoft.com/office/drawing/2014/main" val="1641638860"/>
                    </a:ext>
                  </a:extLst>
                </a:gridCol>
                <a:gridCol w="1307529">
                  <a:extLst>
                    <a:ext uri="{9D8B030D-6E8A-4147-A177-3AD203B41FA5}">
                      <a16:colId xmlns:a16="http://schemas.microsoft.com/office/drawing/2014/main" val="1787077934"/>
                    </a:ext>
                  </a:extLst>
                </a:gridCol>
                <a:gridCol w="653765">
                  <a:extLst>
                    <a:ext uri="{9D8B030D-6E8A-4147-A177-3AD203B41FA5}">
                      <a16:colId xmlns:a16="http://schemas.microsoft.com/office/drawing/2014/main" val="3621847003"/>
                    </a:ext>
                  </a:extLst>
                </a:gridCol>
                <a:gridCol w="653765">
                  <a:extLst>
                    <a:ext uri="{9D8B030D-6E8A-4147-A177-3AD203B41FA5}">
                      <a16:colId xmlns:a16="http://schemas.microsoft.com/office/drawing/2014/main" val="837373336"/>
                    </a:ext>
                  </a:extLst>
                </a:gridCol>
                <a:gridCol w="653765">
                  <a:extLst>
                    <a:ext uri="{9D8B030D-6E8A-4147-A177-3AD203B41FA5}">
                      <a16:colId xmlns:a16="http://schemas.microsoft.com/office/drawing/2014/main" val="907193904"/>
                    </a:ext>
                  </a:extLst>
                </a:gridCol>
                <a:gridCol w="653765">
                  <a:extLst>
                    <a:ext uri="{9D8B030D-6E8A-4147-A177-3AD203B41FA5}">
                      <a16:colId xmlns:a16="http://schemas.microsoft.com/office/drawing/2014/main" val="4184742437"/>
                    </a:ext>
                  </a:extLst>
                </a:gridCol>
                <a:gridCol w="653765">
                  <a:extLst>
                    <a:ext uri="{9D8B030D-6E8A-4147-A177-3AD203B41FA5}">
                      <a16:colId xmlns:a16="http://schemas.microsoft.com/office/drawing/2014/main" val="2330606921"/>
                    </a:ext>
                  </a:extLst>
                </a:gridCol>
                <a:gridCol w="653765">
                  <a:extLst>
                    <a:ext uri="{9D8B030D-6E8A-4147-A177-3AD203B41FA5}">
                      <a16:colId xmlns:a16="http://schemas.microsoft.com/office/drawing/2014/main" val="415773148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채용인원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출원인원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필기시험 </a:t>
                      </a:r>
                      <a:r>
                        <a:rPr lang="ko-KR" altLang="en-US" sz="1000" dirty="0" err="1"/>
                        <a:t>응시율</a:t>
                      </a:r>
                      <a:r>
                        <a:rPr lang="en-US" altLang="ko-KR" sz="1000" dirty="0"/>
                        <a:t>(%)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필기 합격선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서울공채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필기 합격선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경기공채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필기 합격선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부산공채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901253"/>
                  </a:ext>
                </a:extLst>
              </a:tr>
              <a:tr h="25591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227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2021</a:t>
                      </a:r>
                      <a:r>
                        <a:rPr lang="ko-KR" altLang="en-US" sz="1000" dirty="0"/>
                        <a:t>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4,438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47,709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87.8%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341.4</a:t>
                      </a:r>
                      <a:r>
                        <a:rPr lang="ko-KR" altLang="en-US" sz="1000" dirty="0"/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398.5</a:t>
                      </a:r>
                      <a:r>
                        <a:rPr lang="ko-KR" altLang="en-US" sz="1000" dirty="0"/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369.6</a:t>
                      </a:r>
                      <a:r>
                        <a:rPr lang="ko-KR" altLang="en-US" sz="1000" dirty="0"/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386.6</a:t>
                      </a:r>
                      <a:r>
                        <a:rPr lang="ko-KR" altLang="en-US" sz="1000" dirty="0"/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362.2</a:t>
                      </a:r>
                      <a:r>
                        <a:rPr lang="ko-KR" altLang="en-US" sz="1000" dirty="0"/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414.2</a:t>
                      </a:r>
                      <a:r>
                        <a:rPr lang="ko-KR" altLang="en-US" sz="1000" dirty="0"/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79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2022</a:t>
                      </a:r>
                      <a:r>
                        <a:rPr lang="ko-KR" altLang="en-US" sz="1000" dirty="0"/>
                        <a:t>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3,774(</a:t>
                      </a:r>
                      <a:r>
                        <a:rPr lang="ko-KR" altLang="en-US" sz="1000" dirty="0"/>
                        <a:t>▼</a:t>
                      </a:r>
                      <a:r>
                        <a:rPr lang="en-US" altLang="ko-KR" sz="1000" dirty="0"/>
                        <a:t>664)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36,151(</a:t>
                      </a:r>
                      <a:r>
                        <a:rPr lang="ko-KR" altLang="en-US" sz="1000" dirty="0"/>
                        <a:t>▼</a:t>
                      </a:r>
                      <a:r>
                        <a:rPr lang="en-US" altLang="ko-KR" sz="1000" dirty="0"/>
                        <a:t>11,558)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87.78%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385</a:t>
                      </a:r>
                      <a:r>
                        <a:rPr lang="ko-KR" altLang="en-US" sz="1000" dirty="0"/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410</a:t>
                      </a:r>
                      <a:r>
                        <a:rPr lang="ko-KR" altLang="en-US" sz="1000" dirty="0"/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385</a:t>
                      </a:r>
                      <a:r>
                        <a:rPr lang="ko-KR" altLang="en-US" sz="1000" dirty="0"/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370</a:t>
                      </a:r>
                      <a:r>
                        <a:rPr lang="ko-KR" altLang="en-US" sz="1000" dirty="0"/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400</a:t>
                      </a:r>
                      <a:r>
                        <a:rPr lang="ko-KR" altLang="en-US" sz="1000" dirty="0"/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380</a:t>
                      </a:r>
                      <a:r>
                        <a:rPr lang="ko-KR" altLang="en-US" sz="1000" dirty="0"/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875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2023</a:t>
                      </a:r>
                      <a:r>
                        <a:rPr lang="ko-KR" altLang="en-US" sz="1000" dirty="0"/>
                        <a:t>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1,560(</a:t>
                      </a:r>
                      <a:r>
                        <a:rPr lang="ko-KR" altLang="en-US" sz="1000" dirty="0"/>
                        <a:t>▼</a:t>
                      </a:r>
                      <a:r>
                        <a:rPr lang="en-US" altLang="ko-KR" sz="1000" dirty="0"/>
                        <a:t>2,214)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21,575(</a:t>
                      </a:r>
                      <a:r>
                        <a:rPr lang="ko-KR" altLang="en-US" sz="1000" dirty="0"/>
                        <a:t>▼</a:t>
                      </a:r>
                      <a:r>
                        <a:rPr lang="en-US" altLang="ko-KR" sz="1000" dirty="0"/>
                        <a:t>14,576)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88.9%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260</a:t>
                      </a:r>
                      <a:r>
                        <a:rPr lang="ko-KR" altLang="en-US" sz="1000" dirty="0"/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260</a:t>
                      </a:r>
                      <a:r>
                        <a:rPr lang="ko-KR" altLang="en-US" sz="1000" dirty="0"/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260</a:t>
                      </a:r>
                      <a:r>
                        <a:rPr lang="ko-KR" altLang="en-US" sz="1000" dirty="0"/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264</a:t>
                      </a:r>
                      <a:r>
                        <a:rPr lang="ko-KR" altLang="en-US" sz="1000" dirty="0"/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264</a:t>
                      </a:r>
                      <a:r>
                        <a:rPr lang="ko-KR" altLang="en-US" sz="1000" dirty="0"/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268</a:t>
                      </a:r>
                      <a:r>
                        <a:rPr lang="ko-KR" altLang="en-US" sz="1000" dirty="0"/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3345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9960FCC-3704-F648-EED0-6333B4AC3BF2}"/>
              </a:ext>
            </a:extLst>
          </p:cNvPr>
          <p:cNvSpPr txBox="1"/>
          <p:nvPr/>
        </p:nvSpPr>
        <p:spPr>
          <a:xfrm>
            <a:off x="590766" y="4239555"/>
            <a:ext cx="8714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2021</a:t>
            </a:r>
            <a:r>
              <a:rPr lang="ko-KR" altLang="en-US" sz="1000" dirty="0"/>
              <a:t>년부터 </a:t>
            </a:r>
            <a:r>
              <a:rPr lang="en-US" altLang="ko-KR" sz="1000" dirty="0"/>
              <a:t>‘</a:t>
            </a:r>
            <a:r>
              <a:rPr lang="ko-KR" altLang="en-US" sz="1000" dirty="0"/>
              <a:t>응시원서 중복접수 제한</a:t>
            </a:r>
            <a:r>
              <a:rPr lang="en-US" altLang="ko-KR" sz="1000" dirty="0"/>
              <a:t>’</a:t>
            </a:r>
            <a:r>
              <a:rPr lang="ko-KR" altLang="en-US" sz="1000" dirty="0"/>
              <a:t>에 따라 출원인원의 감소 추세가 시작되었으며 </a:t>
            </a:r>
            <a:r>
              <a:rPr lang="en-US" altLang="ko-KR" sz="1000" dirty="0"/>
              <a:t>2023</a:t>
            </a:r>
            <a:r>
              <a:rPr lang="ko-KR" altLang="en-US" sz="1000" dirty="0"/>
              <a:t>년에는 가장 적은 인원인 </a:t>
            </a:r>
            <a:r>
              <a:rPr lang="en-US" altLang="ko-KR" sz="1000" dirty="0"/>
              <a:t>1,560</a:t>
            </a:r>
            <a:r>
              <a:rPr lang="ko-KR" altLang="en-US" sz="1000" dirty="0"/>
              <a:t>명 채용으로 </a:t>
            </a:r>
            <a:r>
              <a:rPr lang="en-US" altLang="ko-KR" sz="1000" dirty="0"/>
              <a:t>21,575</a:t>
            </a:r>
            <a:r>
              <a:rPr lang="ko-KR" altLang="en-US" sz="1000" dirty="0"/>
              <a:t>명이 원서를 접수하였다</a:t>
            </a:r>
            <a:r>
              <a:rPr lang="en-US" altLang="ko-KR" sz="1000" dirty="0"/>
              <a:t>. </a:t>
            </a:r>
            <a:r>
              <a:rPr lang="ko-KR" altLang="en-US" sz="1000" dirty="0"/>
              <a:t>시험 개편으로 인하여 타 공무원 직렬 수험생의 응시가 제한되면서 공채 출원인원의 감소가 더욱 뚜렷해 지는 경향을 볼 수 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409417-4C95-070E-3C9A-5122C5E49D71}"/>
              </a:ext>
            </a:extLst>
          </p:cNvPr>
          <p:cNvSpPr txBox="1"/>
          <p:nvPr/>
        </p:nvSpPr>
        <p:spPr>
          <a:xfrm>
            <a:off x="347660" y="3962556"/>
            <a:ext cx="8747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♠ 최근 </a:t>
            </a:r>
            <a:r>
              <a:rPr lang="en-US" altLang="ko-KR" sz="1100" b="1" dirty="0"/>
              <a:t>3</a:t>
            </a:r>
            <a:r>
              <a:rPr lang="ko-KR" altLang="en-US" sz="1100" b="1" dirty="0"/>
              <a:t>개년도 채용인원과 출원인원의 감소 이유는</a:t>
            </a:r>
            <a:r>
              <a:rPr lang="en-US" altLang="ko-KR" sz="1100" b="1" dirty="0"/>
              <a:t>?</a:t>
            </a:r>
            <a:endParaRPr lang="ko-KR" alt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CDE290-60B8-741C-24A3-BE5074259F9C}"/>
              </a:ext>
            </a:extLst>
          </p:cNvPr>
          <p:cNvSpPr txBox="1"/>
          <p:nvPr/>
        </p:nvSpPr>
        <p:spPr>
          <a:xfrm>
            <a:off x="152624" y="1493452"/>
            <a:ext cx="9141040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◎ 최근 </a:t>
            </a:r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  <a:r>
              <a:rPr lang="ko-KR" altLang="en-US" sz="1200" b="1" dirty="0">
                <a:solidFill>
                  <a:schemeClr val="bg1"/>
                </a:solidFill>
              </a:rPr>
              <a:t>개년 인원 변화와 필기 합격선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A05DE5-7091-39EE-FF1B-3A1CAC5D6656}"/>
              </a:ext>
            </a:extLst>
          </p:cNvPr>
          <p:cNvSpPr txBox="1"/>
          <p:nvPr/>
        </p:nvSpPr>
        <p:spPr>
          <a:xfrm>
            <a:off x="590766" y="5030130"/>
            <a:ext cx="8628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2022</a:t>
            </a:r>
            <a:r>
              <a:rPr lang="ko-KR" altLang="en-US" sz="1000" dirty="0"/>
              <a:t>년까지 총 </a:t>
            </a:r>
            <a:r>
              <a:rPr lang="en-US" altLang="ko-KR" sz="1000" dirty="0"/>
              <a:t>5</a:t>
            </a:r>
            <a:r>
              <a:rPr lang="ko-KR" altLang="en-US" sz="1000" dirty="0"/>
              <a:t>과목</a:t>
            </a:r>
            <a:r>
              <a:rPr lang="en-US" altLang="ko-KR" sz="1000" dirty="0"/>
              <a:t>(</a:t>
            </a:r>
            <a:r>
              <a:rPr lang="ko-KR" altLang="en-US" sz="1000" dirty="0"/>
              <a:t>국어</a:t>
            </a:r>
            <a:r>
              <a:rPr lang="en-US" altLang="ko-KR" sz="1000" dirty="0"/>
              <a:t>, </a:t>
            </a:r>
            <a:r>
              <a:rPr lang="ko-KR" altLang="en-US" sz="1000" dirty="0"/>
              <a:t>영어</a:t>
            </a:r>
            <a:r>
              <a:rPr lang="en-US" altLang="ko-KR" sz="1000" dirty="0"/>
              <a:t>, </a:t>
            </a:r>
            <a:r>
              <a:rPr lang="ko-KR" altLang="en-US" sz="1000" dirty="0"/>
              <a:t>한국사</a:t>
            </a:r>
            <a:r>
              <a:rPr lang="en-US" altLang="ko-KR" sz="1000" dirty="0"/>
              <a:t>, </a:t>
            </a:r>
            <a:r>
              <a:rPr lang="ko-KR" altLang="en-US" sz="1000" dirty="0"/>
              <a:t>전공</a:t>
            </a:r>
            <a:r>
              <a:rPr lang="en-US" altLang="ko-KR" sz="1000" dirty="0"/>
              <a:t>2</a:t>
            </a:r>
            <a:r>
              <a:rPr lang="ko-KR" altLang="en-US" sz="1000" dirty="0"/>
              <a:t>과목</a:t>
            </a:r>
            <a:r>
              <a:rPr lang="en-US" altLang="ko-KR" sz="1000" dirty="0"/>
              <a:t>)</a:t>
            </a:r>
            <a:r>
              <a:rPr lang="ko-KR" altLang="en-US" sz="1000" dirty="0"/>
              <a:t>으로 진행되는 소방공무원 시험이 </a:t>
            </a:r>
            <a:r>
              <a:rPr lang="en-US" altLang="ko-KR" sz="1000" dirty="0"/>
              <a:t>2023</a:t>
            </a:r>
            <a:r>
              <a:rPr lang="ko-KR" altLang="en-US" sz="1000" dirty="0"/>
              <a:t>년 부터 </a:t>
            </a:r>
            <a:r>
              <a:rPr lang="ko-KR" altLang="en-US" sz="1000" dirty="0" err="1"/>
              <a:t>검정제</a:t>
            </a:r>
            <a:r>
              <a:rPr lang="en-US" altLang="ko-KR" sz="1000" dirty="0"/>
              <a:t>(</a:t>
            </a:r>
            <a:r>
              <a:rPr lang="ko-KR" altLang="en-US" sz="1000" dirty="0"/>
              <a:t>영어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한능검</a:t>
            </a:r>
            <a:r>
              <a:rPr lang="en-US" altLang="ko-KR" sz="1000" dirty="0"/>
              <a:t>) + </a:t>
            </a:r>
            <a:r>
              <a:rPr lang="ko-KR" altLang="en-US" sz="1000" dirty="0"/>
              <a:t>전공 필기시험</a:t>
            </a:r>
            <a:r>
              <a:rPr lang="en-US" altLang="ko-KR" sz="1000" dirty="0"/>
              <a:t>(</a:t>
            </a:r>
            <a:r>
              <a:rPr lang="ko-KR" altLang="en-US" sz="1000" dirty="0"/>
              <a:t>소방학개론</a:t>
            </a:r>
            <a:r>
              <a:rPr lang="en-US" altLang="ko-KR" sz="1000" dirty="0"/>
              <a:t>, </a:t>
            </a:r>
            <a:r>
              <a:rPr lang="ko-KR" altLang="en-US" sz="1000" dirty="0"/>
              <a:t>소방관계법규</a:t>
            </a:r>
            <a:r>
              <a:rPr lang="en-US" altLang="ko-KR" sz="1000" dirty="0"/>
              <a:t>, </a:t>
            </a:r>
            <a:r>
              <a:rPr lang="ko-KR" altLang="en-US" sz="1000" dirty="0"/>
              <a:t>행정법총론</a:t>
            </a:r>
            <a:r>
              <a:rPr lang="en-US" altLang="ko-KR" sz="1000" dirty="0"/>
              <a:t>)</a:t>
            </a:r>
            <a:r>
              <a:rPr lang="ko-KR" altLang="en-US" sz="1000" dirty="0"/>
              <a:t>으로 진행되어 필기합격선의 점수 차이가 나타납니다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2E3BB4-6387-1FF6-9B9B-F868798F79FC}"/>
              </a:ext>
            </a:extLst>
          </p:cNvPr>
          <p:cNvSpPr txBox="1"/>
          <p:nvPr/>
        </p:nvSpPr>
        <p:spPr>
          <a:xfrm>
            <a:off x="347660" y="4753131"/>
            <a:ext cx="8747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♠ </a:t>
            </a:r>
            <a:r>
              <a:rPr lang="en-US" altLang="ko-KR" sz="1100" b="1" dirty="0"/>
              <a:t>2023</a:t>
            </a:r>
            <a:r>
              <a:rPr lang="ko-KR" altLang="en-US" sz="1100" b="1" dirty="0"/>
              <a:t>년부터 시험과목의 변화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전공과목 </a:t>
            </a:r>
            <a:r>
              <a:rPr lang="en-US" altLang="ko-KR" sz="1100" b="1" dirty="0"/>
              <a:t>3</a:t>
            </a:r>
            <a:r>
              <a:rPr lang="ko-KR" altLang="en-US" sz="1100" b="1" dirty="0"/>
              <a:t>과목</a:t>
            </a:r>
            <a:r>
              <a:rPr lang="en-US" altLang="ko-KR" sz="1100" b="1" dirty="0"/>
              <a:t>) </a:t>
            </a:r>
            <a:r>
              <a:rPr lang="en-US" altLang="ko-KR" sz="1100" b="1" dirty="0">
                <a:sym typeface="Wingdings" panose="05000000000000000000" pitchFamily="2" charset="2"/>
              </a:rPr>
              <a:t></a:t>
            </a:r>
            <a:r>
              <a:rPr lang="ko-KR" altLang="en-US" sz="1100" b="1" dirty="0"/>
              <a:t> 필기 합격선 점수 차이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ABCE20-D37C-1ED2-B5CD-9A50358B892D}"/>
              </a:ext>
            </a:extLst>
          </p:cNvPr>
          <p:cNvSpPr/>
          <p:nvPr/>
        </p:nvSpPr>
        <p:spPr>
          <a:xfrm>
            <a:off x="140958" y="3227356"/>
            <a:ext cx="9152706" cy="4194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A57D7934-2631-11F6-32E0-11E89E8A2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129133"/>
              </p:ext>
            </p:extLst>
          </p:nvPr>
        </p:nvGraphicFramePr>
        <p:xfrm>
          <a:off x="140956" y="406115"/>
          <a:ext cx="9152708" cy="487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177">
                  <a:extLst>
                    <a:ext uri="{9D8B030D-6E8A-4147-A177-3AD203B41FA5}">
                      <a16:colId xmlns:a16="http://schemas.microsoft.com/office/drawing/2014/main" val="4065941715"/>
                    </a:ext>
                  </a:extLst>
                </a:gridCol>
                <a:gridCol w="2288177">
                  <a:extLst>
                    <a:ext uri="{9D8B030D-6E8A-4147-A177-3AD203B41FA5}">
                      <a16:colId xmlns:a16="http://schemas.microsoft.com/office/drawing/2014/main" val="1465337408"/>
                    </a:ext>
                  </a:extLst>
                </a:gridCol>
                <a:gridCol w="2288177">
                  <a:extLst>
                    <a:ext uri="{9D8B030D-6E8A-4147-A177-3AD203B41FA5}">
                      <a16:colId xmlns:a16="http://schemas.microsoft.com/office/drawing/2014/main" val="3876032772"/>
                    </a:ext>
                  </a:extLst>
                </a:gridCol>
                <a:gridCol w="2288177">
                  <a:extLst>
                    <a:ext uri="{9D8B030D-6E8A-4147-A177-3AD203B41FA5}">
                      <a16:colId xmlns:a16="http://schemas.microsoft.com/office/drawing/2014/main" val="3072067874"/>
                    </a:ext>
                  </a:extLst>
                </a:gridCol>
              </a:tblGrid>
              <a:tr h="487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소방공무원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시험 일정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응시연령 및 자격조건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시험 상세 안내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최근 시험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17376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94DB6E6-DF41-8573-10DA-13679166E941}"/>
              </a:ext>
            </a:extLst>
          </p:cNvPr>
          <p:cNvSpPr txBox="1"/>
          <p:nvPr/>
        </p:nvSpPr>
        <p:spPr>
          <a:xfrm>
            <a:off x="5712822" y="3621731"/>
            <a:ext cx="43020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*2023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년부터 영어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한국사 검정제도 도입으로 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5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과목 → 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과목으로 과목 개편</a:t>
            </a:r>
          </a:p>
        </p:txBody>
      </p:sp>
    </p:spTree>
    <p:extLst>
      <p:ext uri="{BB962C8B-B14F-4D97-AF65-F5344CB8AC3E}">
        <p14:creationId xmlns:p14="http://schemas.microsoft.com/office/powerpoint/2010/main" val="291779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D3C54FE-5E02-1CE0-3A1A-249C68E66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158376"/>
              </p:ext>
            </p:extLst>
          </p:nvPr>
        </p:nvGraphicFramePr>
        <p:xfrm>
          <a:off x="9476174" y="17756"/>
          <a:ext cx="2654423" cy="3267770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spc="-100" baseline="0" dirty="0">
                          <a:latin typeface="+mn-ea"/>
                        </a:rPr>
                        <a:t>[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공통영역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] </a:t>
                      </a:r>
                      <a:r>
                        <a:rPr lang="ko-KR" altLang="en-US" sz="800" spc="-100" baseline="0" dirty="0" err="1">
                          <a:latin typeface="+mn-ea"/>
                        </a:rPr>
                        <a:t>탭구성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(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슬라이드 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19-21]</a:t>
                      </a: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 err="1">
                          <a:latin typeface="+mn-ea"/>
                        </a:rPr>
                        <a:t>이종칠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P 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선택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-100" baseline="0" dirty="0">
                          <a:latin typeface="+mn-ea"/>
                          <a:hlinkClick r:id="rId2"/>
                        </a:rPr>
                        <a:t>https://www.miraeij.com/fire/promotion/campaign/#tab1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탭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2 </a:t>
                      </a:r>
                      <a:r>
                        <a:rPr lang="ko-KR" altLang="en-US" sz="800" spc="-100" baseline="0" dirty="0" err="1">
                          <a:latin typeface="+mn-ea"/>
                        </a:rPr>
                        <a:t>이종칠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P 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소개 내용 삽입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 err="1">
                          <a:latin typeface="+mn-ea"/>
                          <a:hlinkClick r:id="rId3"/>
                        </a:rPr>
                        <a:t>이종칠</a:t>
                      </a:r>
                      <a:r>
                        <a:rPr lang="en-US" altLang="ko-KR" sz="800" spc="-100" baseline="0" dirty="0">
                          <a:latin typeface="+mn-ea"/>
                          <a:hlinkClick r:id="rId3"/>
                        </a:rPr>
                        <a:t>P </a:t>
                      </a:r>
                      <a:r>
                        <a:rPr lang="ko-KR" altLang="en-US" sz="800" spc="-100" baseline="0" dirty="0" err="1">
                          <a:latin typeface="+mn-ea"/>
                          <a:hlinkClick r:id="rId3"/>
                        </a:rPr>
                        <a:t>교수홈</a:t>
                      </a:r>
                      <a:r>
                        <a:rPr lang="ko-KR" altLang="en-US" sz="800" spc="-100" baseline="0" dirty="0">
                          <a:latin typeface="+mn-ea"/>
                          <a:hlinkClick r:id="rId3"/>
                        </a:rPr>
                        <a:t> 바로가기</a:t>
                      </a:r>
                      <a:endParaRPr lang="en-US" altLang="ko-KR" sz="800" spc="-100" baseline="0" dirty="0">
                        <a:latin typeface="+mn-ea"/>
                        <a:hlinkClick r:id="rId3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pc="-100" baseline="0" dirty="0">
                        <a:latin typeface="+mn-ea"/>
                        <a:hlinkClick r:id="rId3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-100" baseline="0" dirty="0">
                          <a:latin typeface="+mn-ea"/>
                          <a:hlinkClick r:id="rId3"/>
                        </a:rPr>
                        <a:t>https://www.miraeij.com/fire/professor/home/?c3RlYWNoZXJfZms9OTA=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영상 커리큘럼 </a:t>
                      </a:r>
                      <a:r>
                        <a:rPr lang="en-US" altLang="ko-KR" sz="800" spc="-100" baseline="0" dirty="0" err="1">
                          <a:latin typeface="+mn-ea"/>
                        </a:rPr>
                        <a:t>url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-100" baseline="0" dirty="0">
                          <a:latin typeface="+mn-ea"/>
                          <a:hlinkClick r:id="rId4"/>
                        </a:rPr>
                        <a:t>https://youtu.be/NCyKkTuE3fI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3D4BF14-D426-C2D4-19CE-AA3588A69A6E}"/>
              </a:ext>
            </a:extLst>
          </p:cNvPr>
          <p:cNvSpPr txBox="1"/>
          <p:nvPr/>
        </p:nvSpPr>
        <p:spPr>
          <a:xfrm>
            <a:off x="1271452" y="114101"/>
            <a:ext cx="69320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</a:t>
            </a:r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년 </a:t>
            </a:r>
            <a:r>
              <a:rPr lang="ko-KR" altLang="en-US" sz="32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초단기</a:t>
            </a:r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합격을 위한 </a:t>
            </a:r>
            <a:endParaRPr lang="en-US" altLang="ko-KR" sz="3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미래인재소방 과목별 합격전략</a:t>
            </a:r>
            <a:endParaRPr lang="en-US" altLang="ko-KR" sz="3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BEDE5D5-A452-F42D-4321-9AEB2F4A3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702584"/>
              </p:ext>
            </p:extLst>
          </p:nvPr>
        </p:nvGraphicFramePr>
        <p:xfrm>
          <a:off x="451592" y="1199471"/>
          <a:ext cx="8682448" cy="7988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0612">
                  <a:extLst>
                    <a:ext uri="{9D8B030D-6E8A-4147-A177-3AD203B41FA5}">
                      <a16:colId xmlns:a16="http://schemas.microsoft.com/office/drawing/2014/main" val="2290377709"/>
                    </a:ext>
                  </a:extLst>
                </a:gridCol>
                <a:gridCol w="2170612">
                  <a:extLst>
                    <a:ext uri="{9D8B030D-6E8A-4147-A177-3AD203B41FA5}">
                      <a16:colId xmlns:a16="http://schemas.microsoft.com/office/drawing/2014/main" val="3827627431"/>
                    </a:ext>
                  </a:extLst>
                </a:gridCol>
                <a:gridCol w="2170612">
                  <a:extLst>
                    <a:ext uri="{9D8B030D-6E8A-4147-A177-3AD203B41FA5}">
                      <a16:colId xmlns:a16="http://schemas.microsoft.com/office/drawing/2014/main" val="1148402019"/>
                    </a:ext>
                  </a:extLst>
                </a:gridCol>
                <a:gridCol w="2170612">
                  <a:extLst>
                    <a:ext uri="{9D8B030D-6E8A-4147-A177-3AD203B41FA5}">
                      <a16:colId xmlns:a16="http://schemas.microsoft.com/office/drawing/2014/main" val="1187475769"/>
                    </a:ext>
                  </a:extLst>
                </a:gridCol>
              </a:tblGrid>
              <a:tr h="7988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소방학개론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소방관계법규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800" b="1" dirty="0" err="1"/>
                        <a:t>이종칠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행정법총론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800" b="1" dirty="0"/>
                        <a:t>김정일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G-TELP</a:t>
                      </a:r>
                    </a:p>
                    <a:p>
                      <a:pPr algn="ctr" latinLnBrk="1"/>
                      <a:r>
                        <a:rPr lang="ko-KR" altLang="en-US" sz="1800" b="1" dirty="0"/>
                        <a:t>김준기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한국사능력검정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800" b="1" dirty="0" err="1"/>
                        <a:t>원유철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85579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F0A8E7AA-CA51-7F9D-88C4-0A3DB3DD4766}"/>
              </a:ext>
            </a:extLst>
          </p:cNvPr>
          <p:cNvSpPr/>
          <p:nvPr/>
        </p:nvSpPr>
        <p:spPr>
          <a:xfrm>
            <a:off x="451591" y="1998282"/>
            <a:ext cx="8682447" cy="474561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0CF7892-C010-D5CB-E7D4-504D976741A6}"/>
              </a:ext>
            </a:extLst>
          </p:cNvPr>
          <p:cNvSpPr/>
          <p:nvPr/>
        </p:nvSpPr>
        <p:spPr>
          <a:xfrm>
            <a:off x="381924" y="1118440"/>
            <a:ext cx="235131" cy="2090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A102FEF-489F-28EE-BE9F-CFF7D32E27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589" y="1998283"/>
            <a:ext cx="8682447" cy="4859718"/>
          </a:xfrm>
          <a:prstGeom prst="rect">
            <a:avLst/>
          </a:prstGeom>
        </p:spPr>
      </p:pic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4C03CF5C-3748-8FE8-3D8B-88CAF2A59D43}"/>
              </a:ext>
            </a:extLst>
          </p:cNvPr>
          <p:cNvSpPr/>
          <p:nvPr/>
        </p:nvSpPr>
        <p:spPr>
          <a:xfrm>
            <a:off x="8977524" y="6318619"/>
            <a:ext cx="334975" cy="4154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B985C4-E125-D91C-5055-24785E658445}"/>
              </a:ext>
            </a:extLst>
          </p:cNvPr>
          <p:cNvSpPr txBox="1"/>
          <p:nvPr/>
        </p:nvSpPr>
        <p:spPr>
          <a:xfrm>
            <a:off x="7650785" y="5918762"/>
            <a:ext cx="320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슬라이드 </a:t>
            </a:r>
            <a:r>
              <a:rPr lang="en-US" altLang="ko-KR" dirty="0"/>
              <a:t>19-21 </a:t>
            </a:r>
            <a:r>
              <a:rPr lang="ko-KR" altLang="en-US" dirty="0"/>
              <a:t>이어서 노출</a:t>
            </a:r>
          </a:p>
        </p:txBody>
      </p:sp>
    </p:spTree>
    <p:extLst>
      <p:ext uri="{BB962C8B-B14F-4D97-AF65-F5344CB8AC3E}">
        <p14:creationId xmlns:p14="http://schemas.microsoft.com/office/powerpoint/2010/main" val="364409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/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EDFB2DB-374F-FA4D-DEE8-75CCF0E91340}"/>
              </a:ext>
            </a:extLst>
          </p:cNvPr>
          <p:cNvSpPr txBox="1"/>
          <p:nvPr/>
        </p:nvSpPr>
        <p:spPr>
          <a:xfrm>
            <a:off x="1154509" y="2963297"/>
            <a:ext cx="78115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 err="1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초시생</a:t>
            </a:r>
            <a:r>
              <a:rPr lang="ko-KR" altLang="en-US" sz="96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가이드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385C64-96F9-CEC8-7A62-06992EF94B0E}"/>
              </a:ext>
            </a:extLst>
          </p:cNvPr>
          <p:cNvSpPr txBox="1"/>
          <p:nvPr/>
        </p:nvSpPr>
        <p:spPr>
          <a:xfrm>
            <a:off x="2277294" y="1071432"/>
            <a:ext cx="58608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</a:t>
            </a:r>
            <a:r>
              <a:rPr lang="ko-KR" altLang="en-US" sz="3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년 소방공무원 시험 대비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29AC2E-D7E9-B70A-6B1E-6FF5D2620215}"/>
              </a:ext>
            </a:extLst>
          </p:cNvPr>
          <p:cNvSpPr txBox="1"/>
          <p:nvPr/>
        </p:nvSpPr>
        <p:spPr>
          <a:xfrm>
            <a:off x="1276429" y="1652656"/>
            <a:ext cx="78115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미래인재소방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A4B56C-92DF-25D7-D23B-746AFC8CCE59}"/>
              </a:ext>
            </a:extLst>
          </p:cNvPr>
          <p:cNvSpPr txBox="1"/>
          <p:nvPr/>
        </p:nvSpPr>
        <p:spPr>
          <a:xfrm>
            <a:off x="1637213" y="4532957"/>
            <a:ext cx="6500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소방공무원 </a:t>
            </a: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초단기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합격을 위한 시작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미래인재소방에서 모두 알려드립니다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4247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D3C54FE-5E02-1CE0-3A1A-249C68E66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146102"/>
              </p:ext>
            </p:extLst>
          </p:nvPr>
        </p:nvGraphicFramePr>
        <p:xfrm>
          <a:off x="9476174" y="17756"/>
          <a:ext cx="2654423" cy="220967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-100" baseline="0" dirty="0">
                          <a:latin typeface="+mn-ea"/>
                        </a:rPr>
                        <a:t>[[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공통영역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] </a:t>
                      </a:r>
                      <a:r>
                        <a:rPr lang="ko-KR" altLang="en-US" sz="800" spc="-100" baseline="0" dirty="0" err="1">
                          <a:latin typeface="+mn-ea"/>
                        </a:rPr>
                        <a:t>탭구성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(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슬라이드 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19-21]</a:t>
                      </a:r>
                      <a:endParaRPr lang="ko-KR" altLang="en-US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 err="1">
                          <a:latin typeface="+mn-ea"/>
                        </a:rPr>
                        <a:t>이종칠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P 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선택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3D4BF14-D426-C2D4-19CE-AA3588A69A6E}"/>
              </a:ext>
            </a:extLst>
          </p:cNvPr>
          <p:cNvSpPr txBox="1"/>
          <p:nvPr/>
        </p:nvSpPr>
        <p:spPr>
          <a:xfrm>
            <a:off x="1271452" y="114101"/>
            <a:ext cx="69320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</a:t>
            </a:r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년 </a:t>
            </a:r>
            <a:r>
              <a:rPr lang="ko-KR" altLang="en-US" sz="32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초단기</a:t>
            </a:r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합격을 위한 </a:t>
            </a:r>
            <a:endParaRPr lang="en-US" altLang="ko-KR" sz="3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미래인재소방 과목별 합격전략</a:t>
            </a:r>
            <a:endParaRPr lang="en-US" altLang="ko-KR" sz="3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BEDE5D5-A452-F42D-4321-9AEB2F4A30B2}"/>
              </a:ext>
            </a:extLst>
          </p:cNvPr>
          <p:cNvGraphicFramePr>
            <a:graphicFrameLocks noGrp="1"/>
          </p:cNvGraphicFramePr>
          <p:nvPr/>
        </p:nvGraphicFramePr>
        <p:xfrm>
          <a:off x="451592" y="1199471"/>
          <a:ext cx="8682448" cy="7988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0612">
                  <a:extLst>
                    <a:ext uri="{9D8B030D-6E8A-4147-A177-3AD203B41FA5}">
                      <a16:colId xmlns:a16="http://schemas.microsoft.com/office/drawing/2014/main" val="2290377709"/>
                    </a:ext>
                  </a:extLst>
                </a:gridCol>
                <a:gridCol w="2170612">
                  <a:extLst>
                    <a:ext uri="{9D8B030D-6E8A-4147-A177-3AD203B41FA5}">
                      <a16:colId xmlns:a16="http://schemas.microsoft.com/office/drawing/2014/main" val="3827627431"/>
                    </a:ext>
                  </a:extLst>
                </a:gridCol>
                <a:gridCol w="2170612">
                  <a:extLst>
                    <a:ext uri="{9D8B030D-6E8A-4147-A177-3AD203B41FA5}">
                      <a16:colId xmlns:a16="http://schemas.microsoft.com/office/drawing/2014/main" val="1148402019"/>
                    </a:ext>
                  </a:extLst>
                </a:gridCol>
                <a:gridCol w="2170612">
                  <a:extLst>
                    <a:ext uri="{9D8B030D-6E8A-4147-A177-3AD203B41FA5}">
                      <a16:colId xmlns:a16="http://schemas.microsoft.com/office/drawing/2014/main" val="1187475769"/>
                    </a:ext>
                  </a:extLst>
                </a:gridCol>
              </a:tblGrid>
              <a:tr h="7988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소방학개론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소방관계법규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800" b="1" dirty="0" err="1"/>
                        <a:t>이종칠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행정법총론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800" b="1" dirty="0"/>
                        <a:t>김정일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G-TELP</a:t>
                      </a:r>
                    </a:p>
                    <a:p>
                      <a:pPr algn="ctr" latinLnBrk="1"/>
                      <a:r>
                        <a:rPr lang="ko-KR" altLang="en-US" sz="1800" b="1" dirty="0"/>
                        <a:t>김준기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한국사능력검정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800" b="1" dirty="0" err="1"/>
                        <a:t>원유철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85579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F0A8E7AA-CA51-7F9D-88C4-0A3DB3DD4766}"/>
              </a:ext>
            </a:extLst>
          </p:cNvPr>
          <p:cNvSpPr/>
          <p:nvPr/>
        </p:nvSpPr>
        <p:spPr>
          <a:xfrm>
            <a:off x="451591" y="1998282"/>
            <a:ext cx="8682447" cy="474561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0CF7892-C010-D5CB-E7D4-504D976741A6}"/>
              </a:ext>
            </a:extLst>
          </p:cNvPr>
          <p:cNvSpPr/>
          <p:nvPr/>
        </p:nvSpPr>
        <p:spPr>
          <a:xfrm>
            <a:off x="381924" y="1118440"/>
            <a:ext cx="235131" cy="2090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4C5CF61-92E6-66BF-384D-3AC53CBB82A3}"/>
              </a:ext>
            </a:extLst>
          </p:cNvPr>
          <p:cNvCxnSpPr>
            <a:cxnSpLocks/>
          </p:cNvCxnSpPr>
          <p:nvPr/>
        </p:nvCxnSpPr>
        <p:spPr>
          <a:xfrm>
            <a:off x="4870813" y="2612199"/>
            <a:ext cx="15512" cy="391789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CE0FD5-05A2-4BBA-8CF3-B753E53B63F4}"/>
              </a:ext>
            </a:extLst>
          </p:cNvPr>
          <p:cNvSpPr txBox="1"/>
          <p:nvPr/>
        </p:nvSpPr>
        <p:spPr>
          <a:xfrm>
            <a:off x="499490" y="2258256"/>
            <a:ext cx="4345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2023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년</a:t>
            </a:r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소방공채</a:t>
            </a:r>
            <a:endParaRPr lang="en-US" altLang="ko-KR" sz="2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소방학개론 총평 및 학습법</a:t>
            </a:r>
            <a:endParaRPr lang="en-US" altLang="ko-KR" sz="2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1F6C72-76A1-FBBF-0458-8789B1C1FB8B}"/>
              </a:ext>
            </a:extLst>
          </p:cNvPr>
          <p:cNvSpPr txBox="1"/>
          <p:nvPr/>
        </p:nvSpPr>
        <p:spPr>
          <a:xfrm>
            <a:off x="5009931" y="224956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2023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년</a:t>
            </a:r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소방공채</a:t>
            </a:r>
            <a:endParaRPr lang="en-US" altLang="ko-KR" sz="2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소방관계법규 총평 및 학습법</a:t>
            </a:r>
            <a:endParaRPr lang="en-US" altLang="ko-KR" sz="2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7A28E9-1076-2BD3-44B8-2A0CB5E9C88C}"/>
              </a:ext>
            </a:extLst>
          </p:cNvPr>
          <p:cNvSpPr txBox="1"/>
          <p:nvPr/>
        </p:nvSpPr>
        <p:spPr>
          <a:xfrm>
            <a:off x="512416" y="3266231"/>
            <a:ext cx="434547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난이도</a:t>
            </a:r>
            <a:endParaRPr lang="en-US" altLang="ko-KR" sz="1200" b="1" dirty="0">
              <a:latin typeface="+mj-ea"/>
              <a:ea typeface="+mj-ea"/>
            </a:endParaRPr>
          </a:p>
          <a:p>
            <a:endParaRPr lang="en-US" altLang="ko-KR" sz="500" b="1" dirty="0">
              <a:latin typeface="+mj-ea"/>
              <a:ea typeface="+mj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작년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(2022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에 비해 늘어난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문제수에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반비례하게 </a:t>
            </a:r>
            <a:r>
              <a:rPr lang="ko-KR" altLang="en-US" sz="10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ea"/>
                <a:ea typeface="+mj-ea"/>
              </a:rPr>
              <a:t>난이도는 하향평준화 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EEFE8B-C1D9-4283-DAC2-2994F7ADD051}"/>
              </a:ext>
            </a:extLst>
          </p:cNvPr>
          <p:cNvSpPr txBox="1"/>
          <p:nvPr/>
        </p:nvSpPr>
        <p:spPr>
          <a:xfrm>
            <a:off x="499489" y="4128005"/>
            <a:ext cx="4345470" cy="214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2024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년 대비 학습 방향</a:t>
            </a:r>
            <a:endParaRPr lang="en-US" altLang="ko-KR" sz="1200" b="1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5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총 문제수가 늘어나고 첫 시험이었습니다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0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ea"/>
                <a:ea typeface="+mj-ea"/>
              </a:rPr>
              <a:t>올해 시험 출제 경향에 맞춰 소방학개론의 </a:t>
            </a:r>
            <a:r>
              <a:rPr lang="en-US" altLang="ko-KR" sz="10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ea"/>
                <a:ea typeface="+mj-ea"/>
              </a:rPr>
              <a:t>1</a:t>
            </a:r>
            <a:r>
              <a:rPr lang="ko-KR" altLang="en-US" sz="10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ea"/>
                <a:ea typeface="+mj-ea"/>
              </a:rPr>
              <a:t>편인 연소론</a:t>
            </a:r>
            <a:r>
              <a:rPr lang="en-US" altLang="ko-KR" sz="10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ea"/>
                <a:ea typeface="+mj-ea"/>
              </a:rPr>
              <a:t>, </a:t>
            </a:r>
            <a:r>
              <a:rPr lang="ko-KR" altLang="en-US" sz="10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ea"/>
                <a:ea typeface="+mj-ea"/>
              </a:rPr>
              <a:t>화재론</a:t>
            </a:r>
            <a:r>
              <a:rPr lang="en-US" altLang="ko-KR" sz="10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ea"/>
                <a:ea typeface="+mj-ea"/>
              </a:rPr>
              <a:t>, </a:t>
            </a:r>
            <a:r>
              <a:rPr lang="ko-KR" altLang="en-US" sz="10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ea"/>
                <a:ea typeface="+mj-ea"/>
              </a:rPr>
              <a:t>폭발론</a:t>
            </a:r>
            <a:r>
              <a:rPr lang="en-US" altLang="ko-KR" sz="10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ea"/>
                <a:ea typeface="+mj-ea"/>
              </a:rPr>
              <a:t>, </a:t>
            </a:r>
            <a:r>
              <a:rPr lang="ko-KR" altLang="en-US" sz="10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ea"/>
                <a:ea typeface="+mj-ea"/>
              </a:rPr>
              <a:t>소화론의 깊고 넓은 범위로의 학습을 진행할 예정입니다</a:t>
            </a:r>
            <a:r>
              <a:rPr lang="en-US" altLang="ko-KR" sz="10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ea"/>
                <a:ea typeface="+mj-ea"/>
              </a:rPr>
              <a:t>.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그리고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계산문제가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1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문제로 어렵지 않게 출제되었으나</a:t>
            </a:r>
            <a:r>
              <a:rPr lang="ko-KR" altLang="en-US" sz="10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ea"/>
                <a:ea typeface="+mj-ea"/>
              </a:rPr>
              <a:t> 계산문제가 꾸준히 출제되고 있는 만큼 기본 계산문제는 꼭 풀 수 있는 수준으로 학습할 예정입니다</a:t>
            </a:r>
            <a:r>
              <a:rPr lang="en-US" altLang="ko-KR" sz="10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ea"/>
                <a:ea typeface="+mj-ea"/>
              </a:rPr>
              <a:t>.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600B10-8854-1997-E780-56900CFE6CBD}"/>
              </a:ext>
            </a:extLst>
          </p:cNvPr>
          <p:cNvSpPr txBox="1"/>
          <p:nvPr/>
        </p:nvSpPr>
        <p:spPr>
          <a:xfrm>
            <a:off x="4899252" y="3266231"/>
            <a:ext cx="434547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난이도</a:t>
            </a:r>
            <a:endParaRPr lang="en-US" altLang="ko-KR" sz="1200" b="1" dirty="0">
              <a:latin typeface="+mj-ea"/>
              <a:ea typeface="+mj-ea"/>
            </a:endParaRPr>
          </a:p>
          <a:p>
            <a:endParaRPr lang="en-US" altLang="ko-KR" sz="500" b="1" dirty="0">
              <a:latin typeface="+mj-ea"/>
              <a:ea typeface="+mj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지엽적인 지문 출제로 </a:t>
            </a:r>
            <a:r>
              <a:rPr lang="ko-KR" altLang="en-US" sz="10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ea"/>
                <a:ea typeface="+mj-ea"/>
              </a:rPr>
              <a:t>난이도는 중 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A39212-B208-8501-F571-46AA8EDB989C}"/>
              </a:ext>
            </a:extLst>
          </p:cNvPr>
          <p:cNvSpPr txBox="1"/>
          <p:nvPr/>
        </p:nvSpPr>
        <p:spPr>
          <a:xfrm>
            <a:off x="4892857" y="4104421"/>
            <a:ext cx="4345470" cy="1649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2024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년 대비 학습 방향</a:t>
            </a:r>
            <a:endParaRPr lang="en-US" altLang="ko-KR" sz="1200" b="1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5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소방관계법규가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6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개로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분법화되면서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문제는 더욱 세분화되고 있습니다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ea"/>
                <a:ea typeface="+mj-ea"/>
              </a:rPr>
              <a:t>방대한 양의 소방관계법규를 출제빈도에 따라 중요도를 구분하여 체계적으로 법</a:t>
            </a:r>
            <a:r>
              <a:rPr lang="en-US" altLang="ko-KR" sz="10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ea"/>
                <a:ea typeface="+mj-ea"/>
              </a:rPr>
              <a:t>-</a:t>
            </a:r>
            <a:r>
              <a:rPr lang="ko-KR" altLang="en-US" sz="10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ea"/>
                <a:ea typeface="+mj-ea"/>
              </a:rPr>
              <a:t>시행령</a:t>
            </a:r>
            <a:r>
              <a:rPr lang="en-US" altLang="ko-KR" sz="10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ea"/>
                <a:ea typeface="+mj-ea"/>
              </a:rPr>
              <a:t>-</a:t>
            </a:r>
            <a:r>
              <a:rPr lang="ko-KR" altLang="en-US" sz="10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ea"/>
                <a:ea typeface="+mj-ea"/>
              </a:rPr>
              <a:t>시행규칙으로 이어지며 세부사항까지 암기할 수 있도록 학습방향을 </a:t>
            </a:r>
            <a:r>
              <a:rPr lang="ko-KR" altLang="en-US" sz="1000" b="1" u="sng" kern="0" spc="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ea"/>
                <a:ea typeface="+mj-ea"/>
              </a:rPr>
              <a:t>두어야겠습니다</a:t>
            </a:r>
            <a:r>
              <a:rPr lang="en-US" altLang="ko-KR" sz="10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ea"/>
                <a:ea typeface="+mj-ea"/>
              </a:rPr>
              <a:t>.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AA57A64C-828D-F5AB-D65C-54AA02E4FD9B}"/>
              </a:ext>
            </a:extLst>
          </p:cNvPr>
          <p:cNvSpPr/>
          <p:nvPr/>
        </p:nvSpPr>
        <p:spPr>
          <a:xfrm>
            <a:off x="8977524" y="6318619"/>
            <a:ext cx="334975" cy="4154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89C5CB-9E1C-CD4F-B0AF-5590BE703E2F}"/>
              </a:ext>
            </a:extLst>
          </p:cNvPr>
          <p:cNvSpPr txBox="1"/>
          <p:nvPr/>
        </p:nvSpPr>
        <p:spPr>
          <a:xfrm>
            <a:off x="7650785" y="5918762"/>
            <a:ext cx="320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슬라이드 </a:t>
            </a:r>
            <a:r>
              <a:rPr lang="en-US" altLang="ko-KR" dirty="0"/>
              <a:t>19-21 </a:t>
            </a:r>
            <a:r>
              <a:rPr lang="ko-KR" altLang="en-US" dirty="0"/>
              <a:t>이어서 노출</a:t>
            </a:r>
          </a:p>
        </p:txBody>
      </p:sp>
    </p:spTree>
    <p:extLst>
      <p:ext uri="{BB962C8B-B14F-4D97-AF65-F5344CB8AC3E}">
        <p14:creationId xmlns:p14="http://schemas.microsoft.com/office/powerpoint/2010/main" val="1252313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D3C54FE-5E02-1CE0-3A1A-249C68E66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486602"/>
              </p:ext>
            </p:extLst>
          </p:nvPr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spc="-100" baseline="0" dirty="0">
                          <a:latin typeface="+mn-ea"/>
                        </a:rPr>
                        <a:t>[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공통영역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] </a:t>
                      </a:r>
                      <a:r>
                        <a:rPr lang="ko-KR" altLang="en-US" sz="800" spc="-100" baseline="0" dirty="0" err="1">
                          <a:latin typeface="+mn-ea"/>
                        </a:rPr>
                        <a:t>탭구성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[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슬라이드 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19-21]</a:t>
                      </a: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 err="1">
                          <a:latin typeface="+mn-ea"/>
                        </a:rPr>
                        <a:t>이종칠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P 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선택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3D4BF14-D426-C2D4-19CE-AA3588A69A6E}"/>
              </a:ext>
            </a:extLst>
          </p:cNvPr>
          <p:cNvSpPr txBox="1"/>
          <p:nvPr/>
        </p:nvSpPr>
        <p:spPr>
          <a:xfrm>
            <a:off x="1271452" y="114101"/>
            <a:ext cx="69320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</a:t>
            </a:r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년 </a:t>
            </a:r>
            <a:r>
              <a:rPr lang="ko-KR" altLang="en-US" sz="32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초단기</a:t>
            </a:r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합격을 위한 </a:t>
            </a:r>
            <a:endParaRPr lang="en-US" altLang="ko-KR" sz="3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미래인재소방 과목별 합격전략</a:t>
            </a:r>
            <a:endParaRPr lang="en-US" altLang="ko-KR" sz="3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BEDE5D5-A452-F42D-4321-9AEB2F4A30B2}"/>
              </a:ext>
            </a:extLst>
          </p:cNvPr>
          <p:cNvGraphicFramePr>
            <a:graphicFrameLocks noGrp="1"/>
          </p:cNvGraphicFramePr>
          <p:nvPr/>
        </p:nvGraphicFramePr>
        <p:xfrm>
          <a:off x="451592" y="1199471"/>
          <a:ext cx="8682448" cy="7988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0612">
                  <a:extLst>
                    <a:ext uri="{9D8B030D-6E8A-4147-A177-3AD203B41FA5}">
                      <a16:colId xmlns:a16="http://schemas.microsoft.com/office/drawing/2014/main" val="2290377709"/>
                    </a:ext>
                  </a:extLst>
                </a:gridCol>
                <a:gridCol w="2170612">
                  <a:extLst>
                    <a:ext uri="{9D8B030D-6E8A-4147-A177-3AD203B41FA5}">
                      <a16:colId xmlns:a16="http://schemas.microsoft.com/office/drawing/2014/main" val="3827627431"/>
                    </a:ext>
                  </a:extLst>
                </a:gridCol>
                <a:gridCol w="2170612">
                  <a:extLst>
                    <a:ext uri="{9D8B030D-6E8A-4147-A177-3AD203B41FA5}">
                      <a16:colId xmlns:a16="http://schemas.microsoft.com/office/drawing/2014/main" val="1148402019"/>
                    </a:ext>
                  </a:extLst>
                </a:gridCol>
                <a:gridCol w="2170612">
                  <a:extLst>
                    <a:ext uri="{9D8B030D-6E8A-4147-A177-3AD203B41FA5}">
                      <a16:colId xmlns:a16="http://schemas.microsoft.com/office/drawing/2014/main" val="1187475769"/>
                    </a:ext>
                  </a:extLst>
                </a:gridCol>
              </a:tblGrid>
              <a:tr h="7988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소방학개론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소방관계법규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800" b="1" dirty="0" err="1"/>
                        <a:t>이종칠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행정법총론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800" b="1" dirty="0"/>
                        <a:t>김정일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G-TELP</a:t>
                      </a:r>
                    </a:p>
                    <a:p>
                      <a:pPr algn="ctr" latinLnBrk="1"/>
                      <a:r>
                        <a:rPr lang="ko-KR" altLang="en-US" sz="1800" b="1" dirty="0"/>
                        <a:t>김준기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한국사능력검정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800" b="1" dirty="0" err="1"/>
                        <a:t>원유철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85579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F0A8E7AA-CA51-7F9D-88C4-0A3DB3DD4766}"/>
              </a:ext>
            </a:extLst>
          </p:cNvPr>
          <p:cNvSpPr/>
          <p:nvPr/>
        </p:nvSpPr>
        <p:spPr>
          <a:xfrm>
            <a:off x="451591" y="1998282"/>
            <a:ext cx="8682447" cy="474561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0CF7892-C010-D5CB-E7D4-504D976741A6}"/>
              </a:ext>
            </a:extLst>
          </p:cNvPr>
          <p:cNvSpPr/>
          <p:nvPr/>
        </p:nvSpPr>
        <p:spPr>
          <a:xfrm>
            <a:off x="381924" y="1118440"/>
            <a:ext cx="235131" cy="2090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35FAC1-6547-C60E-6775-38018BF03158}"/>
              </a:ext>
            </a:extLst>
          </p:cNvPr>
          <p:cNvSpPr/>
          <p:nvPr/>
        </p:nvSpPr>
        <p:spPr>
          <a:xfrm>
            <a:off x="2043777" y="3709634"/>
            <a:ext cx="1201783" cy="351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A3CEFC-32C3-5409-8026-37BEE32B2304}"/>
              </a:ext>
            </a:extLst>
          </p:cNvPr>
          <p:cNvSpPr txBox="1"/>
          <p:nvPr/>
        </p:nvSpPr>
        <p:spPr>
          <a:xfrm>
            <a:off x="2139567" y="3709634"/>
            <a:ext cx="1201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Point 1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E596C-8002-ACFC-5691-05EF880F069C}"/>
              </a:ext>
            </a:extLst>
          </p:cNvPr>
          <p:cNvSpPr txBox="1"/>
          <p:nvPr/>
        </p:nvSpPr>
        <p:spPr>
          <a:xfrm>
            <a:off x="3341040" y="3691795"/>
            <a:ext cx="4467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학문을</a:t>
            </a:r>
            <a:r>
              <a:rPr lang="en-US" altLang="ko-KR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6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배우는게</a:t>
            </a:r>
            <a:r>
              <a:rPr lang="ko-KR" altLang="en-US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아닌</a:t>
            </a:r>
            <a:r>
              <a:rPr lang="en-US" altLang="ko-KR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합격 하기 위한 공부</a:t>
            </a:r>
            <a:r>
              <a:rPr lang="en-US" altLang="ko-KR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7E26F7-0FCC-397E-DAD1-327E4BAF7E71}"/>
              </a:ext>
            </a:extLst>
          </p:cNvPr>
          <p:cNvSpPr txBox="1"/>
          <p:nvPr/>
        </p:nvSpPr>
        <p:spPr>
          <a:xfrm>
            <a:off x="2959533" y="4265797"/>
            <a:ext cx="446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오로지 합격하기 위해 필요한 내용만 공부한다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!</a:t>
            </a:r>
            <a:endParaRPr lang="ko-KR" altLang="en-US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4B5F5A-2154-7534-52B5-4113F216B28A}"/>
              </a:ext>
            </a:extLst>
          </p:cNvPr>
          <p:cNvSpPr/>
          <p:nvPr/>
        </p:nvSpPr>
        <p:spPr>
          <a:xfrm>
            <a:off x="2021397" y="4758980"/>
            <a:ext cx="1201783" cy="351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68CA8D-0A58-864E-243A-ECC5895AE8F6}"/>
              </a:ext>
            </a:extLst>
          </p:cNvPr>
          <p:cNvSpPr txBox="1"/>
          <p:nvPr/>
        </p:nvSpPr>
        <p:spPr>
          <a:xfrm>
            <a:off x="2117187" y="4808862"/>
            <a:ext cx="1201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Point 2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3983EB-BF6C-1D01-4DBB-CD35609DAF5E}"/>
              </a:ext>
            </a:extLst>
          </p:cNvPr>
          <p:cNvSpPr txBox="1"/>
          <p:nvPr/>
        </p:nvSpPr>
        <p:spPr>
          <a:xfrm>
            <a:off x="3318660" y="4791023"/>
            <a:ext cx="4467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복습시간을 단축시키는 공부</a:t>
            </a:r>
            <a:r>
              <a:rPr lang="en-US" altLang="ko-KR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950AAC-EBA2-BE77-335B-2B79D441F0B0}"/>
              </a:ext>
            </a:extLst>
          </p:cNvPr>
          <p:cNvSpPr txBox="1"/>
          <p:nvPr/>
        </p:nvSpPr>
        <p:spPr>
          <a:xfrm>
            <a:off x="2281597" y="5310215"/>
            <a:ext cx="5585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일방적으로 듣기만 하는 수업이 아닌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질문에 대답하며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‘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보고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듣고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말하는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’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수업을 통해 복습까지 한번에 클리어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!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22064DC-8C7B-C7C8-904B-F18DA58C4DDC}"/>
              </a:ext>
            </a:extLst>
          </p:cNvPr>
          <p:cNvSpPr/>
          <p:nvPr/>
        </p:nvSpPr>
        <p:spPr>
          <a:xfrm>
            <a:off x="1271452" y="2838450"/>
            <a:ext cx="7129598" cy="345757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A6A73-E243-BC2C-1F82-2A0DD6CD649F}"/>
              </a:ext>
            </a:extLst>
          </p:cNvPr>
          <p:cNvSpPr txBox="1"/>
          <p:nvPr/>
        </p:nvSpPr>
        <p:spPr>
          <a:xfrm>
            <a:off x="1992152" y="2665122"/>
            <a:ext cx="5816699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이종칠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교수님의 </a:t>
            </a:r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 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합격 </a:t>
            </a:r>
            <a:r>
              <a:rPr lang="ko-KR" altLang="en-US" sz="20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전략법</a:t>
            </a:r>
            <a:endParaRPr lang="en-US" altLang="ko-KR" sz="2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44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D3C54FE-5E02-1CE0-3A1A-249C68E66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732526"/>
              </p:ext>
            </p:extLst>
          </p:nvPr>
        </p:nvGraphicFramePr>
        <p:xfrm>
          <a:off x="9476174" y="17756"/>
          <a:ext cx="2654423" cy="3633530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 err="1">
                          <a:latin typeface="+mn-ea"/>
                        </a:rPr>
                        <a:t>탭구성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[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슬라이드 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22-24]</a:t>
                      </a: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김정일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P 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선택 시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-100" baseline="0" dirty="0">
                          <a:latin typeface="+mn-ea"/>
                          <a:hlinkClick r:id="rId2"/>
                        </a:rPr>
                        <a:t>https://www.miraeij.com/fire/promotion/campaign/#tab1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탭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2 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김정일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P 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소개 내용 삽입</a:t>
                      </a:r>
                    </a:p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김정일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P 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홈 바로가기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-100" baseline="0" dirty="0">
                          <a:latin typeface="+mn-ea"/>
                          <a:hlinkClick r:id="rId3"/>
                        </a:rPr>
                        <a:t>https://www.miraeij.com/fire/professor/home/?c3RlYWNoZXJfZms9OTI=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김정일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P 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커리큘럼 가이드 바로가기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-100" baseline="0" dirty="0">
                          <a:latin typeface="+mn-ea"/>
                          <a:hlinkClick r:id="rId4"/>
                        </a:rPr>
                        <a:t>https://youtu.be/bAjETjSOreA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BEDE5D5-A452-F42D-4321-9AEB2F4A3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25374"/>
              </p:ext>
            </p:extLst>
          </p:nvPr>
        </p:nvGraphicFramePr>
        <p:xfrm>
          <a:off x="460301" y="1174832"/>
          <a:ext cx="8682448" cy="7988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0612">
                  <a:extLst>
                    <a:ext uri="{9D8B030D-6E8A-4147-A177-3AD203B41FA5}">
                      <a16:colId xmlns:a16="http://schemas.microsoft.com/office/drawing/2014/main" val="2290377709"/>
                    </a:ext>
                  </a:extLst>
                </a:gridCol>
                <a:gridCol w="2170612">
                  <a:extLst>
                    <a:ext uri="{9D8B030D-6E8A-4147-A177-3AD203B41FA5}">
                      <a16:colId xmlns:a16="http://schemas.microsoft.com/office/drawing/2014/main" val="3827627431"/>
                    </a:ext>
                  </a:extLst>
                </a:gridCol>
                <a:gridCol w="2170612">
                  <a:extLst>
                    <a:ext uri="{9D8B030D-6E8A-4147-A177-3AD203B41FA5}">
                      <a16:colId xmlns:a16="http://schemas.microsoft.com/office/drawing/2014/main" val="1148402019"/>
                    </a:ext>
                  </a:extLst>
                </a:gridCol>
                <a:gridCol w="2170612">
                  <a:extLst>
                    <a:ext uri="{9D8B030D-6E8A-4147-A177-3AD203B41FA5}">
                      <a16:colId xmlns:a16="http://schemas.microsoft.com/office/drawing/2014/main" val="1187475769"/>
                    </a:ext>
                  </a:extLst>
                </a:gridCol>
              </a:tblGrid>
              <a:tr h="7988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소방학개론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소방관계법규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800" b="1" dirty="0" err="1"/>
                        <a:t>이종칠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행정법총론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800" b="1" dirty="0"/>
                        <a:t>김정일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G-TELP</a:t>
                      </a:r>
                    </a:p>
                    <a:p>
                      <a:pPr algn="ctr" latinLnBrk="1"/>
                      <a:r>
                        <a:rPr lang="ko-KR" altLang="en-US" sz="1800" b="1" dirty="0"/>
                        <a:t>김준기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한국사능력검정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800" b="1" dirty="0" err="1"/>
                        <a:t>원유철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85579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F0A8E7AA-CA51-7F9D-88C4-0A3DB3DD4766}"/>
              </a:ext>
            </a:extLst>
          </p:cNvPr>
          <p:cNvSpPr/>
          <p:nvPr/>
        </p:nvSpPr>
        <p:spPr>
          <a:xfrm>
            <a:off x="460300" y="1973643"/>
            <a:ext cx="8682447" cy="476303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0CF7892-C010-D5CB-E7D4-504D976741A6}"/>
              </a:ext>
            </a:extLst>
          </p:cNvPr>
          <p:cNvSpPr/>
          <p:nvPr/>
        </p:nvSpPr>
        <p:spPr>
          <a:xfrm>
            <a:off x="2544751" y="1128734"/>
            <a:ext cx="235131" cy="2090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9BF42C-E269-B556-42B1-075FF0848281}"/>
              </a:ext>
            </a:extLst>
          </p:cNvPr>
          <p:cNvSpPr txBox="1"/>
          <p:nvPr/>
        </p:nvSpPr>
        <p:spPr>
          <a:xfrm>
            <a:off x="1271452" y="114101"/>
            <a:ext cx="69320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</a:t>
            </a:r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년 </a:t>
            </a:r>
            <a:r>
              <a:rPr lang="ko-KR" altLang="en-US" sz="32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초단기</a:t>
            </a:r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합격을 위한 </a:t>
            </a:r>
            <a:endParaRPr lang="en-US" altLang="ko-KR" sz="3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미래인재소방 과목별 합격전략</a:t>
            </a:r>
            <a:endParaRPr lang="en-US" altLang="ko-KR" sz="3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75214C3-9205-A6E9-AEB2-C0683EDB88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991" y="1973644"/>
            <a:ext cx="8702755" cy="4770256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3CC11A86-37A2-3C12-0256-9E1A3770EF65}"/>
              </a:ext>
            </a:extLst>
          </p:cNvPr>
          <p:cNvSpPr/>
          <p:nvPr/>
        </p:nvSpPr>
        <p:spPr>
          <a:xfrm>
            <a:off x="4299528" y="3034374"/>
            <a:ext cx="235131" cy="2090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6234BCE-4C20-E5E6-93D3-0D90B867505A}"/>
              </a:ext>
            </a:extLst>
          </p:cNvPr>
          <p:cNvSpPr/>
          <p:nvPr/>
        </p:nvSpPr>
        <p:spPr>
          <a:xfrm>
            <a:off x="3859745" y="6043185"/>
            <a:ext cx="235131" cy="2090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8D964C6F-4089-AFE7-FADD-6BBA330D0367}"/>
              </a:ext>
            </a:extLst>
          </p:cNvPr>
          <p:cNvSpPr/>
          <p:nvPr/>
        </p:nvSpPr>
        <p:spPr>
          <a:xfrm>
            <a:off x="10313985" y="6258376"/>
            <a:ext cx="334975" cy="4154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07AA0B-BCC0-E934-CB89-28D2BF9D146D}"/>
              </a:ext>
            </a:extLst>
          </p:cNvPr>
          <p:cNvSpPr txBox="1"/>
          <p:nvPr/>
        </p:nvSpPr>
        <p:spPr>
          <a:xfrm>
            <a:off x="8987246" y="5858519"/>
            <a:ext cx="320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슬라이드 </a:t>
            </a:r>
            <a:r>
              <a:rPr lang="en-US" altLang="ko-KR" dirty="0"/>
              <a:t>22-24 </a:t>
            </a:r>
            <a:r>
              <a:rPr lang="ko-KR" altLang="en-US" dirty="0"/>
              <a:t>이어서 노출</a:t>
            </a:r>
          </a:p>
        </p:txBody>
      </p:sp>
    </p:spTree>
    <p:extLst>
      <p:ext uri="{BB962C8B-B14F-4D97-AF65-F5344CB8AC3E}">
        <p14:creationId xmlns:p14="http://schemas.microsoft.com/office/powerpoint/2010/main" val="3991144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D3C54FE-5E02-1CE0-3A1A-249C68E66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538387"/>
              </p:ext>
            </p:extLst>
          </p:nvPr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 err="1">
                          <a:latin typeface="+mn-ea"/>
                        </a:rPr>
                        <a:t>탭구성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[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슬라이드 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22-24]</a:t>
                      </a: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김정일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P 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선택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BEDE5D5-A452-F42D-4321-9AEB2F4A30B2}"/>
              </a:ext>
            </a:extLst>
          </p:cNvPr>
          <p:cNvGraphicFramePr>
            <a:graphicFrameLocks noGrp="1"/>
          </p:cNvGraphicFramePr>
          <p:nvPr/>
        </p:nvGraphicFramePr>
        <p:xfrm>
          <a:off x="460301" y="1174832"/>
          <a:ext cx="8682448" cy="7988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0612">
                  <a:extLst>
                    <a:ext uri="{9D8B030D-6E8A-4147-A177-3AD203B41FA5}">
                      <a16:colId xmlns:a16="http://schemas.microsoft.com/office/drawing/2014/main" val="2290377709"/>
                    </a:ext>
                  </a:extLst>
                </a:gridCol>
                <a:gridCol w="2170612">
                  <a:extLst>
                    <a:ext uri="{9D8B030D-6E8A-4147-A177-3AD203B41FA5}">
                      <a16:colId xmlns:a16="http://schemas.microsoft.com/office/drawing/2014/main" val="3827627431"/>
                    </a:ext>
                  </a:extLst>
                </a:gridCol>
                <a:gridCol w="2170612">
                  <a:extLst>
                    <a:ext uri="{9D8B030D-6E8A-4147-A177-3AD203B41FA5}">
                      <a16:colId xmlns:a16="http://schemas.microsoft.com/office/drawing/2014/main" val="1148402019"/>
                    </a:ext>
                  </a:extLst>
                </a:gridCol>
                <a:gridCol w="2170612">
                  <a:extLst>
                    <a:ext uri="{9D8B030D-6E8A-4147-A177-3AD203B41FA5}">
                      <a16:colId xmlns:a16="http://schemas.microsoft.com/office/drawing/2014/main" val="1187475769"/>
                    </a:ext>
                  </a:extLst>
                </a:gridCol>
              </a:tblGrid>
              <a:tr h="7988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소방학개론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소방관계법규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800" b="1" dirty="0" err="1"/>
                        <a:t>이종칠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행정법총론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800" b="1" dirty="0"/>
                        <a:t>김정일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G-TELP</a:t>
                      </a:r>
                    </a:p>
                    <a:p>
                      <a:pPr algn="ctr" latinLnBrk="1"/>
                      <a:r>
                        <a:rPr lang="ko-KR" altLang="en-US" sz="1800" b="1" dirty="0"/>
                        <a:t>김준기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한국사능력검정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800" b="1" dirty="0" err="1"/>
                        <a:t>원유철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85579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F0A8E7AA-CA51-7F9D-88C4-0A3DB3DD4766}"/>
              </a:ext>
            </a:extLst>
          </p:cNvPr>
          <p:cNvSpPr/>
          <p:nvPr/>
        </p:nvSpPr>
        <p:spPr>
          <a:xfrm>
            <a:off x="460300" y="1973643"/>
            <a:ext cx="8682447" cy="476303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0CF7892-C010-D5CB-E7D4-504D976741A6}"/>
              </a:ext>
            </a:extLst>
          </p:cNvPr>
          <p:cNvSpPr/>
          <p:nvPr/>
        </p:nvSpPr>
        <p:spPr>
          <a:xfrm>
            <a:off x="2544751" y="1128734"/>
            <a:ext cx="235131" cy="2090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9BF42C-E269-B556-42B1-075FF0848281}"/>
              </a:ext>
            </a:extLst>
          </p:cNvPr>
          <p:cNvSpPr txBox="1"/>
          <p:nvPr/>
        </p:nvSpPr>
        <p:spPr>
          <a:xfrm>
            <a:off x="1271452" y="114101"/>
            <a:ext cx="69320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</a:t>
            </a:r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년 </a:t>
            </a:r>
            <a:r>
              <a:rPr lang="ko-KR" altLang="en-US" sz="32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초단기</a:t>
            </a:r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합격을 위한 </a:t>
            </a:r>
            <a:endParaRPr lang="en-US" altLang="ko-KR" sz="3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미래인재소방 과목별 합격전략</a:t>
            </a:r>
            <a:endParaRPr lang="en-US" altLang="ko-KR" sz="3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5A8A73-EB3F-1F8F-0EA1-B9F859442755}"/>
              </a:ext>
            </a:extLst>
          </p:cNvPr>
          <p:cNvSpPr txBox="1"/>
          <p:nvPr/>
        </p:nvSpPr>
        <p:spPr>
          <a:xfrm>
            <a:off x="1520845" y="2609547"/>
            <a:ext cx="6682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2023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년 소방공채 행정법총론 총평 및 학습법</a:t>
            </a:r>
            <a:endParaRPr lang="en-US" altLang="ko-KR" sz="2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FD729B-3E17-3EE1-62F9-D855B70F1E34}"/>
              </a:ext>
            </a:extLst>
          </p:cNvPr>
          <p:cNvSpPr txBox="1"/>
          <p:nvPr/>
        </p:nvSpPr>
        <p:spPr>
          <a:xfrm>
            <a:off x="2060497" y="4168575"/>
            <a:ext cx="6254828" cy="2243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b="1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000" b="1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▣ 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앞으로의 학습법</a:t>
            </a:r>
            <a:endParaRPr lang="en-US" altLang="ko-KR" sz="1000" b="1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5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ea"/>
                <a:ea typeface="+mj-ea"/>
              </a:rPr>
              <a:t>행정법에 대해 정확하게 이해를 하고 있어야만 알 수 있는 변별력 높은 문제들이 </a:t>
            </a:r>
            <a:r>
              <a:rPr lang="en-US" altLang="ko-KR" sz="1200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ea"/>
                <a:ea typeface="+mj-ea"/>
              </a:rPr>
              <a:t>1~2</a:t>
            </a:r>
            <a:r>
              <a:rPr lang="ko-KR" altLang="en-US" sz="1200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ea"/>
                <a:ea typeface="+mj-ea"/>
              </a:rPr>
              <a:t>문제 출제되었기에 철저한 이해가 필요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ea"/>
                <a:ea typeface="+mj-ea"/>
              </a:rPr>
              <a:t>앞으로는 지엽적인 판례까지 꼼꼼히 살펴볼 필요성 높아</a:t>
            </a:r>
            <a:endParaRPr lang="en-US" altLang="ko-KR" sz="1200" u="sng" kern="0" spc="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j-ea"/>
              <a:ea typeface="+mj-ea"/>
            </a:endParaRPr>
          </a:p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기출 문제를 여러 번 반복하는 것만으로는 시험 준비가 제대로 되었다고 얘기할 수 없기에 앞으로는 </a:t>
            </a:r>
            <a:r>
              <a:rPr lang="ko-KR" altLang="en-US" sz="1200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ea"/>
                <a:ea typeface="+mj-ea"/>
              </a:rPr>
              <a:t>행정법에 대한 정확한 이해를 바탕으로 기본부터 차분하게 학습해야 할 필요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3FD7BF-FC34-1ED6-2E67-4129A0339023}"/>
              </a:ext>
            </a:extLst>
          </p:cNvPr>
          <p:cNvSpPr txBox="1"/>
          <p:nvPr/>
        </p:nvSpPr>
        <p:spPr>
          <a:xfrm>
            <a:off x="2177707" y="3206094"/>
            <a:ext cx="6499568" cy="766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b="1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▣ 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난이도 </a:t>
            </a:r>
            <a:endParaRPr lang="en-US" altLang="ko-KR" sz="1000" b="1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5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올해 시험 난이도는 ‘중상’ 정도로 수험생에게 </a:t>
            </a:r>
            <a:r>
              <a:rPr lang="ko-KR" altLang="en-US" sz="1200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ea"/>
                <a:ea typeface="+mj-ea"/>
              </a:rPr>
              <a:t>다소 어려운 시험</a:t>
            </a:r>
            <a:endParaRPr lang="en-US" altLang="ko-KR" sz="1200" u="sng" kern="0" spc="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j-ea"/>
              <a:ea typeface="+mj-ea"/>
            </a:endParaRPr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840546B5-9007-214E-A159-A7E2E985EBF3}"/>
              </a:ext>
            </a:extLst>
          </p:cNvPr>
          <p:cNvSpPr/>
          <p:nvPr/>
        </p:nvSpPr>
        <p:spPr>
          <a:xfrm>
            <a:off x="10101474" y="6185269"/>
            <a:ext cx="334975" cy="4154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A32DCE-BC45-837A-0855-76AAAD01E0D3}"/>
              </a:ext>
            </a:extLst>
          </p:cNvPr>
          <p:cNvSpPr txBox="1"/>
          <p:nvPr/>
        </p:nvSpPr>
        <p:spPr>
          <a:xfrm>
            <a:off x="8774735" y="5785412"/>
            <a:ext cx="320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슬라이드 </a:t>
            </a:r>
            <a:r>
              <a:rPr lang="en-US" altLang="ko-KR" dirty="0"/>
              <a:t>22-24 </a:t>
            </a:r>
            <a:r>
              <a:rPr lang="ko-KR" altLang="en-US" dirty="0"/>
              <a:t>이어서 노출</a:t>
            </a:r>
          </a:p>
        </p:txBody>
      </p:sp>
    </p:spTree>
    <p:extLst>
      <p:ext uri="{BB962C8B-B14F-4D97-AF65-F5344CB8AC3E}">
        <p14:creationId xmlns:p14="http://schemas.microsoft.com/office/powerpoint/2010/main" val="1609849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D3C54FE-5E02-1CE0-3A1A-249C68E66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345152"/>
              </p:ext>
            </p:extLst>
          </p:nvPr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 err="1">
                          <a:latin typeface="+mn-ea"/>
                        </a:rPr>
                        <a:t>탭구성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[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슬라이드 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22-24]</a:t>
                      </a: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김정일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P 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선택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BEDE5D5-A452-F42D-4321-9AEB2F4A30B2}"/>
              </a:ext>
            </a:extLst>
          </p:cNvPr>
          <p:cNvGraphicFramePr>
            <a:graphicFrameLocks noGrp="1"/>
          </p:cNvGraphicFramePr>
          <p:nvPr/>
        </p:nvGraphicFramePr>
        <p:xfrm>
          <a:off x="460301" y="1174832"/>
          <a:ext cx="8682448" cy="7988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0612">
                  <a:extLst>
                    <a:ext uri="{9D8B030D-6E8A-4147-A177-3AD203B41FA5}">
                      <a16:colId xmlns:a16="http://schemas.microsoft.com/office/drawing/2014/main" val="2290377709"/>
                    </a:ext>
                  </a:extLst>
                </a:gridCol>
                <a:gridCol w="2170612">
                  <a:extLst>
                    <a:ext uri="{9D8B030D-6E8A-4147-A177-3AD203B41FA5}">
                      <a16:colId xmlns:a16="http://schemas.microsoft.com/office/drawing/2014/main" val="3827627431"/>
                    </a:ext>
                  </a:extLst>
                </a:gridCol>
                <a:gridCol w="2170612">
                  <a:extLst>
                    <a:ext uri="{9D8B030D-6E8A-4147-A177-3AD203B41FA5}">
                      <a16:colId xmlns:a16="http://schemas.microsoft.com/office/drawing/2014/main" val="1148402019"/>
                    </a:ext>
                  </a:extLst>
                </a:gridCol>
                <a:gridCol w="2170612">
                  <a:extLst>
                    <a:ext uri="{9D8B030D-6E8A-4147-A177-3AD203B41FA5}">
                      <a16:colId xmlns:a16="http://schemas.microsoft.com/office/drawing/2014/main" val="1187475769"/>
                    </a:ext>
                  </a:extLst>
                </a:gridCol>
              </a:tblGrid>
              <a:tr h="7988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소방학개론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소방관계법규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800" b="1" dirty="0" err="1"/>
                        <a:t>이종칠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행정법총론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800" b="1" dirty="0"/>
                        <a:t>김정일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G-TELP</a:t>
                      </a:r>
                    </a:p>
                    <a:p>
                      <a:pPr algn="ctr" latinLnBrk="1"/>
                      <a:r>
                        <a:rPr lang="ko-KR" altLang="en-US" sz="1800" b="1" dirty="0"/>
                        <a:t>김준기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한국사능력검정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800" b="1" dirty="0" err="1"/>
                        <a:t>원유철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85579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F0A8E7AA-CA51-7F9D-88C4-0A3DB3DD4766}"/>
              </a:ext>
            </a:extLst>
          </p:cNvPr>
          <p:cNvSpPr/>
          <p:nvPr/>
        </p:nvSpPr>
        <p:spPr>
          <a:xfrm>
            <a:off x="460300" y="1973643"/>
            <a:ext cx="8682447" cy="476303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0CF7892-C010-D5CB-E7D4-504D976741A6}"/>
              </a:ext>
            </a:extLst>
          </p:cNvPr>
          <p:cNvSpPr/>
          <p:nvPr/>
        </p:nvSpPr>
        <p:spPr>
          <a:xfrm>
            <a:off x="2544751" y="1128734"/>
            <a:ext cx="235131" cy="2090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35FAC1-6547-C60E-6775-38018BF03158}"/>
              </a:ext>
            </a:extLst>
          </p:cNvPr>
          <p:cNvSpPr/>
          <p:nvPr/>
        </p:nvSpPr>
        <p:spPr>
          <a:xfrm>
            <a:off x="2544751" y="3519298"/>
            <a:ext cx="1201783" cy="351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A3CEFC-32C3-5409-8026-37BEE32B2304}"/>
              </a:ext>
            </a:extLst>
          </p:cNvPr>
          <p:cNvSpPr txBox="1"/>
          <p:nvPr/>
        </p:nvSpPr>
        <p:spPr>
          <a:xfrm>
            <a:off x="2754358" y="3572232"/>
            <a:ext cx="1201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Point 1</a:t>
            </a:r>
            <a:endParaRPr lang="ko-KR" altLang="en-US" sz="1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E596C-8002-ACFC-5691-05EF880F069C}"/>
              </a:ext>
            </a:extLst>
          </p:cNvPr>
          <p:cNvSpPr txBox="1"/>
          <p:nvPr/>
        </p:nvSpPr>
        <p:spPr>
          <a:xfrm>
            <a:off x="3841704" y="3527340"/>
            <a:ext cx="4467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‘</a:t>
            </a:r>
            <a:r>
              <a:rPr lang="ko-KR" altLang="en-US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이해</a:t>
            </a:r>
            <a:r>
              <a:rPr lang="en-US" altLang="ko-KR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’</a:t>
            </a:r>
            <a:r>
              <a:rPr lang="ko-KR" altLang="en-US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 무엇보다 우선입니다</a:t>
            </a:r>
            <a:r>
              <a:rPr lang="en-US" altLang="ko-KR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7E26F7-0FCC-397E-DAD1-327E4BAF7E71}"/>
              </a:ext>
            </a:extLst>
          </p:cNvPr>
          <p:cNvSpPr txBox="1"/>
          <p:nvPr/>
        </p:nvSpPr>
        <p:spPr>
          <a:xfrm>
            <a:off x="1539568" y="4107526"/>
            <a:ext cx="597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많은 양의 행정법을 다 외우는 것이 아닌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‘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이해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’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위주의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학습으로 암기의 양을 확실히 줄여야 합니다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4B5F5A-2154-7534-52B5-4113F216B28A}"/>
              </a:ext>
            </a:extLst>
          </p:cNvPr>
          <p:cNvSpPr/>
          <p:nvPr/>
        </p:nvSpPr>
        <p:spPr>
          <a:xfrm>
            <a:off x="2544441" y="4923854"/>
            <a:ext cx="1201783" cy="351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68CA8D-0A58-864E-243A-ECC5895AE8F6}"/>
              </a:ext>
            </a:extLst>
          </p:cNvPr>
          <p:cNvSpPr txBox="1"/>
          <p:nvPr/>
        </p:nvSpPr>
        <p:spPr>
          <a:xfrm>
            <a:off x="2754357" y="4956302"/>
            <a:ext cx="1201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Point 2</a:t>
            </a:r>
            <a:endParaRPr lang="ko-KR" altLang="en-US" sz="1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3983EB-BF6C-1D01-4DBB-CD35609DAF5E}"/>
              </a:ext>
            </a:extLst>
          </p:cNvPr>
          <p:cNvSpPr txBox="1"/>
          <p:nvPr/>
        </p:nvSpPr>
        <p:spPr>
          <a:xfrm>
            <a:off x="3841704" y="4977325"/>
            <a:ext cx="4467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핵심을 정확히 관통하는 학습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950AAC-EBA2-BE77-335B-2B79D441F0B0}"/>
              </a:ext>
            </a:extLst>
          </p:cNvPr>
          <p:cNvSpPr txBox="1"/>
          <p:nvPr/>
        </p:nvSpPr>
        <p:spPr>
          <a:xfrm>
            <a:off x="1790061" y="5560693"/>
            <a:ext cx="651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낯선 행정법 용어를 익숙하게 만드는 것부터 정답을 쉽게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찾는 방법까지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!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결국은 핵심을 관통하여 정답을 빠르고 쉽게 찾을 수 있도록 합니다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9BF42C-E269-B556-42B1-075FF0848281}"/>
              </a:ext>
            </a:extLst>
          </p:cNvPr>
          <p:cNvSpPr txBox="1"/>
          <p:nvPr/>
        </p:nvSpPr>
        <p:spPr>
          <a:xfrm>
            <a:off x="1271452" y="114101"/>
            <a:ext cx="69320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</a:t>
            </a:r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년 </a:t>
            </a:r>
            <a:r>
              <a:rPr lang="ko-KR" altLang="en-US" sz="32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초단기</a:t>
            </a:r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합격을 위한 </a:t>
            </a:r>
            <a:endParaRPr lang="en-US" altLang="ko-KR" sz="3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미래인재소방 과목별 합격전략</a:t>
            </a:r>
            <a:endParaRPr lang="en-US" altLang="ko-KR" sz="3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5F31F97-0217-B359-C68B-5292F32BBEE1}"/>
              </a:ext>
            </a:extLst>
          </p:cNvPr>
          <p:cNvSpPr/>
          <p:nvPr/>
        </p:nvSpPr>
        <p:spPr>
          <a:xfrm>
            <a:off x="1271452" y="2838450"/>
            <a:ext cx="7129598" cy="345757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A6A73-E243-BC2C-1F82-2A0DD6CD649F}"/>
              </a:ext>
            </a:extLst>
          </p:cNvPr>
          <p:cNvSpPr txBox="1"/>
          <p:nvPr/>
        </p:nvSpPr>
        <p:spPr>
          <a:xfrm>
            <a:off x="1927901" y="2609223"/>
            <a:ext cx="5816699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김정일 교수님의 </a:t>
            </a:r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 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합격 </a:t>
            </a:r>
            <a:r>
              <a:rPr lang="ko-KR" altLang="en-US" sz="20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전략법</a:t>
            </a:r>
            <a:endParaRPr lang="en-US" altLang="ko-KR" sz="2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0625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D3C54FE-5E02-1CE0-3A1A-249C68E66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100408"/>
              </p:ext>
            </p:extLst>
          </p:nvPr>
        </p:nvGraphicFramePr>
        <p:xfrm>
          <a:off x="9476174" y="17756"/>
          <a:ext cx="2654423" cy="2921604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 err="1">
                          <a:latin typeface="+mn-ea"/>
                        </a:rPr>
                        <a:t>탭구성</a:t>
                      </a: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김준기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P 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선택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김준기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P  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커리큘럼 가이드 바로가기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-100" baseline="0" dirty="0">
                          <a:latin typeface="+mn-ea"/>
                          <a:hlinkClick r:id="rId3"/>
                        </a:rPr>
                        <a:t>https://youtu.be/2MYOBO0hnys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김준기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P 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홈 바로가기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-100" baseline="0" dirty="0">
                          <a:latin typeface="+mn-ea"/>
                          <a:hlinkClick r:id="rId4"/>
                        </a:rPr>
                        <a:t>https://www.miraeij.com/fire/professor/home/?c3RlYWNoZXJfZms9OTE=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BEDE5D5-A452-F42D-4321-9AEB2F4A3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415322"/>
              </p:ext>
            </p:extLst>
          </p:nvPr>
        </p:nvGraphicFramePr>
        <p:xfrm>
          <a:off x="460301" y="1211169"/>
          <a:ext cx="8682448" cy="7988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0612">
                  <a:extLst>
                    <a:ext uri="{9D8B030D-6E8A-4147-A177-3AD203B41FA5}">
                      <a16:colId xmlns:a16="http://schemas.microsoft.com/office/drawing/2014/main" val="2290377709"/>
                    </a:ext>
                  </a:extLst>
                </a:gridCol>
                <a:gridCol w="2170612">
                  <a:extLst>
                    <a:ext uri="{9D8B030D-6E8A-4147-A177-3AD203B41FA5}">
                      <a16:colId xmlns:a16="http://schemas.microsoft.com/office/drawing/2014/main" val="3827627431"/>
                    </a:ext>
                  </a:extLst>
                </a:gridCol>
                <a:gridCol w="2170612">
                  <a:extLst>
                    <a:ext uri="{9D8B030D-6E8A-4147-A177-3AD203B41FA5}">
                      <a16:colId xmlns:a16="http://schemas.microsoft.com/office/drawing/2014/main" val="1148402019"/>
                    </a:ext>
                  </a:extLst>
                </a:gridCol>
                <a:gridCol w="2170612">
                  <a:extLst>
                    <a:ext uri="{9D8B030D-6E8A-4147-A177-3AD203B41FA5}">
                      <a16:colId xmlns:a16="http://schemas.microsoft.com/office/drawing/2014/main" val="1187475769"/>
                    </a:ext>
                  </a:extLst>
                </a:gridCol>
              </a:tblGrid>
              <a:tr h="7988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소방학개론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소방관계법규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800" b="1" dirty="0" err="1"/>
                        <a:t>이종칠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행정법총론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800" b="1" dirty="0"/>
                        <a:t>김정일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G-TELP</a:t>
                      </a:r>
                    </a:p>
                    <a:p>
                      <a:pPr algn="ctr" latinLnBrk="1"/>
                      <a:r>
                        <a:rPr lang="ko-KR" altLang="en-US" sz="1800" b="1" dirty="0"/>
                        <a:t>김준기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한국사능력검정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800" b="1" dirty="0" err="1"/>
                        <a:t>원유철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85579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F0A8E7AA-CA51-7F9D-88C4-0A3DB3DD4766}"/>
              </a:ext>
            </a:extLst>
          </p:cNvPr>
          <p:cNvSpPr/>
          <p:nvPr/>
        </p:nvSpPr>
        <p:spPr>
          <a:xfrm>
            <a:off x="460300" y="2009980"/>
            <a:ext cx="8682447" cy="474561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4A38AC9-FE1B-CF9D-02AF-ADD6DFC107F5}"/>
              </a:ext>
            </a:extLst>
          </p:cNvPr>
          <p:cNvSpPr/>
          <p:nvPr/>
        </p:nvSpPr>
        <p:spPr>
          <a:xfrm>
            <a:off x="807396" y="2497383"/>
            <a:ext cx="1105988" cy="301316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A43F62-F8E8-F776-555C-58602BB1DC94}"/>
              </a:ext>
            </a:extLst>
          </p:cNvPr>
          <p:cNvSpPr txBox="1"/>
          <p:nvPr/>
        </p:nvSpPr>
        <p:spPr>
          <a:xfrm>
            <a:off x="515658" y="5564497"/>
            <a:ext cx="1689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G-TELP</a:t>
            </a:r>
          </a:p>
          <a:p>
            <a:pPr algn="ctr"/>
            <a:r>
              <a:rPr lang="ko-KR" altLang="en-US" b="1" dirty="0"/>
              <a:t>김준기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15B6E7-67A8-1851-ED4B-DC6B1C3767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781" y="5783496"/>
            <a:ext cx="230148" cy="214456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E0CF7892-C010-D5CB-E7D4-504D976741A6}"/>
              </a:ext>
            </a:extLst>
          </p:cNvPr>
          <p:cNvSpPr/>
          <p:nvPr/>
        </p:nvSpPr>
        <p:spPr>
          <a:xfrm>
            <a:off x="4683957" y="1130287"/>
            <a:ext cx="235131" cy="2090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A6A73-E243-BC2C-1F82-2A0DD6CD649F}"/>
              </a:ext>
            </a:extLst>
          </p:cNvPr>
          <p:cNvSpPr txBox="1"/>
          <p:nvPr/>
        </p:nvSpPr>
        <p:spPr>
          <a:xfrm>
            <a:off x="3098372" y="2916495"/>
            <a:ext cx="5816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김준기 교수님의 합격 </a:t>
            </a:r>
            <a:r>
              <a:rPr lang="ko-KR" altLang="en-US" sz="20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전략법</a:t>
            </a:r>
            <a:endParaRPr lang="en-US" altLang="ko-KR" sz="2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35FAC1-6547-C60E-6775-38018BF03158}"/>
              </a:ext>
            </a:extLst>
          </p:cNvPr>
          <p:cNvSpPr/>
          <p:nvPr/>
        </p:nvSpPr>
        <p:spPr>
          <a:xfrm>
            <a:off x="3149997" y="3748344"/>
            <a:ext cx="1201783" cy="351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A3CEFC-32C3-5409-8026-37BEE32B2304}"/>
              </a:ext>
            </a:extLst>
          </p:cNvPr>
          <p:cNvSpPr txBox="1"/>
          <p:nvPr/>
        </p:nvSpPr>
        <p:spPr>
          <a:xfrm>
            <a:off x="3245787" y="3748344"/>
            <a:ext cx="1201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Point 1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E596C-8002-ACFC-5691-05EF880F069C}"/>
              </a:ext>
            </a:extLst>
          </p:cNvPr>
          <p:cNvSpPr txBox="1"/>
          <p:nvPr/>
        </p:nvSpPr>
        <p:spPr>
          <a:xfrm>
            <a:off x="4447260" y="3730505"/>
            <a:ext cx="4467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응시자격 </a:t>
            </a:r>
            <a:r>
              <a:rPr lang="en-US" altLang="ko-KR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43</a:t>
            </a:r>
            <a:r>
              <a:rPr lang="ko-KR" altLang="en-US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점</a:t>
            </a:r>
            <a:r>
              <a:rPr lang="en-US" altLang="ko-KR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 48</a:t>
            </a:r>
            <a:r>
              <a:rPr lang="ko-KR" altLang="en-US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점을 목표로 하는 공부</a:t>
            </a:r>
            <a:r>
              <a:rPr lang="en-US" altLang="ko-KR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7E26F7-0FCC-397E-DAD1-327E4BAF7E71}"/>
              </a:ext>
            </a:extLst>
          </p:cNvPr>
          <p:cNvSpPr txBox="1"/>
          <p:nvPr/>
        </p:nvSpPr>
        <p:spPr>
          <a:xfrm>
            <a:off x="4447260" y="4149609"/>
            <a:ext cx="44678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가산점까지 충족하기 위한 점수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48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점을 위해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출제 범위와 문제 유형이 뚜렷한 문법만 집중해도 합격 가능합니다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!</a:t>
            </a:r>
            <a:endParaRPr lang="ko-KR" altLang="en-US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4B5F5A-2154-7534-52B5-4113F216B28A}"/>
              </a:ext>
            </a:extLst>
          </p:cNvPr>
          <p:cNvSpPr/>
          <p:nvPr/>
        </p:nvSpPr>
        <p:spPr>
          <a:xfrm>
            <a:off x="3149997" y="5181071"/>
            <a:ext cx="1201783" cy="351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68CA8D-0A58-864E-243A-ECC5895AE8F6}"/>
              </a:ext>
            </a:extLst>
          </p:cNvPr>
          <p:cNvSpPr txBox="1"/>
          <p:nvPr/>
        </p:nvSpPr>
        <p:spPr>
          <a:xfrm>
            <a:off x="3245787" y="5181071"/>
            <a:ext cx="1201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Point 2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3983EB-BF6C-1D01-4DBB-CD35609DAF5E}"/>
              </a:ext>
            </a:extLst>
          </p:cNvPr>
          <p:cNvSpPr txBox="1"/>
          <p:nvPr/>
        </p:nvSpPr>
        <p:spPr>
          <a:xfrm>
            <a:off x="4447260" y="5163232"/>
            <a:ext cx="4467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문법이 가장</a:t>
            </a:r>
            <a:r>
              <a:rPr lang="en-US" altLang="ko-KR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쉬운 </a:t>
            </a:r>
            <a:r>
              <a:rPr lang="en-US" altLang="ko-KR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G-Telp,  </a:t>
            </a:r>
            <a:r>
              <a:rPr lang="ko-KR" altLang="en-US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가성비 </a:t>
            </a:r>
            <a:r>
              <a:rPr lang="ko-KR" altLang="en-US" sz="16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공부법</a:t>
            </a:r>
            <a:r>
              <a:rPr lang="en-US" altLang="ko-KR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950AAC-EBA2-BE77-335B-2B79D441F0B0}"/>
              </a:ext>
            </a:extLst>
          </p:cNvPr>
          <p:cNvSpPr txBox="1"/>
          <p:nvPr/>
        </p:nvSpPr>
        <p:spPr>
          <a:xfrm>
            <a:off x="4447260" y="5626425"/>
            <a:ext cx="469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문제에 주어진 문법적 단서와 지문을 찾아 문법 해결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!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0D08343-80C3-3D97-FBC2-F05CE1A73F8D}"/>
              </a:ext>
            </a:extLst>
          </p:cNvPr>
          <p:cNvSpPr/>
          <p:nvPr/>
        </p:nvSpPr>
        <p:spPr>
          <a:xfrm>
            <a:off x="572265" y="6317154"/>
            <a:ext cx="235131" cy="2090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BEF864F-4834-7162-8531-70B477FFC383}"/>
              </a:ext>
            </a:extLst>
          </p:cNvPr>
          <p:cNvSpPr/>
          <p:nvPr/>
        </p:nvSpPr>
        <p:spPr>
          <a:xfrm>
            <a:off x="1946658" y="5550403"/>
            <a:ext cx="235131" cy="2090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D81482-6B8D-4B87-D4C2-2608C9CFEDCB}"/>
              </a:ext>
            </a:extLst>
          </p:cNvPr>
          <p:cNvSpPr txBox="1"/>
          <p:nvPr/>
        </p:nvSpPr>
        <p:spPr>
          <a:xfrm>
            <a:off x="1271452" y="114101"/>
            <a:ext cx="69320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</a:t>
            </a:r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년 </a:t>
            </a:r>
            <a:r>
              <a:rPr lang="ko-KR" altLang="en-US" sz="32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초단기</a:t>
            </a:r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합격을 위한 </a:t>
            </a:r>
            <a:endParaRPr lang="en-US" altLang="ko-KR" sz="3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미래인재소방 과목별 합격전략</a:t>
            </a:r>
            <a:endParaRPr lang="en-US" altLang="ko-KR" sz="3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A41903-5443-DC2D-583E-97094D671A2E}"/>
              </a:ext>
            </a:extLst>
          </p:cNvPr>
          <p:cNvSpPr txBox="1"/>
          <p:nvPr/>
        </p:nvSpPr>
        <p:spPr>
          <a:xfrm>
            <a:off x="888769" y="6235870"/>
            <a:ext cx="19265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[</a:t>
            </a:r>
            <a:r>
              <a:rPr lang="ko-KR" altLang="en-US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영상 커리큘럼 바로가기 ▶</a:t>
            </a:r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]</a:t>
            </a:r>
            <a:endParaRPr lang="ko-KR" altLang="en-US" sz="1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579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D3C54FE-5E02-1CE0-3A1A-249C68E66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523208"/>
              </p:ext>
            </p:extLst>
          </p:nvPr>
        </p:nvGraphicFramePr>
        <p:xfrm>
          <a:off x="9476174" y="17756"/>
          <a:ext cx="2654423" cy="3043524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 err="1">
                          <a:latin typeface="+mn-ea"/>
                        </a:rPr>
                        <a:t>탭구성</a:t>
                      </a: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 err="1">
                          <a:latin typeface="+mn-ea"/>
                        </a:rPr>
                        <a:t>원유철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P 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선택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 err="1">
                          <a:latin typeface="+mn-ea"/>
                        </a:rPr>
                        <a:t>원유철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P 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영상 바로가기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-100" baseline="0" dirty="0">
                          <a:latin typeface="+mn-ea"/>
                          <a:hlinkClick r:id="rId2"/>
                        </a:rPr>
                        <a:t>https://youtu.be/X1Y8cgiinP8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 err="1">
                          <a:latin typeface="+mn-ea"/>
                        </a:rPr>
                        <a:t>원유철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P 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홈 바로가기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-100" baseline="0" dirty="0">
                          <a:latin typeface="+mn-ea"/>
                          <a:hlinkClick r:id="rId3"/>
                        </a:rPr>
                        <a:t>https://www.miraeij.com/fire/professor/home/?c3RlYWNoZXJfZms9ODg=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BEDE5D5-A452-F42D-4321-9AEB2F4A3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597970"/>
              </p:ext>
            </p:extLst>
          </p:nvPr>
        </p:nvGraphicFramePr>
        <p:xfrm>
          <a:off x="460301" y="1284523"/>
          <a:ext cx="8682448" cy="7988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0612">
                  <a:extLst>
                    <a:ext uri="{9D8B030D-6E8A-4147-A177-3AD203B41FA5}">
                      <a16:colId xmlns:a16="http://schemas.microsoft.com/office/drawing/2014/main" val="2290377709"/>
                    </a:ext>
                  </a:extLst>
                </a:gridCol>
                <a:gridCol w="2170612">
                  <a:extLst>
                    <a:ext uri="{9D8B030D-6E8A-4147-A177-3AD203B41FA5}">
                      <a16:colId xmlns:a16="http://schemas.microsoft.com/office/drawing/2014/main" val="3827627431"/>
                    </a:ext>
                  </a:extLst>
                </a:gridCol>
                <a:gridCol w="2170612">
                  <a:extLst>
                    <a:ext uri="{9D8B030D-6E8A-4147-A177-3AD203B41FA5}">
                      <a16:colId xmlns:a16="http://schemas.microsoft.com/office/drawing/2014/main" val="1148402019"/>
                    </a:ext>
                  </a:extLst>
                </a:gridCol>
                <a:gridCol w="2170612">
                  <a:extLst>
                    <a:ext uri="{9D8B030D-6E8A-4147-A177-3AD203B41FA5}">
                      <a16:colId xmlns:a16="http://schemas.microsoft.com/office/drawing/2014/main" val="1187475769"/>
                    </a:ext>
                  </a:extLst>
                </a:gridCol>
              </a:tblGrid>
              <a:tr h="7988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소방학개론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소방관계법규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800" b="1" dirty="0" err="1"/>
                        <a:t>이종칠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행정법총론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800" b="1" dirty="0"/>
                        <a:t>김정일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G-TELP</a:t>
                      </a:r>
                    </a:p>
                    <a:p>
                      <a:pPr algn="ctr" latinLnBrk="1"/>
                      <a:r>
                        <a:rPr lang="ko-KR" altLang="en-US" sz="1800" b="1" dirty="0"/>
                        <a:t>김준기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한국사능력검정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800" b="1" dirty="0" err="1"/>
                        <a:t>원유철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5579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F0A8E7AA-CA51-7F9D-88C4-0A3DB3DD4766}"/>
              </a:ext>
            </a:extLst>
          </p:cNvPr>
          <p:cNvSpPr/>
          <p:nvPr/>
        </p:nvSpPr>
        <p:spPr>
          <a:xfrm>
            <a:off x="460300" y="2083334"/>
            <a:ext cx="8682447" cy="462869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4A38AC9-FE1B-CF9D-02AF-ADD6DFC107F5}"/>
              </a:ext>
            </a:extLst>
          </p:cNvPr>
          <p:cNvSpPr/>
          <p:nvPr/>
        </p:nvSpPr>
        <p:spPr>
          <a:xfrm>
            <a:off x="807396" y="2570737"/>
            <a:ext cx="1105988" cy="301316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A43F62-F8E8-F776-555C-58602BB1DC94}"/>
              </a:ext>
            </a:extLst>
          </p:cNvPr>
          <p:cNvSpPr txBox="1"/>
          <p:nvPr/>
        </p:nvSpPr>
        <p:spPr>
          <a:xfrm>
            <a:off x="515658" y="5637851"/>
            <a:ext cx="1689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한능검</a:t>
            </a:r>
            <a:endParaRPr lang="en-US" altLang="ko-KR" sz="1000" dirty="0"/>
          </a:p>
          <a:p>
            <a:pPr algn="ctr"/>
            <a:r>
              <a:rPr lang="ko-KR" altLang="en-US" b="1" dirty="0" err="1"/>
              <a:t>원유철</a:t>
            </a:r>
            <a:r>
              <a:rPr lang="ko-KR" altLang="en-US" b="1" dirty="0"/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15B6E7-67A8-1851-ED4B-DC6B1C3767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781" y="5856850"/>
            <a:ext cx="230148" cy="214456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E0CF7892-C010-D5CB-E7D4-504D976741A6}"/>
              </a:ext>
            </a:extLst>
          </p:cNvPr>
          <p:cNvSpPr/>
          <p:nvPr/>
        </p:nvSpPr>
        <p:spPr>
          <a:xfrm>
            <a:off x="6834818" y="1142017"/>
            <a:ext cx="235131" cy="2090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A6A73-E243-BC2C-1F82-2A0DD6CD649F}"/>
              </a:ext>
            </a:extLst>
          </p:cNvPr>
          <p:cNvSpPr txBox="1"/>
          <p:nvPr/>
        </p:nvSpPr>
        <p:spPr>
          <a:xfrm>
            <a:off x="3168052" y="2888202"/>
            <a:ext cx="5816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원유철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교수님의 합격 </a:t>
            </a:r>
            <a:r>
              <a:rPr lang="ko-KR" altLang="en-US" sz="20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전략법</a:t>
            </a:r>
            <a:endParaRPr lang="en-US" altLang="ko-KR" sz="2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35FAC1-6547-C60E-6775-38018BF03158}"/>
              </a:ext>
            </a:extLst>
          </p:cNvPr>
          <p:cNvSpPr/>
          <p:nvPr/>
        </p:nvSpPr>
        <p:spPr>
          <a:xfrm>
            <a:off x="3168052" y="3848979"/>
            <a:ext cx="1201783" cy="351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A3CEFC-32C3-5409-8026-37BEE32B2304}"/>
              </a:ext>
            </a:extLst>
          </p:cNvPr>
          <p:cNvSpPr txBox="1"/>
          <p:nvPr/>
        </p:nvSpPr>
        <p:spPr>
          <a:xfrm>
            <a:off x="3263842" y="3848979"/>
            <a:ext cx="1201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Point 1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E596C-8002-ACFC-5691-05EF880F069C}"/>
              </a:ext>
            </a:extLst>
          </p:cNvPr>
          <p:cNvSpPr txBox="1"/>
          <p:nvPr/>
        </p:nvSpPr>
        <p:spPr>
          <a:xfrm>
            <a:off x="4465315" y="3831140"/>
            <a:ext cx="4467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최소시간 </a:t>
            </a:r>
            <a:r>
              <a:rPr lang="en-US" altLang="ko-KR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× </a:t>
            </a:r>
            <a:r>
              <a:rPr lang="ko-KR" altLang="en-US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최고효율 </a:t>
            </a:r>
            <a:r>
              <a:rPr lang="ko-KR" altLang="en-US" sz="16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한능검</a:t>
            </a:r>
            <a:r>
              <a:rPr lang="ko-KR" altLang="en-US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완전 정복</a:t>
            </a:r>
            <a:r>
              <a:rPr lang="en-US" altLang="ko-KR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7E26F7-0FCC-397E-DAD1-327E4BAF7E71}"/>
              </a:ext>
            </a:extLst>
          </p:cNvPr>
          <p:cNvSpPr txBox="1"/>
          <p:nvPr/>
        </p:nvSpPr>
        <p:spPr>
          <a:xfrm>
            <a:off x="4465315" y="4258206"/>
            <a:ext cx="4711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절대평가 시험 </a:t>
            </a:r>
            <a:r>
              <a:rPr lang="ko-KR" altLang="en-US" sz="14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한능검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!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합격점수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60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점을 위해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최소한의 시간만 투자해서 효율적으로 끝내주는 학습법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!</a:t>
            </a:r>
            <a:endParaRPr lang="ko-KR" altLang="en-US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4B5F5A-2154-7534-52B5-4113F216B28A}"/>
              </a:ext>
            </a:extLst>
          </p:cNvPr>
          <p:cNvSpPr/>
          <p:nvPr/>
        </p:nvSpPr>
        <p:spPr>
          <a:xfrm>
            <a:off x="3168052" y="5016409"/>
            <a:ext cx="1201783" cy="351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68CA8D-0A58-864E-243A-ECC5895AE8F6}"/>
              </a:ext>
            </a:extLst>
          </p:cNvPr>
          <p:cNvSpPr txBox="1"/>
          <p:nvPr/>
        </p:nvSpPr>
        <p:spPr>
          <a:xfrm>
            <a:off x="3263842" y="5016409"/>
            <a:ext cx="1201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Point 2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3983EB-BF6C-1D01-4DBB-CD35609DAF5E}"/>
              </a:ext>
            </a:extLst>
          </p:cNvPr>
          <p:cNvSpPr txBox="1"/>
          <p:nvPr/>
        </p:nvSpPr>
        <p:spPr>
          <a:xfrm>
            <a:off x="4465315" y="4998570"/>
            <a:ext cx="4799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출제확률 높은 문제만 선별하여 점수를 공략</a:t>
            </a:r>
            <a:r>
              <a:rPr lang="en-US" altLang="ko-KR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950AAC-EBA2-BE77-335B-2B79D441F0B0}"/>
              </a:ext>
            </a:extLst>
          </p:cNvPr>
          <p:cNvSpPr txBox="1"/>
          <p:nvPr/>
        </p:nvSpPr>
        <p:spPr>
          <a:xfrm>
            <a:off x="4465315" y="5403580"/>
            <a:ext cx="4615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문제은행식의 출제 방식에 맞춰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회 이상 출제되었던 지문들을 중점적으로 선별하여 반복 훈련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!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57FD61C-1A72-BEE5-0C6E-AC2F71EA6DB3}"/>
              </a:ext>
            </a:extLst>
          </p:cNvPr>
          <p:cNvSpPr/>
          <p:nvPr/>
        </p:nvSpPr>
        <p:spPr>
          <a:xfrm>
            <a:off x="515658" y="6316215"/>
            <a:ext cx="235131" cy="2090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DE57339-2A35-781C-2B7A-8D027FE80421}"/>
              </a:ext>
            </a:extLst>
          </p:cNvPr>
          <p:cNvSpPr/>
          <p:nvPr/>
        </p:nvSpPr>
        <p:spPr>
          <a:xfrm>
            <a:off x="1726781" y="5608303"/>
            <a:ext cx="235131" cy="2090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5BC6F5-8029-C962-DD57-1A2984C357EB}"/>
              </a:ext>
            </a:extLst>
          </p:cNvPr>
          <p:cNvSpPr txBox="1"/>
          <p:nvPr/>
        </p:nvSpPr>
        <p:spPr>
          <a:xfrm>
            <a:off x="1271452" y="114101"/>
            <a:ext cx="69320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</a:t>
            </a:r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년 </a:t>
            </a:r>
            <a:r>
              <a:rPr lang="ko-KR" altLang="en-US" sz="32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초단기</a:t>
            </a:r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합격을 위한 </a:t>
            </a:r>
            <a:endParaRPr lang="en-US" altLang="ko-KR" sz="3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미래인재소방 과목별 합격전략</a:t>
            </a:r>
            <a:endParaRPr lang="en-US" altLang="ko-KR" sz="3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ED3117-1508-9F8A-3D1C-E35D1D64FAA7}"/>
              </a:ext>
            </a:extLst>
          </p:cNvPr>
          <p:cNvSpPr txBox="1"/>
          <p:nvPr/>
        </p:nvSpPr>
        <p:spPr>
          <a:xfrm>
            <a:off x="888769" y="6235870"/>
            <a:ext cx="19265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[</a:t>
            </a:r>
            <a:r>
              <a:rPr lang="ko-KR" altLang="en-US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영상 커리큘럼 바로가기 ▶</a:t>
            </a:r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]</a:t>
            </a:r>
            <a:endParaRPr lang="ko-KR" altLang="en-US" sz="1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107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1F9F908-7B9A-B911-531E-9C3C73652B48}"/>
              </a:ext>
            </a:extLst>
          </p:cNvPr>
          <p:cNvSpPr/>
          <p:nvPr/>
        </p:nvSpPr>
        <p:spPr>
          <a:xfrm>
            <a:off x="1297577" y="818606"/>
            <a:ext cx="3065417" cy="19507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39AB940-9373-548E-D337-7A85DA2F58B9}"/>
              </a:ext>
            </a:extLst>
          </p:cNvPr>
          <p:cNvSpPr/>
          <p:nvPr/>
        </p:nvSpPr>
        <p:spPr>
          <a:xfrm>
            <a:off x="4924697" y="818606"/>
            <a:ext cx="3065417" cy="19507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78E861-CEB7-1871-4952-FDB281583219}"/>
              </a:ext>
            </a:extLst>
          </p:cNvPr>
          <p:cNvSpPr txBox="1"/>
          <p:nvPr/>
        </p:nvSpPr>
        <p:spPr>
          <a:xfrm>
            <a:off x="1180011" y="1206113"/>
            <a:ext cx="3300547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위가 만든 월 </a:t>
            </a:r>
            <a:r>
              <a:rPr lang="en-US" altLang="ko-KR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11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만원대</a:t>
            </a:r>
            <a:r>
              <a:rPr lang="ko-KR" altLang="en-US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소방 프리패스</a:t>
            </a:r>
            <a:endParaRPr lang="en-US" altLang="ko-KR" sz="11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수강 기간 내 합격 시 전액 환급</a:t>
            </a:r>
            <a:r>
              <a:rPr lang="en-US" altLang="ko-KR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 </a:t>
            </a:r>
            <a:r>
              <a:rPr lang="ko-KR" altLang="en-US" sz="11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갓성비</a:t>
            </a:r>
            <a:r>
              <a:rPr lang="ko-KR" altLang="en-US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1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끝판왕</a:t>
            </a:r>
            <a:r>
              <a:rPr lang="en-US" altLang="ko-KR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</a:t>
            </a:r>
            <a:endParaRPr lang="en-US" altLang="ko-KR" sz="1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</a:t>
            </a:r>
            <a:r>
              <a:rPr lang="ko-KR" altLang="en-US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 미래패스</a:t>
            </a:r>
            <a:endParaRPr lang="en-US" altLang="ko-KR" sz="4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98AF36-DE62-5850-6DF2-8DCAF2AFDCD1}"/>
              </a:ext>
            </a:extLst>
          </p:cNvPr>
          <p:cNvSpPr txBox="1"/>
          <p:nvPr/>
        </p:nvSpPr>
        <p:spPr>
          <a:xfrm>
            <a:off x="4807131" y="1206113"/>
            <a:ext cx="3300547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‘</a:t>
            </a:r>
            <a:r>
              <a:rPr lang="ko-KR" altLang="en-US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이해</a:t>
            </a:r>
            <a:r>
              <a:rPr lang="en-US" altLang="ko-KR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  <a:r>
              <a:rPr lang="ko-KR" altLang="en-US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훈련</a:t>
            </a:r>
            <a:r>
              <a:rPr lang="en-US" altLang="ko-KR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  <a:r>
              <a:rPr lang="ko-KR" altLang="en-US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기출</a:t>
            </a:r>
            <a:r>
              <a:rPr lang="en-US" altLang="ko-KR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  <a:r>
              <a:rPr lang="ko-KR" altLang="en-US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습관</a:t>
            </a:r>
            <a:r>
              <a:rPr lang="en-US" altLang="ko-KR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’</a:t>
            </a:r>
          </a:p>
          <a:p>
            <a:pPr algn="ctr">
              <a:lnSpc>
                <a:spcPct val="130000"/>
              </a:lnSpc>
            </a:pPr>
            <a:r>
              <a:rPr lang="ko-KR" altLang="en-US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모든 것을 한번에 담았다</a:t>
            </a:r>
            <a:r>
              <a:rPr lang="en-US" altLang="ko-KR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</a:t>
            </a:r>
          </a:p>
          <a:p>
            <a:pPr algn="ctr">
              <a:lnSpc>
                <a:spcPct val="130000"/>
              </a:lnSpc>
            </a:pPr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소방 </a:t>
            </a:r>
            <a:r>
              <a:rPr lang="ko-KR" altLang="en-US" sz="32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올공</a:t>
            </a:r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32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독한반</a:t>
            </a:r>
            <a:endParaRPr lang="en-US" altLang="ko-KR" sz="3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4840B4-9552-33B3-0917-917501E8112B}"/>
              </a:ext>
            </a:extLst>
          </p:cNvPr>
          <p:cNvSpPr txBox="1"/>
          <p:nvPr/>
        </p:nvSpPr>
        <p:spPr>
          <a:xfrm>
            <a:off x="1419494" y="827694"/>
            <a:ext cx="28215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</a:rPr>
              <a:t>*</a:t>
            </a:r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</a:rPr>
              <a:t>중앙일보 후원 </a:t>
            </a:r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</a:rPr>
              <a:t>2023 </a:t>
            </a:r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</a:rPr>
              <a:t>히트브랜드 대상 </a:t>
            </a:r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</a:rPr>
              <a:t>위 교육서비스 부문 미래인재컴퍼니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06F898-0DDB-D311-7C84-8E41E7BD2771}"/>
              </a:ext>
            </a:extLst>
          </p:cNvPr>
          <p:cNvSpPr txBox="1"/>
          <p:nvPr/>
        </p:nvSpPr>
        <p:spPr>
          <a:xfrm>
            <a:off x="1432562" y="1119023"/>
            <a:ext cx="2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016E551-E4EA-2FA7-9427-1EBDDC345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594311"/>
              </p:ext>
            </p:extLst>
          </p:nvPr>
        </p:nvGraphicFramePr>
        <p:xfrm>
          <a:off x="9476174" y="17756"/>
          <a:ext cx="2654423" cy="3145850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소방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0</a:t>
                      </a:r>
                      <a:r>
                        <a:rPr lang="ko-KR" altLang="en-US" sz="800" spc="-100" baseline="0" dirty="0" err="1">
                          <a:latin typeface="+mn-ea"/>
                        </a:rPr>
                        <a:t>원패스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 바로가기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-100" baseline="0" dirty="0">
                          <a:latin typeface="+mn-ea"/>
                          <a:hlinkClick r:id="rId2"/>
                        </a:rPr>
                        <a:t>https://www.miraeij.com/fire/classes/online/pass/pass1/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소방 </a:t>
                      </a:r>
                      <a:r>
                        <a:rPr lang="ko-KR" altLang="en-US" sz="800" spc="-100" baseline="0" dirty="0" err="1">
                          <a:latin typeface="+mn-ea"/>
                        </a:rPr>
                        <a:t>올공독한반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 바로가기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-100" baseline="0" dirty="0">
                          <a:latin typeface="+mn-ea"/>
                          <a:hlinkClick r:id="rId3"/>
                        </a:rPr>
                        <a:t>https://www.miraeij.com/fire/promotion/allgong/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공감 스토리 바로가기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-100" baseline="0" dirty="0">
                          <a:latin typeface="+mn-ea"/>
                          <a:hlinkClick r:id="rId4"/>
                        </a:rPr>
                        <a:t>https://www.miraeij.com/fire/promotion/campaign/#tab1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61FE5B38-BDB6-9D93-814F-25286E2BC145}"/>
              </a:ext>
            </a:extLst>
          </p:cNvPr>
          <p:cNvSpPr/>
          <p:nvPr/>
        </p:nvSpPr>
        <p:spPr>
          <a:xfrm>
            <a:off x="1297577" y="679269"/>
            <a:ext cx="217714" cy="1846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5A341D6-4C07-7248-CD72-C65FF8E05C23}"/>
              </a:ext>
            </a:extLst>
          </p:cNvPr>
          <p:cNvSpPr/>
          <p:nvPr/>
        </p:nvSpPr>
        <p:spPr>
          <a:xfrm>
            <a:off x="4992813" y="679269"/>
            <a:ext cx="217714" cy="1846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1EC1BE-F325-F453-96AD-58D33484C060}"/>
              </a:ext>
            </a:extLst>
          </p:cNvPr>
          <p:cNvSpPr txBox="1"/>
          <p:nvPr/>
        </p:nvSpPr>
        <p:spPr>
          <a:xfrm>
            <a:off x="2173411" y="2470638"/>
            <a:ext cx="1313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바로 확인하기 ▶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A008ED-1F69-4EE9-05DF-DE6C58657892}"/>
              </a:ext>
            </a:extLst>
          </p:cNvPr>
          <p:cNvSpPr txBox="1"/>
          <p:nvPr/>
        </p:nvSpPr>
        <p:spPr>
          <a:xfrm>
            <a:off x="5966618" y="2480308"/>
            <a:ext cx="1313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바로 확인하기 ▶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1DA7099-872E-9ED8-16FE-2A777A727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442" y="3123748"/>
            <a:ext cx="7566252" cy="857636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D6D524B8-FE2C-1C71-D6C5-D764060E83B2}"/>
              </a:ext>
            </a:extLst>
          </p:cNvPr>
          <p:cNvSpPr/>
          <p:nvPr/>
        </p:nvSpPr>
        <p:spPr>
          <a:xfrm>
            <a:off x="797585" y="3031415"/>
            <a:ext cx="217714" cy="1846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8845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9705237-7A66-0C3A-D887-A77E60B78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492984"/>
              </p:ext>
            </p:extLst>
          </p:nvPr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3B67B56F-6B61-0D48-CFD2-D984F6055C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86"/>
          <a:stretch/>
        </p:blipFill>
        <p:spPr>
          <a:xfrm>
            <a:off x="385762" y="3605213"/>
            <a:ext cx="1040601" cy="31003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E1E9EA2-8A84-ECC7-9633-618971D92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5275"/>
            <a:ext cx="7905750" cy="600075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90BCF85A-40D1-BD17-C25A-A9BDAAD2B94A}"/>
              </a:ext>
            </a:extLst>
          </p:cNvPr>
          <p:cNvSpPr/>
          <p:nvPr/>
        </p:nvSpPr>
        <p:spPr>
          <a:xfrm>
            <a:off x="5581050" y="895350"/>
            <a:ext cx="152400" cy="400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51B0CD-E17A-C3FF-A323-6CF2D16B3C4A}"/>
              </a:ext>
            </a:extLst>
          </p:cNvPr>
          <p:cNvSpPr txBox="1"/>
          <p:nvPr/>
        </p:nvSpPr>
        <p:spPr>
          <a:xfrm>
            <a:off x="4981575" y="1372314"/>
            <a:ext cx="3381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수험정보 </a:t>
            </a:r>
            <a:r>
              <a:rPr lang="en-US" altLang="ko-KR" sz="1000" dirty="0"/>
              <a:t>-&gt;</a:t>
            </a:r>
            <a:r>
              <a:rPr lang="ko-KR" altLang="en-US" sz="1000" dirty="0" err="1"/>
              <a:t>초시생가이드에</a:t>
            </a:r>
            <a:r>
              <a:rPr lang="ko-KR" altLang="en-US" sz="1000" dirty="0"/>
              <a:t> 노출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651FEF0-4D80-C25D-E486-0B8C2E311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62" y="1772364"/>
            <a:ext cx="8253413" cy="99978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9EB72E-7F7E-69B9-C610-50898E8F0826}"/>
              </a:ext>
            </a:extLst>
          </p:cNvPr>
          <p:cNvSpPr/>
          <p:nvPr/>
        </p:nvSpPr>
        <p:spPr>
          <a:xfrm>
            <a:off x="1562100" y="2272257"/>
            <a:ext cx="1304925" cy="432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A145AB8E-048E-FE0F-3761-83D1A11E10D7}"/>
              </a:ext>
            </a:extLst>
          </p:cNvPr>
          <p:cNvSpPr/>
          <p:nvPr/>
        </p:nvSpPr>
        <p:spPr>
          <a:xfrm>
            <a:off x="2161575" y="2763340"/>
            <a:ext cx="152400" cy="400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73AC42-2E36-C295-102B-AA0328BE2933}"/>
              </a:ext>
            </a:extLst>
          </p:cNvPr>
          <p:cNvSpPr txBox="1"/>
          <p:nvPr/>
        </p:nvSpPr>
        <p:spPr>
          <a:xfrm>
            <a:off x="1562100" y="3240304"/>
            <a:ext cx="3381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슬라이드 </a:t>
            </a:r>
            <a:r>
              <a:rPr lang="en-US" altLang="ko-KR" sz="1000" dirty="0"/>
              <a:t>1 </a:t>
            </a:r>
            <a:r>
              <a:rPr lang="ko-KR" altLang="en-US" sz="1000" dirty="0"/>
              <a:t>노출</a:t>
            </a:r>
            <a:r>
              <a:rPr lang="en-US" altLang="ko-KR" sz="1000" dirty="0"/>
              <a:t>(</a:t>
            </a:r>
            <a:r>
              <a:rPr lang="ko-KR" altLang="en-US" sz="1000" dirty="0" err="1"/>
              <a:t>메인페이지부터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2DABD93A-DACB-EE1D-4444-7A5BA7B817E6}"/>
              </a:ext>
            </a:extLst>
          </p:cNvPr>
          <p:cNvSpPr/>
          <p:nvPr/>
        </p:nvSpPr>
        <p:spPr>
          <a:xfrm>
            <a:off x="4489837" y="2763340"/>
            <a:ext cx="152400" cy="400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C16F5E-9B23-D573-2DCF-332BC60A501C}"/>
              </a:ext>
            </a:extLst>
          </p:cNvPr>
          <p:cNvSpPr txBox="1"/>
          <p:nvPr/>
        </p:nvSpPr>
        <p:spPr>
          <a:xfrm>
            <a:off x="3890362" y="3240304"/>
            <a:ext cx="3381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슬라이드 </a:t>
            </a:r>
            <a:r>
              <a:rPr lang="en-US" altLang="ko-KR" sz="1000" dirty="0"/>
              <a:t>19 </a:t>
            </a:r>
            <a:r>
              <a:rPr lang="ko-KR" altLang="en-US" sz="1000" dirty="0"/>
              <a:t>바로가기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E1E4D7-66DC-B11F-D425-BAF44408CD9D}"/>
              </a:ext>
            </a:extLst>
          </p:cNvPr>
          <p:cNvSpPr/>
          <p:nvPr/>
        </p:nvSpPr>
        <p:spPr>
          <a:xfrm>
            <a:off x="3837374" y="2253582"/>
            <a:ext cx="1304925" cy="432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DD7AE9-91C0-D054-C21C-3B447B537871}"/>
              </a:ext>
            </a:extLst>
          </p:cNvPr>
          <p:cNvSpPr/>
          <p:nvPr/>
        </p:nvSpPr>
        <p:spPr>
          <a:xfrm>
            <a:off x="385762" y="5155406"/>
            <a:ext cx="747712" cy="756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77A75E7-2B23-EC41-FDA9-0D7E080F171A}"/>
              </a:ext>
            </a:extLst>
          </p:cNvPr>
          <p:cNvCxnSpPr/>
          <p:nvPr/>
        </p:nvCxnSpPr>
        <p:spPr>
          <a:xfrm>
            <a:off x="1133474" y="5372100"/>
            <a:ext cx="13716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BC77791-26F9-8E54-5BFB-346040B3752C}"/>
              </a:ext>
            </a:extLst>
          </p:cNvPr>
          <p:cNvSpPr txBox="1"/>
          <p:nvPr/>
        </p:nvSpPr>
        <p:spPr>
          <a:xfrm>
            <a:off x="2489899" y="5207952"/>
            <a:ext cx="11757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2024</a:t>
            </a:r>
            <a:r>
              <a:rPr lang="ko-KR" altLang="en-US" sz="1000" dirty="0"/>
              <a:t>합격을 위한</a:t>
            </a:r>
            <a:endParaRPr lang="en-US" altLang="ko-KR" sz="10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1200" dirty="0" err="1"/>
              <a:t>초시생</a:t>
            </a:r>
            <a:endParaRPr lang="en-US" altLang="ko-KR" sz="1200" dirty="0"/>
          </a:p>
          <a:p>
            <a:pPr algn="ctr"/>
            <a:r>
              <a:rPr lang="ko-KR" altLang="en-US" sz="1200" dirty="0"/>
              <a:t>가이드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24B389-053F-485E-C532-12B208EB42D5}"/>
              </a:ext>
            </a:extLst>
          </p:cNvPr>
          <p:cNvSpPr/>
          <p:nvPr/>
        </p:nvSpPr>
        <p:spPr>
          <a:xfrm>
            <a:off x="2571750" y="5155406"/>
            <a:ext cx="1012037" cy="75669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984BE2-FE8C-2964-F848-CB20A05F584E}"/>
              </a:ext>
            </a:extLst>
          </p:cNvPr>
          <p:cNvSpPr txBox="1"/>
          <p:nvPr/>
        </p:nvSpPr>
        <p:spPr>
          <a:xfrm>
            <a:off x="1256699" y="5069453"/>
            <a:ext cx="1175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SS</a:t>
            </a:r>
            <a:r>
              <a:rPr lang="ko-KR" altLang="en-US" sz="1200" dirty="0"/>
              <a:t>배너 추가</a:t>
            </a:r>
          </a:p>
        </p:txBody>
      </p:sp>
    </p:spTree>
    <p:extLst>
      <p:ext uri="{BB962C8B-B14F-4D97-AF65-F5344CB8AC3E}">
        <p14:creationId xmlns:p14="http://schemas.microsoft.com/office/powerpoint/2010/main" val="149245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381346-F9D3-693B-4F3F-77AC0CDA4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314925"/>
              </p:ext>
            </p:extLst>
          </p:nvPr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b="1" spc="-100" baseline="0" dirty="0">
                          <a:latin typeface="+mn-ea"/>
                        </a:rPr>
                        <a:t>[</a:t>
                      </a:r>
                      <a:r>
                        <a:rPr lang="ko-KR" altLang="en-US" sz="800" b="1" spc="-100" baseline="0" dirty="0">
                          <a:latin typeface="+mn-ea"/>
                        </a:rPr>
                        <a:t>슬라이드 </a:t>
                      </a:r>
                      <a:r>
                        <a:rPr lang="en-US" altLang="ko-KR" sz="800" b="1" spc="-100" baseline="0" dirty="0">
                          <a:latin typeface="+mn-ea"/>
                        </a:rPr>
                        <a:t>3-5]</a:t>
                      </a:r>
                      <a:endParaRPr lang="ko-KR" altLang="en-US" sz="800" b="1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D24453F-FBEF-426A-4615-B73E864C854A}"/>
              </a:ext>
            </a:extLst>
          </p:cNvPr>
          <p:cNvSpPr txBox="1"/>
          <p:nvPr/>
        </p:nvSpPr>
        <p:spPr>
          <a:xfrm>
            <a:off x="1385478" y="2176332"/>
            <a:ext cx="7186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대한민국의 소방공무원법의 적용을 받는 공무원으로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</a:t>
            </a:r>
          </a:p>
          <a:p>
            <a:pPr algn="ctr"/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화재를 예방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·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경계하거나 진압하고 화재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재난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·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재해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그 밖의 위급한 상황에서의 구조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·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구급 활동 등을 통하여 국민의 생명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·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신체 및 재산을 보호합니다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algn="ctr"/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그 역할에 따라 구조대원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구급대원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화재진압대원으로 나뉩니다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03EFE8-8827-51B6-D9A3-B06C793E703E}"/>
              </a:ext>
            </a:extLst>
          </p:cNvPr>
          <p:cNvSpPr/>
          <p:nvPr/>
        </p:nvSpPr>
        <p:spPr>
          <a:xfrm>
            <a:off x="854845" y="1714937"/>
            <a:ext cx="8033047" cy="190242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E24573-9332-9B11-8FD2-7F1F90740A8D}"/>
              </a:ext>
            </a:extLst>
          </p:cNvPr>
          <p:cNvSpPr txBox="1"/>
          <p:nvPr/>
        </p:nvSpPr>
        <p:spPr>
          <a:xfrm>
            <a:off x="3548471" y="1483969"/>
            <a:ext cx="246234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소방공무원이란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0A4D6F-88E9-B193-3B72-A76D6B6CDB54}"/>
              </a:ext>
            </a:extLst>
          </p:cNvPr>
          <p:cNvSpPr/>
          <p:nvPr/>
        </p:nvSpPr>
        <p:spPr>
          <a:xfrm>
            <a:off x="683688" y="5040969"/>
            <a:ext cx="1976845" cy="13062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C66977-C16B-5007-FB95-E2F142EEE60B}"/>
              </a:ext>
            </a:extLst>
          </p:cNvPr>
          <p:cNvSpPr/>
          <p:nvPr/>
        </p:nvSpPr>
        <p:spPr>
          <a:xfrm>
            <a:off x="2812933" y="5040969"/>
            <a:ext cx="1976845" cy="13062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26C827-2AF3-F7C0-92DD-FED11187D260}"/>
              </a:ext>
            </a:extLst>
          </p:cNvPr>
          <p:cNvSpPr/>
          <p:nvPr/>
        </p:nvSpPr>
        <p:spPr>
          <a:xfrm>
            <a:off x="4942178" y="5040969"/>
            <a:ext cx="1976845" cy="13062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704122-508F-5842-5C2A-4D121E26815B}"/>
              </a:ext>
            </a:extLst>
          </p:cNvPr>
          <p:cNvSpPr/>
          <p:nvPr/>
        </p:nvSpPr>
        <p:spPr>
          <a:xfrm>
            <a:off x="7071423" y="5040969"/>
            <a:ext cx="1976845" cy="13062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AEEF60-E178-BC8A-0CA3-5ED0C852F828}"/>
              </a:ext>
            </a:extLst>
          </p:cNvPr>
          <p:cNvSpPr/>
          <p:nvPr/>
        </p:nvSpPr>
        <p:spPr>
          <a:xfrm>
            <a:off x="840442" y="4797129"/>
            <a:ext cx="1654629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153675-DC0D-17AE-F388-DB0F68446F49}"/>
              </a:ext>
            </a:extLst>
          </p:cNvPr>
          <p:cNvSpPr/>
          <p:nvPr/>
        </p:nvSpPr>
        <p:spPr>
          <a:xfrm>
            <a:off x="2956625" y="4797128"/>
            <a:ext cx="1654629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F2F022-87F9-931C-D86C-283D1F21E8BD}"/>
              </a:ext>
            </a:extLst>
          </p:cNvPr>
          <p:cNvSpPr/>
          <p:nvPr/>
        </p:nvSpPr>
        <p:spPr>
          <a:xfrm>
            <a:off x="5103285" y="4797127"/>
            <a:ext cx="1654629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F2C281-EE1A-0C2D-352D-C864E18E1797}"/>
              </a:ext>
            </a:extLst>
          </p:cNvPr>
          <p:cNvSpPr/>
          <p:nvPr/>
        </p:nvSpPr>
        <p:spPr>
          <a:xfrm>
            <a:off x="7219468" y="4797126"/>
            <a:ext cx="1654629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A7A667-92A8-F51E-CD7D-8E9E5A16E7FF}"/>
              </a:ext>
            </a:extLst>
          </p:cNvPr>
          <p:cNvSpPr txBox="1"/>
          <p:nvPr/>
        </p:nvSpPr>
        <p:spPr>
          <a:xfrm>
            <a:off x="1347714" y="4880230"/>
            <a:ext cx="1362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소방직</a:t>
            </a:r>
            <a:endParaRPr lang="ko-KR" altLang="en-US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3EFC2F-56B0-9C46-23FC-EB83C4811427}"/>
              </a:ext>
            </a:extLst>
          </p:cNvPr>
          <p:cNvSpPr txBox="1"/>
          <p:nvPr/>
        </p:nvSpPr>
        <p:spPr>
          <a:xfrm>
            <a:off x="3281643" y="4882961"/>
            <a:ext cx="1362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소방구조직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E78278-00E9-2488-466B-FE05E26B8D21}"/>
              </a:ext>
            </a:extLst>
          </p:cNvPr>
          <p:cNvSpPr txBox="1"/>
          <p:nvPr/>
        </p:nvSpPr>
        <p:spPr>
          <a:xfrm>
            <a:off x="5445098" y="4874069"/>
            <a:ext cx="1362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소방구급직</a:t>
            </a:r>
            <a:endParaRPr lang="ko-KR" altLang="en-US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453F3A-F11D-C927-2DA6-55DEB76B1122}"/>
              </a:ext>
            </a:extLst>
          </p:cNvPr>
          <p:cNvSpPr txBox="1"/>
          <p:nvPr/>
        </p:nvSpPr>
        <p:spPr>
          <a:xfrm>
            <a:off x="7735508" y="4882961"/>
            <a:ext cx="1362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운전직</a:t>
            </a:r>
            <a:endParaRPr lang="ko-KR" altLang="en-US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42D753-B80A-A46C-7ED8-41A29E447CBD}"/>
              </a:ext>
            </a:extLst>
          </p:cNvPr>
          <p:cNvSpPr txBox="1"/>
          <p:nvPr/>
        </p:nvSpPr>
        <p:spPr>
          <a:xfrm>
            <a:off x="813065" y="5585283"/>
            <a:ext cx="1703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화재진압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응급환자 구급활동 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F8E3E7-F924-8C0D-D0C7-52610458B5F8}"/>
              </a:ext>
            </a:extLst>
          </p:cNvPr>
          <p:cNvSpPr txBox="1"/>
          <p:nvPr/>
        </p:nvSpPr>
        <p:spPr>
          <a:xfrm>
            <a:off x="2789910" y="5424254"/>
            <a:ext cx="192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소방기본법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재난 및 안전관리 기본법에 따른 각종 재난 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현장에서의 소방활동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A031E4-CAAC-2910-3B86-60BCF58399E0}"/>
              </a:ext>
            </a:extLst>
          </p:cNvPr>
          <p:cNvSpPr txBox="1"/>
          <p:nvPr/>
        </p:nvSpPr>
        <p:spPr>
          <a:xfrm>
            <a:off x="4971403" y="5450437"/>
            <a:ext cx="1864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재난현장에서 다수사상자 중증도 분류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병원 전 단계 응급환자 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응급처치 및 병원 이송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4953BC-0E1A-E7B2-479C-F9A4B623497A}"/>
              </a:ext>
            </a:extLst>
          </p:cNvPr>
          <p:cNvSpPr txBox="1"/>
          <p:nvPr/>
        </p:nvSpPr>
        <p:spPr>
          <a:xfrm>
            <a:off x="7194891" y="5450491"/>
            <a:ext cx="1703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소방차 운전 및 조작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일상점검 및 정비 등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소방차 현장 활동을 한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차량상태 유지</a:t>
            </a:r>
          </a:p>
        </p:txBody>
      </p:sp>
      <p:graphicFrame>
        <p:nvGraphicFramePr>
          <p:cNvPr id="24" name="표 6">
            <a:extLst>
              <a:ext uri="{FF2B5EF4-FFF2-40B4-BE49-F238E27FC236}">
                <a16:creationId xmlns:a16="http://schemas.microsoft.com/office/drawing/2014/main" id="{10478643-847B-811E-7DFD-62875FAB9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187610"/>
              </p:ext>
            </p:extLst>
          </p:nvPr>
        </p:nvGraphicFramePr>
        <p:xfrm>
          <a:off x="140956" y="406115"/>
          <a:ext cx="9152708" cy="487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177">
                  <a:extLst>
                    <a:ext uri="{9D8B030D-6E8A-4147-A177-3AD203B41FA5}">
                      <a16:colId xmlns:a16="http://schemas.microsoft.com/office/drawing/2014/main" val="4065941715"/>
                    </a:ext>
                  </a:extLst>
                </a:gridCol>
                <a:gridCol w="2288177">
                  <a:extLst>
                    <a:ext uri="{9D8B030D-6E8A-4147-A177-3AD203B41FA5}">
                      <a16:colId xmlns:a16="http://schemas.microsoft.com/office/drawing/2014/main" val="1465337408"/>
                    </a:ext>
                  </a:extLst>
                </a:gridCol>
                <a:gridCol w="2288177">
                  <a:extLst>
                    <a:ext uri="{9D8B030D-6E8A-4147-A177-3AD203B41FA5}">
                      <a16:colId xmlns:a16="http://schemas.microsoft.com/office/drawing/2014/main" val="3876032772"/>
                    </a:ext>
                  </a:extLst>
                </a:gridCol>
                <a:gridCol w="2288177">
                  <a:extLst>
                    <a:ext uri="{9D8B030D-6E8A-4147-A177-3AD203B41FA5}">
                      <a16:colId xmlns:a16="http://schemas.microsoft.com/office/drawing/2014/main" val="3072067874"/>
                    </a:ext>
                  </a:extLst>
                </a:gridCol>
              </a:tblGrid>
              <a:tr h="487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소방공무원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시험 일정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응시연령 및 자격조건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시험 상세 안내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시험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173763"/>
                  </a:ext>
                </a:extLst>
              </a:tr>
            </a:tbl>
          </a:graphicData>
        </a:graphic>
      </p:graphicFrame>
      <p:sp>
        <p:nvSpPr>
          <p:cNvPr id="25" name="타원 24">
            <a:extLst>
              <a:ext uri="{FF2B5EF4-FFF2-40B4-BE49-F238E27FC236}">
                <a16:creationId xmlns:a16="http://schemas.microsoft.com/office/drawing/2014/main" id="{CEC881B4-D6ED-F3F3-C0EB-C4063AA9143D}"/>
              </a:ext>
            </a:extLst>
          </p:cNvPr>
          <p:cNvSpPr/>
          <p:nvPr/>
        </p:nvSpPr>
        <p:spPr>
          <a:xfrm>
            <a:off x="140956" y="287383"/>
            <a:ext cx="172553" cy="1915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F296D2AC-BF55-874D-9AAD-4C49C44D064B}"/>
              </a:ext>
            </a:extLst>
          </p:cNvPr>
          <p:cNvSpPr/>
          <p:nvPr/>
        </p:nvSpPr>
        <p:spPr>
          <a:xfrm>
            <a:off x="10200836" y="6262139"/>
            <a:ext cx="334975" cy="4154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260A8F-DCF5-E7B5-5888-AB332608FD05}"/>
              </a:ext>
            </a:extLst>
          </p:cNvPr>
          <p:cNvSpPr txBox="1"/>
          <p:nvPr/>
        </p:nvSpPr>
        <p:spPr>
          <a:xfrm>
            <a:off x="8874097" y="5862282"/>
            <a:ext cx="320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슬라이드 </a:t>
            </a:r>
            <a:r>
              <a:rPr lang="en-US" altLang="ko-KR" dirty="0"/>
              <a:t>3-5 </a:t>
            </a:r>
            <a:r>
              <a:rPr lang="ko-KR" altLang="en-US" dirty="0"/>
              <a:t>이어서 노출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842109-B5AA-F32C-92B8-3B51B5A06FC8}"/>
              </a:ext>
            </a:extLst>
          </p:cNvPr>
          <p:cNvSpPr txBox="1"/>
          <p:nvPr/>
        </p:nvSpPr>
        <p:spPr>
          <a:xfrm>
            <a:off x="140957" y="4270581"/>
            <a:ext cx="9142380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◎ 소방공무원 직무 구분</a:t>
            </a:r>
          </a:p>
        </p:txBody>
      </p:sp>
    </p:spTree>
    <p:extLst>
      <p:ext uri="{BB962C8B-B14F-4D97-AF65-F5344CB8AC3E}">
        <p14:creationId xmlns:p14="http://schemas.microsoft.com/office/powerpoint/2010/main" val="259522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D3C54FE-5E02-1CE0-3A1A-249C68E66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683301"/>
              </p:ext>
            </p:extLst>
          </p:nvPr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pc="-100" baseline="0" dirty="0">
                          <a:latin typeface="+mn-ea"/>
                        </a:rPr>
                        <a:t>[</a:t>
                      </a:r>
                      <a:r>
                        <a:rPr lang="ko-KR" altLang="en-US" sz="800" b="1" spc="-100" baseline="0" dirty="0">
                          <a:latin typeface="+mn-ea"/>
                        </a:rPr>
                        <a:t>슬라이드 </a:t>
                      </a:r>
                      <a:r>
                        <a:rPr lang="en-US" altLang="ko-KR" sz="800" b="1" spc="-100" baseline="0" dirty="0">
                          <a:latin typeface="+mn-ea"/>
                        </a:rPr>
                        <a:t>3-5]</a:t>
                      </a:r>
                      <a:endParaRPr lang="ko-KR" altLang="en-US" sz="800" b="1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B6ED4CEA-E79E-9CDD-BF7B-CBB38B38C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02154"/>
              </p:ext>
            </p:extLst>
          </p:nvPr>
        </p:nvGraphicFramePr>
        <p:xfrm>
          <a:off x="573134" y="1851577"/>
          <a:ext cx="8364579" cy="3154846"/>
        </p:xfrm>
        <a:graphic>
          <a:graphicData uri="http://schemas.openxmlformats.org/drawingml/2006/table">
            <a:tbl>
              <a:tblPr/>
              <a:tblGrid>
                <a:gridCol w="1985414">
                  <a:extLst>
                    <a:ext uri="{9D8B030D-6E8A-4147-A177-3AD203B41FA5}">
                      <a16:colId xmlns:a16="http://schemas.microsoft.com/office/drawing/2014/main" val="749684745"/>
                    </a:ext>
                  </a:extLst>
                </a:gridCol>
                <a:gridCol w="6379165">
                  <a:extLst>
                    <a:ext uri="{9D8B030D-6E8A-4147-A177-3AD203B41FA5}">
                      <a16:colId xmlns:a16="http://schemas.microsoft.com/office/drawing/2014/main" val="1118865607"/>
                    </a:ext>
                  </a:extLst>
                </a:gridCol>
              </a:tblGrid>
              <a:tr h="20478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rgbClr val="888888"/>
                          </a:solidFill>
                          <a:effectLst/>
                          <a:latin typeface="+mj-lt"/>
                        </a:rPr>
                        <a:t>분야</a:t>
                      </a:r>
                    </a:p>
                  </a:txBody>
                  <a:tcPr marL="61941" marR="61941" marT="64522" marB="64522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rgbClr val="888888"/>
                          </a:solidFill>
                          <a:effectLst/>
                          <a:latin typeface="+mj-lt"/>
                        </a:rPr>
                        <a:t>업무내용</a:t>
                      </a:r>
                    </a:p>
                  </a:txBody>
                  <a:tcPr marL="61941" marR="61941" marT="64522" marB="64522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784638"/>
                  </a:ext>
                </a:extLst>
              </a:tr>
              <a:tr h="29868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rgbClr val="212121"/>
                          </a:solidFill>
                          <a:effectLst/>
                          <a:latin typeface="+mj-lt"/>
                        </a:rPr>
                        <a:t>소방</a:t>
                      </a:r>
                    </a:p>
                  </a:txBody>
                  <a:tcPr marL="61941" marR="61941" marT="129043" marB="129043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rgbClr val="212121"/>
                          </a:solidFill>
                          <a:effectLst/>
                          <a:latin typeface="+mj-lt"/>
                        </a:rPr>
                        <a:t>화재현장 출동 및 화재진압</a:t>
                      </a:r>
                      <a:r>
                        <a:rPr lang="en-US" altLang="ko-KR" sz="1000" b="0" dirty="0">
                          <a:solidFill>
                            <a:srgbClr val="212121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rgbClr val="212121"/>
                          </a:solidFill>
                          <a:effectLst/>
                          <a:latin typeface="+mj-lt"/>
                        </a:rPr>
                        <a:t>시민 구조 업무 수행</a:t>
                      </a:r>
                    </a:p>
                  </a:txBody>
                  <a:tcPr marL="61941" marR="61941" marT="129043" marB="129043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540629"/>
                  </a:ext>
                </a:extLst>
              </a:tr>
              <a:tr h="29868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rgbClr val="212121"/>
                          </a:solidFill>
                          <a:effectLst/>
                          <a:latin typeface="+mj-lt"/>
                        </a:rPr>
                        <a:t>구조</a:t>
                      </a:r>
                    </a:p>
                  </a:txBody>
                  <a:tcPr marL="61941" marR="61941" marT="129043" marB="129043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rgbClr val="212121"/>
                          </a:solidFill>
                          <a:effectLst/>
                          <a:latin typeface="+mj-lt"/>
                        </a:rPr>
                        <a:t>화재사고를 포함한 각종 사고현장</a:t>
                      </a:r>
                      <a:r>
                        <a:rPr lang="en-US" altLang="ko-KR" sz="1000" b="0" dirty="0">
                          <a:solidFill>
                            <a:srgbClr val="212121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rgbClr val="212121"/>
                          </a:solidFill>
                          <a:effectLst/>
                          <a:latin typeface="+mj-lt"/>
                        </a:rPr>
                        <a:t>재난현장에 출동 및 구조 업무 수행</a:t>
                      </a:r>
                    </a:p>
                  </a:txBody>
                  <a:tcPr marL="61941" marR="61941" marT="129043" marB="129043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678994"/>
                  </a:ext>
                </a:extLst>
              </a:tr>
              <a:tr h="29868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>
                          <a:solidFill>
                            <a:srgbClr val="212121"/>
                          </a:solidFill>
                          <a:effectLst/>
                          <a:latin typeface="+mj-lt"/>
                        </a:rPr>
                        <a:t>구급</a:t>
                      </a:r>
                    </a:p>
                  </a:txBody>
                  <a:tcPr marL="61941" marR="61941" marT="129043" marB="129043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rgbClr val="212121"/>
                          </a:solidFill>
                          <a:effectLst/>
                          <a:latin typeface="+mj-lt"/>
                        </a:rPr>
                        <a:t>응급환자 처치 및 병원 이송에 특화된 업무 수행</a:t>
                      </a:r>
                      <a:r>
                        <a:rPr lang="en-US" altLang="ko-KR" sz="1000" b="0" dirty="0">
                          <a:solidFill>
                            <a:srgbClr val="212121"/>
                          </a:solidFill>
                          <a:effectLst/>
                          <a:latin typeface="+mj-lt"/>
                        </a:rPr>
                        <a:t>, 119 </a:t>
                      </a:r>
                      <a:r>
                        <a:rPr lang="ko-KR" altLang="en-US" sz="1000" b="0" dirty="0">
                          <a:solidFill>
                            <a:srgbClr val="212121"/>
                          </a:solidFill>
                          <a:effectLst/>
                          <a:latin typeface="+mj-lt"/>
                        </a:rPr>
                        <a:t>구급대로서 </a:t>
                      </a:r>
                      <a:r>
                        <a:rPr lang="ko-KR" altLang="en-US" sz="1000" b="0" dirty="0" err="1">
                          <a:solidFill>
                            <a:srgbClr val="212121"/>
                          </a:solidFill>
                          <a:effectLst/>
                          <a:latin typeface="+mj-lt"/>
                        </a:rPr>
                        <a:t>구급대</a:t>
                      </a:r>
                      <a:r>
                        <a:rPr lang="ko-KR" altLang="en-US" sz="1000" b="0" dirty="0">
                          <a:solidFill>
                            <a:srgbClr val="212121"/>
                          </a:solidFill>
                          <a:effectLst/>
                          <a:latin typeface="+mj-lt"/>
                        </a:rPr>
                        <a:t> 관리 및 현장 지원</a:t>
                      </a:r>
                    </a:p>
                  </a:txBody>
                  <a:tcPr marL="61941" marR="61941" marT="129043" marB="129043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451990"/>
                  </a:ext>
                </a:extLst>
              </a:tr>
              <a:tr h="29868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>
                          <a:solidFill>
                            <a:srgbClr val="212121"/>
                          </a:solidFill>
                          <a:effectLst/>
                          <a:latin typeface="+mj-lt"/>
                        </a:rPr>
                        <a:t>화학</a:t>
                      </a:r>
                    </a:p>
                  </a:txBody>
                  <a:tcPr marL="61941" marR="61941" marT="129043" marB="129043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rgbClr val="212121"/>
                          </a:solidFill>
                          <a:effectLst/>
                          <a:latin typeface="+mj-lt"/>
                        </a:rPr>
                        <a:t>화학사고 대응</a:t>
                      </a:r>
                      <a:r>
                        <a:rPr lang="en-US" altLang="ko-KR" sz="1000" b="0" dirty="0">
                          <a:solidFill>
                            <a:srgbClr val="212121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rgbClr val="212121"/>
                          </a:solidFill>
                          <a:effectLst/>
                          <a:latin typeface="+mj-lt"/>
                        </a:rPr>
                        <a:t>화학사고 대응 매뉴얼 개발</a:t>
                      </a:r>
                    </a:p>
                  </a:txBody>
                  <a:tcPr marL="61941" marR="61941" marT="129043" marB="129043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286547"/>
                  </a:ext>
                </a:extLst>
              </a:tr>
              <a:tr h="29868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>
                          <a:solidFill>
                            <a:srgbClr val="212121"/>
                          </a:solidFill>
                          <a:effectLst/>
                          <a:latin typeface="+mj-lt"/>
                        </a:rPr>
                        <a:t>정보통신</a:t>
                      </a:r>
                    </a:p>
                  </a:txBody>
                  <a:tcPr marL="61941" marR="61941" marT="129043" marB="129043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rgbClr val="212121"/>
                          </a:solidFill>
                          <a:effectLst/>
                          <a:latin typeface="+mj-lt"/>
                        </a:rPr>
                        <a:t>지휘센터 유무선 통신장비 운영</a:t>
                      </a:r>
                      <a:r>
                        <a:rPr lang="en-US" altLang="ko-KR" sz="1000" b="0" dirty="0">
                          <a:solidFill>
                            <a:srgbClr val="212121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rgbClr val="212121"/>
                          </a:solidFill>
                          <a:effectLst/>
                          <a:latin typeface="+mj-lt"/>
                        </a:rPr>
                        <a:t>소방서 정보통신 업무</a:t>
                      </a:r>
                    </a:p>
                  </a:txBody>
                  <a:tcPr marL="61941" marR="61941" marT="129043" marB="129043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562349"/>
                  </a:ext>
                </a:extLst>
              </a:tr>
              <a:tr h="29868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>
                          <a:solidFill>
                            <a:srgbClr val="212121"/>
                          </a:solidFill>
                          <a:effectLst/>
                          <a:latin typeface="+mj-lt"/>
                        </a:rPr>
                        <a:t>자동차운전</a:t>
                      </a:r>
                    </a:p>
                  </a:txBody>
                  <a:tcPr marL="61941" marR="61941" marT="129043" marB="129043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rgbClr val="212121"/>
                          </a:solidFill>
                          <a:effectLst/>
                          <a:latin typeface="+mj-lt"/>
                        </a:rPr>
                        <a:t>소방차 운전 및 조작</a:t>
                      </a:r>
                      <a:r>
                        <a:rPr lang="en-US" altLang="ko-KR" sz="1000" b="0" dirty="0">
                          <a:solidFill>
                            <a:srgbClr val="212121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rgbClr val="212121"/>
                          </a:solidFill>
                          <a:effectLst/>
                          <a:latin typeface="+mj-lt"/>
                        </a:rPr>
                        <a:t>소방차 현장 활동을 위한 차량 상태 유지</a:t>
                      </a:r>
                    </a:p>
                  </a:txBody>
                  <a:tcPr marL="61941" marR="61941" marT="129043" marB="129043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585433"/>
                  </a:ext>
                </a:extLst>
              </a:tr>
              <a:tr h="29868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>
                          <a:solidFill>
                            <a:srgbClr val="212121"/>
                          </a:solidFill>
                          <a:effectLst/>
                          <a:latin typeface="+mj-lt"/>
                        </a:rPr>
                        <a:t>항공</a:t>
                      </a:r>
                      <a:r>
                        <a:rPr lang="en-US" altLang="ko-KR" sz="1000" b="0">
                          <a:solidFill>
                            <a:srgbClr val="212121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ko-KR" altLang="en-US" sz="1000" b="0">
                          <a:solidFill>
                            <a:srgbClr val="212121"/>
                          </a:solidFill>
                          <a:effectLst/>
                          <a:latin typeface="+mj-lt"/>
                        </a:rPr>
                        <a:t>조종</a:t>
                      </a:r>
                      <a:r>
                        <a:rPr lang="en-US" altLang="ko-KR" sz="1000" b="0">
                          <a:solidFill>
                            <a:srgbClr val="212121"/>
                          </a:solidFill>
                          <a:effectLst/>
                          <a:latin typeface="+mj-lt"/>
                        </a:rPr>
                        <a:t>)</a:t>
                      </a:r>
                    </a:p>
                  </a:txBody>
                  <a:tcPr marL="61941" marR="61941" marT="129043" marB="129043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rgbClr val="212121"/>
                          </a:solidFill>
                          <a:effectLst/>
                          <a:latin typeface="+mj-lt"/>
                        </a:rPr>
                        <a:t>산</a:t>
                      </a:r>
                      <a:r>
                        <a:rPr lang="en-US" altLang="ko-KR" sz="1000" b="0" dirty="0">
                          <a:solidFill>
                            <a:srgbClr val="212121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rgbClr val="212121"/>
                          </a:solidFill>
                          <a:effectLst/>
                          <a:latin typeface="+mj-lt"/>
                        </a:rPr>
                        <a:t>고층 등 구급차가 갈 수 없는 곳의 헬기 구조 업무 </a:t>
                      </a:r>
                      <a:r>
                        <a:rPr lang="en-US" altLang="ko-KR" sz="1000" b="0" dirty="0">
                          <a:solidFill>
                            <a:srgbClr val="212121"/>
                          </a:solidFill>
                          <a:effectLst/>
                          <a:latin typeface="+mj-lt"/>
                        </a:rPr>
                        <a:t>/ </a:t>
                      </a:r>
                      <a:r>
                        <a:rPr lang="ko-KR" altLang="en-US" sz="1000" b="0" dirty="0">
                          <a:solidFill>
                            <a:srgbClr val="212121"/>
                          </a:solidFill>
                          <a:effectLst/>
                          <a:latin typeface="+mj-lt"/>
                        </a:rPr>
                        <a:t>구조를 위한 헬기 조종 업무</a:t>
                      </a:r>
                    </a:p>
                  </a:txBody>
                  <a:tcPr marL="61941" marR="61941" marT="129043" marB="129043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52956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9BE1C9F-31F4-E543-CBC0-C58C75131B06}"/>
              </a:ext>
            </a:extLst>
          </p:cNvPr>
          <p:cNvSpPr txBox="1"/>
          <p:nvPr/>
        </p:nvSpPr>
        <p:spPr>
          <a:xfrm>
            <a:off x="529589" y="1596014"/>
            <a:ext cx="68786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2">
                    <a:lumMod val="50000"/>
                  </a:schemeClr>
                </a:solidFill>
              </a:rPr>
              <a:t>소방공무원은 분야에 따라 다양한 업무를 맡고 있으며 그에 대한 상세 업무 내용을 소개합니다</a:t>
            </a:r>
            <a:r>
              <a:rPr lang="en-US" altLang="ko-KR" sz="10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5DBDC040-4A97-3D33-8A3F-C6959D081980}"/>
              </a:ext>
            </a:extLst>
          </p:cNvPr>
          <p:cNvSpPr/>
          <p:nvPr/>
        </p:nvSpPr>
        <p:spPr>
          <a:xfrm>
            <a:off x="10200836" y="6262139"/>
            <a:ext cx="334975" cy="4154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B0A335-7217-A00E-26C8-82BDA793782A}"/>
              </a:ext>
            </a:extLst>
          </p:cNvPr>
          <p:cNvSpPr txBox="1"/>
          <p:nvPr/>
        </p:nvSpPr>
        <p:spPr>
          <a:xfrm>
            <a:off x="8874097" y="5862282"/>
            <a:ext cx="320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슬라이드 </a:t>
            </a:r>
            <a:r>
              <a:rPr lang="en-US" altLang="ko-KR" dirty="0"/>
              <a:t>3-5 </a:t>
            </a:r>
            <a:r>
              <a:rPr lang="ko-KR" altLang="en-US" dirty="0"/>
              <a:t>이어서 노출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3E000B-58ED-6BA8-76C5-41D518EBDBDB}"/>
              </a:ext>
            </a:extLst>
          </p:cNvPr>
          <p:cNvSpPr txBox="1"/>
          <p:nvPr/>
        </p:nvSpPr>
        <p:spPr>
          <a:xfrm>
            <a:off x="130629" y="1071432"/>
            <a:ext cx="9152708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◎ 소방공무원 업무 내용</a:t>
            </a:r>
          </a:p>
        </p:txBody>
      </p:sp>
    </p:spTree>
    <p:extLst>
      <p:ext uri="{BB962C8B-B14F-4D97-AF65-F5344CB8AC3E}">
        <p14:creationId xmlns:p14="http://schemas.microsoft.com/office/powerpoint/2010/main" val="129490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41910C4-638E-97CE-8152-D545C5FE6CF7}"/>
              </a:ext>
            </a:extLst>
          </p:cNvPr>
          <p:cNvSpPr/>
          <p:nvPr/>
        </p:nvSpPr>
        <p:spPr>
          <a:xfrm>
            <a:off x="6801506" y="1539172"/>
            <a:ext cx="1627582" cy="246221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F1BD24C-4DDA-8205-DDF1-D555978F2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073226"/>
              </p:ext>
            </p:extLst>
          </p:nvPr>
        </p:nvGraphicFramePr>
        <p:xfrm>
          <a:off x="9476174" y="17756"/>
          <a:ext cx="2654423" cy="252665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30609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pc="-100" baseline="0" dirty="0">
                          <a:latin typeface="+mn-ea"/>
                        </a:rPr>
                        <a:t>[</a:t>
                      </a:r>
                      <a:r>
                        <a:rPr lang="ko-KR" altLang="en-US" sz="800" b="1" spc="-100" baseline="0" dirty="0">
                          <a:latin typeface="+mn-ea"/>
                        </a:rPr>
                        <a:t>슬라이드 </a:t>
                      </a:r>
                      <a:r>
                        <a:rPr lang="en-US" altLang="ko-KR" sz="800" b="1" spc="-100" baseline="0" dirty="0">
                          <a:latin typeface="+mn-ea"/>
                        </a:rPr>
                        <a:t>3-5]</a:t>
                      </a:r>
                      <a:endParaRPr lang="ko-KR" altLang="en-US" sz="800" b="1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spc="-100" baseline="0" dirty="0">
                          <a:latin typeface="+mn-ea"/>
                          <a:hlinkClick r:id="rId2"/>
                        </a:rPr>
                        <a:t>https://www.mpm.go.kr/mpm/info/resultPay/bizSalary/2023/#pay2023_7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바로가기 연결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이미지 팝업 띄우기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AE0AE35-5BAD-82B1-BB32-01E72A9DCF6C}"/>
              </a:ext>
            </a:extLst>
          </p:cNvPr>
          <p:cNvSpPr/>
          <p:nvPr/>
        </p:nvSpPr>
        <p:spPr>
          <a:xfrm>
            <a:off x="4863849" y="1539172"/>
            <a:ext cx="1627582" cy="246221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ACF60-31E3-4387-8B70-26B87C3BB553}"/>
              </a:ext>
            </a:extLst>
          </p:cNvPr>
          <p:cNvSpPr txBox="1"/>
          <p:nvPr/>
        </p:nvSpPr>
        <p:spPr>
          <a:xfrm>
            <a:off x="4977731" y="1559075"/>
            <a:ext cx="1580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>
                <a:solidFill>
                  <a:schemeClr val="bg1"/>
                </a:solidFill>
              </a:rPr>
              <a:t>호봉표</a:t>
            </a:r>
            <a:r>
              <a:rPr lang="ko-KR" altLang="en-US" sz="1000" b="1" dirty="0">
                <a:solidFill>
                  <a:schemeClr val="bg1"/>
                </a:solidFill>
              </a:rPr>
              <a:t> 더 </a:t>
            </a:r>
            <a:r>
              <a:rPr lang="ko-KR" altLang="en-US" sz="1000" b="1" dirty="0" err="1">
                <a:solidFill>
                  <a:schemeClr val="bg1"/>
                </a:solidFill>
              </a:rPr>
              <a:t>보러가기</a:t>
            </a:r>
            <a:r>
              <a:rPr lang="ko-KR" altLang="en-US" sz="1000" b="1" dirty="0">
                <a:solidFill>
                  <a:schemeClr val="bg1"/>
                </a:solidFill>
              </a:rPr>
              <a:t> ▶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C62B64-79B8-F4EC-A712-0F015721DD63}"/>
              </a:ext>
            </a:extLst>
          </p:cNvPr>
          <p:cNvSpPr/>
          <p:nvPr/>
        </p:nvSpPr>
        <p:spPr>
          <a:xfrm>
            <a:off x="4620009" y="1368559"/>
            <a:ext cx="243840" cy="2522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CD101DD-F15C-28EA-31F9-31BFBB0F4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832" y="1874474"/>
            <a:ext cx="7418956" cy="312258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BACE85E-A546-3F1A-F2DF-AEEF09A8E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7078" y="2986612"/>
            <a:ext cx="3321763" cy="22404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83BC47-8280-3532-E224-8F450BA9D9C1}"/>
              </a:ext>
            </a:extLst>
          </p:cNvPr>
          <p:cNvSpPr txBox="1"/>
          <p:nvPr/>
        </p:nvSpPr>
        <p:spPr>
          <a:xfrm>
            <a:off x="7029148" y="1548125"/>
            <a:ext cx="1580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수당 확인하기 ▶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81EBFC1-A13A-DBD7-1B6A-ABBCBB156B6D}"/>
              </a:ext>
            </a:extLst>
          </p:cNvPr>
          <p:cNvSpPr/>
          <p:nvPr/>
        </p:nvSpPr>
        <p:spPr>
          <a:xfrm>
            <a:off x="6679586" y="1368559"/>
            <a:ext cx="243840" cy="2522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95D6405-AD32-0A86-EB33-3302336B53CC}"/>
              </a:ext>
            </a:extLst>
          </p:cNvPr>
          <p:cNvSpPr/>
          <p:nvPr/>
        </p:nvSpPr>
        <p:spPr>
          <a:xfrm>
            <a:off x="8971062" y="2687653"/>
            <a:ext cx="243840" cy="2522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13F8FE-E726-21E9-5481-CD3B491B3377}"/>
              </a:ext>
            </a:extLst>
          </p:cNvPr>
          <p:cNvSpPr txBox="1"/>
          <p:nvPr/>
        </p:nvSpPr>
        <p:spPr>
          <a:xfrm>
            <a:off x="883432" y="1561253"/>
            <a:ext cx="4772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</a:rPr>
              <a:t>♠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2023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</a:rPr>
              <a:t>년 기준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</a:rPr>
              <a:t>소방공무원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</a:rPr>
              <a:t>봉급표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CF193C-B612-8342-3DFA-558796C4F1AA}"/>
              </a:ext>
            </a:extLst>
          </p:cNvPr>
          <p:cNvSpPr txBox="1"/>
          <p:nvPr/>
        </p:nvSpPr>
        <p:spPr>
          <a:xfrm>
            <a:off x="832282" y="797089"/>
            <a:ext cx="74856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2">
                    <a:lumMod val="50000"/>
                  </a:schemeClr>
                </a:solidFill>
              </a:rPr>
              <a:t>소방공무원 월급의 실수령액은 화재 및 재해의 예방부터 진압</a:t>
            </a:r>
            <a:r>
              <a:rPr lang="en-US" altLang="ko-KR" sz="1000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000" b="1" dirty="0">
                <a:solidFill>
                  <a:schemeClr val="bg2">
                    <a:lumMod val="50000"/>
                  </a:schemeClr>
                </a:solidFill>
              </a:rPr>
              <a:t>위급 구조 및 구급 업무 성향에 따라 기본급 외 수당들이 포함되어 연봉이 지급됩니다</a:t>
            </a:r>
            <a:r>
              <a:rPr lang="en-US" altLang="ko-KR" sz="10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endParaRPr lang="ko-KR" alt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6104D2A-1C11-E099-1D50-31BE2E2ED388}"/>
              </a:ext>
            </a:extLst>
          </p:cNvPr>
          <p:cNvSpPr/>
          <p:nvPr/>
        </p:nvSpPr>
        <p:spPr>
          <a:xfrm>
            <a:off x="1035832" y="5410200"/>
            <a:ext cx="7308068" cy="121698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60C25E-0EA5-29F2-8F40-89E1DA0BC4D2}"/>
              </a:ext>
            </a:extLst>
          </p:cNvPr>
          <p:cNvSpPr txBox="1"/>
          <p:nvPr/>
        </p:nvSpPr>
        <p:spPr>
          <a:xfrm>
            <a:off x="3598786" y="5227065"/>
            <a:ext cx="195262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소방공무원 복지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478EE0-8C44-32A5-6EA3-E2AD702A9B5E}"/>
              </a:ext>
            </a:extLst>
          </p:cNvPr>
          <p:cNvSpPr txBox="1"/>
          <p:nvPr/>
        </p:nvSpPr>
        <p:spPr>
          <a:xfrm>
            <a:off x="1569047" y="5858007"/>
            <a:ext cx="64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복리후생비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명절휴가비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연가보상비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4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자녀학비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보조수당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초과근무수당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특수수당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퇴직연금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주거안정혜택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공무원 복지 포인트 등</a:t>
            </a: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47C8C485-6621-7820-DDEA-B873E8A1B2AF}"/>
              </a:ext>
            </a:extLst>
          </p:cNvPr>
          <p:cNvSpPr/>
          <p:nvPr/>
        </p:nvSpPr>
        <p:spPr>
          <a:xfrm>
            <a:off x="10200836" y="6262139"/>
            <a:ext cx="334975" cy="4154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25275-738A-9030-81F2-245063D0F82F}"/>
              </a:ext>
            </a:extLst>
          </p:cNvPr>
          <p:cNvSpPr txBox="1"/>
          <p:nvPr/>
        </p:nvSpPr>
        <p:spPr>
          <a:xfrm>
            <a:off x="8874097" y="5862282"/>
            <a:ext cx="320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슬라이드 </a:t>
            </a:r>
            <a:r>
              <a:rPr lang="en-US" altLang="ko-KR" dirty="0"/>
              <a:t>3-5 </a:t>
            </a:r>
            <a:r>
              <a:rPr lang="ko-KR" altLang="en-US" dirty="0"/>
              <a:t>이어서 노출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4F862-2D93-0193-62D0-06A9BEF02F7C}"/>
              </a:ext>
            </a:extLst>
          </p:cNvPr>
          <p:cNvSpPr txBox="1"/>
          <p:nvPr/>
        </p:nvSpPr>
        <p:spPr>
          <a:xfrm>
            <a:off x="130628" y="467231"/>
            <a:ext cx="9152707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◎ 소방공무원 보수제도 및 복지</a:t>
            </a:r>
          </a:p>
        </p:txBody>
      </p:sp>
    </p:spTree>
    <p:extLst>
      <p:ext uri="{BB962C8B-B14F-4D97-AF65-F5344CB8AC3E}">
        <p14:creationId xmlns:p14="http://schemas.microsoft.com/office/powerpoint/2010/main" val="145103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D5B0B6F-6074-E698-480A-474656051A04}"/>
              </a:ext>
            </a:extLst>
          </p:cNvPr>
          <p:cNvSpPr/>
          <p:nvPr/>
        </p:nvSpPr>
        <p:spPr>
          <a:xfrm>
            <a:off x="4441369" y="2532185"/>
            <a:ext cx="1611086" cy="27194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D3C54FE-5E02-1CE0-3A1A-249C68E66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654553"/>
              </p:ext>
            </p:extLst>
          </p:nvPr>
        </p:nvGraphicFramePr>
        <p:xfrm>
          <a:off x="9476174" y="17756"/>
          <a:ext cx="2654423" cy="2312004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spc="-100" baseline="0" dirty="0">
                          <a:latin typeface="+mn-ea"/>
                        </a:rPr>
                        <a:t>[</a:t>
                      </a:r>
                      <a:r>
                        <a:rPr lang="ko-KR" altLang="en-US" sz="800" b="1" spc="-100" baseline="0" dirty="0">
                          <a:latin typeface="+mn-ea"/>
                        </a:rPr>
                        <a:t>슬라이드</a:t>
                      </a:r>
                      <a:r>
                        <a:rPr lang="en-US" altLang="ko-KR" sz="800" b="1" spc="-100" baseline="0" dirty="0">
                          <a:latin typeface="+mn-ea"/>
                        </a:rPr>
                        <a:t>6-8]</a:t>
                      </a:r>
                      <a:endParaRPr lang="ko-KR" altLang="en-US" sz="800" b="1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탭 선택 시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슬라이드 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6-8 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노출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자세히 보기  클릭 시 아래의 내용 팝업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600D275-8FC6-D702-CDF3-B54649F3CAC3}"/>
              </a:ext>
            </a:extLst>
          </p:cNvPr>
          <p:cNvSpPr txBox="1"/>
          <p:nvPr/>
        </p:nvSpPr>
        <p:spPr>
          <a:xfrm>
            <a:off x="130629" y="1413474"/>
            <a:ext cx="9152708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◎ 시험 일정 및 절차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F5F180C-16E1-1C6F-1015-4A1F2C2B1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116332"/>
              </p:ext>
            </p:extLst>
          </p:nvPr>
        </p:nvGraphicFramePr>
        <p:xfrm>
          <a:off x="130629" y="1733222"/>
          <a:ext cx="9152712" cy="113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089">
                  <a:extLst>
                    <a:ext uri="{9D8B030D-6E8A-4147-A177-3AD203B41FA5}">
                      <a16:colId xmlns:a16="http://schemas.microsoft.com/office/drawing/2014/main" val="1929643422"/>
                    </a:ext>
                  </a:extLst>
                </a:gridCol>
                <a:gridCol w="1144089">
                  <a:extLst>
                    <a:ext uri="{9D8B030D-6E8A-4147-A177-3AD203B41FA5}">
                      <a16:colId xmlns:a16="http://schemas.microsoft.com/office/drawing/2014/main" val="3592387782"/>
                    </a:ext>
                  </a:extLst>
                </a:gridCol>
                <a:gridCol w="1144089">
                  <a:extLst>
                    <a:ext uri="{9D8B030D-6E8A-4147-A177-3AD203B41FA5}">
                      <a16:colId xmlns:a16="http://schemas.microsoft.com/office/drawing/2014/main" val="724108625"/>
                    </a:ext>
                  </a:extLst>
                </a:gridCol>
                <a:gridCol w="1144089">
                  <a:extLst>
                    <a:ext uri="{9D8B030D-6E8A-4147-A177-3AD203B41FA5}">
                      <a16:colId xmlns:a16="http://schemas.microsoft.com/office/drawing/2014/main" val="423417790"/>
                    </a:ext>
                  </a:extLst>
                </a:gridCol>
                <a:gridCol w="1144089">
                  <a:extLst>
                    <a:ext uri="{9D8B030D-6E8A-4147-A177-3AD203B41FA5}">
                      <a16:colId xmlns:a16="http://schemas.microsoft.com/office/drawing/2014/main" val="684812880"/>
                    </a:ext>
                  </a:extLst>
                </a:gridCol>
                <a:gridCol w="1144089">
                  <a:extLst>
                    <a:ext uri="{9D8B030D-6E8A-4147-A177-3AD203B41FA5}">
                      <a16:colId xmlns:a16="http://schemas.microsoft.com/office/drawing/2014/main" val="2900477537"/>
                    </a:ext>
                  </a:extLst>
                </a:gridCol>
                <a:gridCol w="1144089">
                  <a:extLst>
                    <a:ext uri="{9D8B030D-6E8A-4147-A177-3AD203B41FA5}">
                      <a16:colId xmlns:a16="http://schemas.microsoft.com/office/drawing/2014/main" val="1569460078"/>
                    </a:ext>
                  </a:extLst>
                </a:gridCol>
                <a:gridCol w="1144089">
                  <a:extLst>
                    <a:ext uri="{9D8B030D-6E8A-4147-A177-3AD203B41FA5}">
                      <a16:colId xmlns:a16="http://schemas.microsoft.com/office/drawing/2014/main" val="3681151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진행 순서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원서접수 </a:t>
                      </a:r>
                      <a:r>
                        <a:rPr lang="en-US" altLang="ko-KR" sz="1000" b="1" dirty="0"/>
                        <a:t>&gt;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필기시험 </a:t>
                      </a:r>
                      <a:r>
                        <a:rPr lang="en-US" altLang="ko-KR" sz="1000" b="1" dirty="0"/>
                        <a:t>&gt;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체력시험 </a:t>
                      </a:r>
                      <a:r>
                        <a:rPr lang="en-US" altLang="ko-KR" sz="1000" b="1" dirty="0"/>
                        <a:t>&gt;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신체검사 </a:t>
                      </a:r>
                      <a:r>
                        <a:rPr lang="en-US" altLang="ko-KR" sz="1000" b="1" dirty="0"/>
                        <a:t>&gt;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적성검사 </a:t>
                      </a:r>
                      <a:r>
                        <a:rPr lang="en-US" altLang="ko-KR" sz="1000" b="1" dirty="0"/>
                        <a:t>&gt;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면접시험 </a:t>
                      </a:r>
                      <a:r>
                        <a:rPr lang="en-US" altLang="ko-KR" sz="1000" b="1" dirty="0"/>
                        <a:t>&gt;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합격자발표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4266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진행 일정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2.13(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) – 2.17(</a:t>
                      </a:r>
                      <a:r>
                        <a:rPr lang="ko-KR" altLang="en-US" sz="1000" dirty="0"/>
                        <a:t>금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3.18(</a:t>
                      </a:r>
                      <a:r>
                        <a:rPr lang="ko-KR" altLang="en-US" sz="1000" dirty="0"/>
                        <a:t>토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4.17(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) – 5.7(</a:t>
                      </a:r>
                      <a:r>
                        <a:rPr lang="ko-KR" altLang="en-US" sz="1000" dirty="0"/>
                        <a:t>일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별도 공고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5.16(</a:t>
                      </a:r>
                      <a:r>
                        <a:rPr lang="ko-KR" altLang="en-US" sz="1000" dirty="0"/>
                        <a:t>화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5.23(</a:t>
                      </a:r>
                      <a:r>
                        <a:rPr lang="ko-KR" altLang="en-US" sz="1000" dirty="0"/>
                        <a:t>화</a:t>
                      </a:r>
                      <a:r>
                        <a:rPr lang="en-US" altLang="ko-KR" sz="1000" dirty="0"/>
                        <a:t>) – 5.26(</a:t>
                      </a:r>
                      <a:r>
                        <a:rPr lang="ko-KR" altLang="en-US" sz="1000" dirty="0"/>
                        <a:t>금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7.7(</a:t>
                      </a:r>
                      <a:r>
                        <a:rPr lang="ko-KR" altLang="en-US" sz="1000" dirty="0"/>
                        <a:t>금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4956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상세 내용 </a:t>
                      </a:r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</a:rPr>
                        <a:t>자세히보기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 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294900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7BCD2305-4C3A-BC41-FE59-F4B406E5112B}"/>
              </a:ext>
            </a:extLst>
          </p:cNvPr>
          <p:cNvSpPr/>
          <p:nvPr/>
        </p:nvSpPr>
        <p:spPr>
          <a:xfrm>
            <a:off x="2316481" y="403713"/>
            <a:ext cx="217714" cy="1915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60CB24E-D173-0CD8-4818-69979E078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158115"/>
              </p:ext>
            </p:extLst>
          </p:nvPr>
        </p:nvGraphicFramePr>
        <p:xfrm>
          <a:off x="1306285" y="2979601"/>
          <a:ext cx="782029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1921">
                  <a:extLst>
                    <a:ext uri="{9D8B030D-6E8A-4147-A177-3AD203B41FA5}">
                      <a16:colId xmlns:a16="http://schemas.microsoft.com/office/drawing/2014/main" val="1108032526"/>
                    </a:ext>
                  </a:extLst>
                </a:gridCol>
                <a:gridCol w="6248377">
                  <a:extLst>
                    <a:ext uri="{9D8B030D-6E8A-4147-A177-3AD203B41FA5}">
                      <a16:colId xmlns:a16="http://schemas.microsoft.com/office/drawing/2014/main" val="3376845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원서접수</a:t>
                      </a:r>
                      <a:endParaRPr lang="en-US" altLang="ko-KR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인터넷 접수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ko-KR" altLang="en-US" sz="900" dirty="0"/>
                        <a:t>영어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한국사능력검정시험 성적 입력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필기시험 전까지 성적 발표 필수</a:t>
                      </a:r>
                      <a:r>
                        <a:rPr lang="en-US" altLang="ko-KR" sz="9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057476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id="{5324684F-0921-EB23-6A2B-2D1F7CA6F4BE}"/>
              </a:ext>
            </a:extLst>
          </p:cNvPr>
          <p:cNvSpPr/>
          <p:nvPr/>
        </p:nvSpPr>
        <p:spPr>
          <a:xfrm>
            <a:off x="1007226" y="2913891"/>
            <a:ext cx="217714" cy="1915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B302987-A107-739F-DD09-962705C73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402030"/>
              </p:ext>
            </p:extLst>
          </p:nvPr>
        </p:nvGraphicFramePr>
        <p:xfrm>
          <a:off x="1306285" y="3350441"/>
          <a:ext cx="7820299" cy="113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1921">
                  <a:extLst>
                    <a:ext uri="{9D8B030D-6E8A-4147-A177-3AD203B41FA5}">
                      <a16:colId xmlns:a16="http://schemas.microsoft.com/office/drawing/2014/main" val="905817266"/>
                    </a:ext>
                  </a:extLst>
                </a:gridCol>
                <a:gridCol w="1140826">
                  <a:extLst>
                    <a:ext uri="{9D8B030D-6E8A-4147-A177-3AD203B41FA5}">
                      <a16:colId xmlns:a16="http://schemas.microsoft.com/office/drawing/2014/main" val="1601536502"/>
                    </a:ext>
                  </a:extLst>
                </a:gridCol>
                <a:gridCol w="5107552">
                  <a:extLst>
                    <a:ext uri="{9D8B030D-6E8A-4147-A177-3AD203B41FA5}">
                      <a16:colId xmlns:a16="http://schemas.microsoft.com/office/drawing/2014/main" val="198310873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필기시험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공채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과목별 </a:t>
                      </a:r>
                      <a:r>
                        <a:rPr lang="en-US" altLang="ko-KR" sz="1000" dirty="0"/>
                        <a:t>25</a:t>
                      </a:r>
                      <a:r>
                        <a:rPr lang="ko-KR" altLang="en-US" sz="1000" dirty="0"/>
                        <a:t>문항 </a:t>
                      </a:r>
                      <a:r>
                        <a:rPr lang="en-US" altLang="ko-KR" sz="1000" dirty="0"/>
                        <a:t>100</a:t>
                      </a:r>
                      <a:r>
                        <a:rPr lang="ko-KR" altLang="en-US" sz="1000" dirty="0"/>
                        <a:t>점 만점</a:t>
                      </a:r>
                      <a:r>
                        <a:rPr lang="en-US" altLang="ko-KR" sz="1000" dirty="0"/>
                        <a:t>(75</a:t>
                      </a:r>
                      <a:r>
                        <a:rPr lang="ko-KR" altLang="en-US" sz="1000" dirty="0"/>
                        <a:t>분간 시험 진행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3643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경채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소방학개론 </a:t>
                      </a:r>
                      <a:r>
                        <a:rPr lang="en-US" altLang="ko-KR" sz="1000" dirty="0"/>
                        <a:t>25</a:t>
                      </a:r>
                      <a:r>
                        <a:rPr lang="ko-KR" altLang="en-US" sz="1000" dirty="0"/>
                        <a:t>문항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직무과목 </a:t>
                      </a:r>
                      <a:r>
                        <a:rPr lang="en-US" altLang="ko-KR" sz="1000" dirty="0"/>
                        <a:t>40</a:t>
                      </a:r>
                      <a:r>
                        <a:rPr lang="ko-KR" altLang="en-US" sz="1000" dirty="0"/>
                        <a:t>문항 </a:t>
                      </a:r>
                      <a:r>
                        <a:rPr lang="en-US" altLang="ko-KR" sz="1000" dirty="0"/>
                        <a:t>100</a:t>
                      </a:r>
                      <a:r>
                        <a:rPr lang="ko-KR" altLang="en-US" sz="1000" dirty="0"/>
                        <a:t>점 만점</a:t>
                      </a:r>
                      <a:r>
                        <a:rPr lang="en-US" altLang="ko-KR" sz="1000" dirty="0"/>
                        <a:t>(65</a:t>
                      </a:r>
                      <a:r>
                        <a:rPr lang="ko-KR" altLang="en-US" sz="1000" dirty="0"/>
                        <a:t>분간 시험 진행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7457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과목별 만점의 </a:t>
                      </a:r>
                      <a:r>
                        <a:rPr lang="en-US" altLang="ko-KR" sz="1000" dirty="0"/>
                        <a:t>40% </a:t>
                      </a:r>
                      <a:r>
                        <a:rPr lang="ko-KR" altLang="en-US" sz="1000" dirty="0"/>
                        <a:t>이상 득점자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전 과목 총점의 </a:t>
                      </a:r>
                      <a:r>
                        <a:rPr lang="en-US" altLang="ko-KR" sz="1000" dirty="0"/>
                        <a:t>60% </a:t>
                      </a:r>
                      <a:r>
                        <a:rPr lang="ko-KR" altLang="en-US" sz="1000" dirty="0"/>
                        <a:t>이상의 득점자 중 고득점자 순으로 결정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최종 선발인원별 정해진 비율 및 인원에 따름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선발인원 </a:t>
                      </a:r>
                      <a:r>
                        <a:rPr lang="en-US" altLang="ko-KR" sz="1000" dirty="0"/>
                        <a:t>51</a:t>
                      </a:r>
                      <a:r>
                        <a:rPr lang="ko-KR" altLang="en-US" sz="1000" dirty="0"/>
                        <a:t>명 이상일 경우 </a:t>
                      </a:r>
                      <a:r>
                        <a:rPr lang="en-US" altLang="ko-KR" sz="1000" dirty="0"/>
                        <a:t>1.5</a:t>
                      </a:r>
                      <a:r>
                        <a:rPr lang="ko-KR" altLang="en-US" sz="1000" dirty="0"/>
                        <a:t>배수 선발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163693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31AFCCEC-E324-7EBE-9B0B-ECAB97B30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949175"/>
              </p:ext>
            </p:extLst>
          </p:nvPr>
        </p:nvGraphicFramePr>
        <p:xfrm>
          <a:off x="1306285" y="4488361"/>
          <a:ext cx="782029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1921">
                  <a:extLst>
                    <a:ext uri="{9D8B030D-6E8A-4147-A177-3AD203B41FA5}">
                      <a16:colId xmlns:a16="http://schemas.microsoft.com/office/drawing/2014/main" val="605651062"/>
                    </a:ext>
                  </a:extLst>
                </a:gridCol>
                <a:gridCol w="6248377">
                  <a:extLst>
                    <a:ext uri="{9D8B030D-6E8A-4147-A177-3AD203B41FA5}">
                      <a16:colId xmlns:a16="http://schemas.microsoft.com/office/drawing/2014/main" val="3212191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체력시험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악력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배근력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앉아윗몸앞으로굽히기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 err="1"/>
                        <a:t>제자리멀리뛰기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 err="1"/>
                        <a:t>윗몸일으키기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 err="1"/>
                        <a:t>왕복오래달리기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r>
                        <a:rPr lang="ko-KR" altLang="en-US" sz="1000" dirty="0"/>
                        <a:t>종목에 대한 평가점수를 합산하여 총점 </a:t>
                      </a:r>
                      <a:r>
                        <a:rPr lang="en-US" altLang="ko-KR" sz="1000" dirty="0"/>
                        <a:t>60</a:t>
                      </a:r>
                      <a:r>
                        <a:rPr lang="ko-KR" altLang="en-US" sz="1000" dirty="0"/>
                        <a:t>점의 </a:t>
                      </a:r>
                      <a:r>
                        <a:rPr lang="en-US" altLang="ko-KR" sz="1000" dirty="0"/>
                        <a:t>50% </a:t>
                      </a:r>
                      <a:r>
                        <a:rPr lang="ko-KR" altLang="en-US" sz="1000" dirty="0"/>
                        <a:t>이상인 </a:t>
                      </a:r>
                      <a:r>
                        <a:rPr lang="en-US" altLang="ko-KR" sz="1000" dirty="0"/>
                        <a:t>30</a:t>
                      </a:r>
                      <a:r>
                        <a:rPr lang="ko-KR" altLang="en-US" sz="1000" dirty="0"/>
                        <a:t>점 이상 득점 시 합격합니다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948411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CCC93F38-734A-396B-10FD-CBF101634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909091"/>
              </p:ext>
            </p:extLst>
          </p:nvPr>
        </p:nvGraphicFramePr>
        <p:xfrm>
          <a:off x="1306285" y="4884601"/>
          <a:ext cx="782029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1921">
                  <a:extLst>
                    <a:ext uri="{9D8B030D-6E8A-4147-A177-3AD203B41FA5}">
                      <a16:colId xmlns:a16="http://schemas.microsoft.com/office/drawing/2014/main" val="1109871337"/>
                    </a:ext>
                  </a:extLst>
                </a:gridCol>
                <a:gridCol w="6248377">
                  <a:extLst>
                    <a:ext uri="{9D8B030D-6E8A-4147-A177-3AD203B41FA5}">
                      <a16:colId xmlns:a16="http://schemas.microsoft.com/office/drawing/2014/main" val="1452723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신체검사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체력시험 합격자를 대상으로 시험실시기관에서 지정하는 종합병원에서 발급받은 </a:t>
                      </a:r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/>
                        <a:t>소방공무원 채용 신체검사서</a:t>
                      </a:r>
                      <a:r>
                        <a:rPr lang="en-US" altLang="ko-KR" sz="1000" dirty="0"/>
                        <a:t>＇</a:t>
                      </a:r>
                      <a:r>
                        <a:rPr lang="ko-KR" altLang="en-US" sz="1000" dirty="0"/>
                        <a:t>를 기준으로 신체검사 판정관이 종합적으로 판정하여 합격자를 지정합니다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764081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E0958B84-70D7-0AB3-425B-F75B17453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845496"/>
              </p:ext>
            </p:extLst>
          </p:nvPr>
        </p:nvGraphicFramePr>
        <p:xfrm>
          <a:off x="1306286" y="5280841"/>
          <a:ext cx="7820297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1920">
                  <a:extLst>
                    <a:ext uri="{9D8B030D-6E8A-4147-A177-3AD203B41FA5}">
                      <a16:colId xmlns:a16="http://schemas.microsoft.com/office/drawing/2014/main" val="1843348616"/>
                    </a:ext>
                  </a:extLst>
                </a:gridCol>
                <a:gridCol w="6248377">
                  <a:extLst>
                    <a:ext uri="{9D8B030D-6E8A-4147-A177-3AD203B41FA5}">
                      <a16:colId xmlns:a16="http://schemas.microsoft.com/office/drawing/2014/main" val="3895764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적성검사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체력시험 합격자를 대상으로 소방공무원 직무수행에 필요한 자질과 적성을 종합 검정하며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별도의 합격 기준은 없으며 결과는 면접 시험의 자료로 활용됩니다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099093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0CCA0C62-8CF2-5D82-AD06-321D46EA8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109869"/>
              </p:ext>
            </p:extLst>
          </p:nvPr>
        </p:nvGraphicFramePr>
        <p:xfrm>
          <a:off x="1306285" y="5679224"/>
          <a:ext cx="7820297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1920">
                  <a:extLst>
                    <a:ext uri="{9D8B030D-6E8A-4147-A177-3AD203B41FA5}">
                      <a16:colId xmlns:a16="http://schemas.microsoft.com/office/drawing/2014/main" val="242110673"/>
                    </a:ext>
                  </a:extLst>
                </a:gridCol>
                <a:gridCol w="6248377">
                  <a:extLst>
                    <a:ext uri="{9D8B030D-6E8A-4147-A177-3AD203B41FA5}">
                      <a16:colId xmlns:a16="http://schemas.microsoft.com/office/drawing/2014/main" val="11091587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면접시험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체력시험 합격자를 대상으로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단계 집단면접</a:t>
                      </a:r>
                      <a:r>
                        <a:rPr lang="en-US" altLang="ko-KR" sz="1000" dirty="0"/>
                        <a:t>, 2</a:t>
                      </a:r>
                      <a:r>
                        <a:rPr lang="ko-KR" altLang="en-US" sz="1000" dirty="0"/>
                        <a:t>단계 개별면접 총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단계로 직무수행에 필요한 능력과 발전성 그 밖에 소방공무원이 되기에 적합한지에 대한 적격성을 검증합니다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554904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12F28939-D910-3246-C928-1ACCBCADF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9957"/>
              </p:ext>
            </p:extLst>
          </p:nvPr>
        </p:nvGraphicFramePr>
        <p:xfrm>
          <a:off x="1315809" y="6068082"/>
          <a:ext cx="7799273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7694">
                  <a:extLst>
                    <a:ext uri="{9D8B030D-6E8A-4147-A177-3AD203B41FA5}">
                      <a16:colId xmlns:a16="http://schemas.microsoft.com/office/drawing/2014/main" val="2496943944"/>
                    </a:ext>
                  </a:extLst>
                </a:gridCol>
                <a:gridCol w="6231579">
                  <a:extLst>
                    <a:ext uri="{9D8B030D-6E8A-4147-A177-3AD203B41FA5}">
                      <a16:colId xmlns:a16="http://schemas.microsoft.com/office/drawing/2014/main" val="4191229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합격자발표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면접시험 합격자 중 필기시험 </a:t>
                      </a:r>
                      <a:r>
                        <a:rPr lang="en-US" altLang="ko-KR" sz="1000" dirty="0"/>
                        <a:t>50%, </a:t>
                      </a:r>
                      <a:r>
                        <a:rPr lang="ko-KR" altLang="en-US" sz="1000" dirty="0"/>
                        <a:t>체력시험 </a:t>
                      </a:r>
                      <a:r>
                        <a:rPr lang="en-US" altLang="ko-KR" sz="1000" dirty="0"/>
                        <a:t>25%, </a:t>
                      </a:r>
                      <a:r>
                        <a:rPr lang="ko-KR" altLang="en-US" sz="1000" dirty="0"/>
                        <a:t>면접시험 </a:t>
                      </a:r>
                      <a:r>
                        <a:rPr lang="en-US" altLang="ko-KR" sz="1000" dirty="0"/>
                        <a:t>25%</a:t>
                      </a:r>
                      <a:r>
                        <a:rPr lang="ko-KR" altLang="en-US" sz="1000" dirty="0"/>
                        <a:t>의 비율로 합산한 성적의 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고득점자순으로 채용인원 범위 안에서 합격자를 결정합니다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136081"/>
                  </a:ext>
                </a:extLst>
              </a:tr>
            </a:tbl>
          </a:graphicData>
        </a:graphic>
      </p:graphicFrame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CC92C477-CCB4-1F4F-58A3-307EED9B7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496898"/>
              </p:ext>
            </p:extLst>
          </p:nvPr>
        </p:nvGraphicFramePr>
        <p:xfrm>
          <a:off x="130629" y="676290"/>
          <a:ext cx="9152708" cy="487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177">
                  <a:extLst>
                    <a:ext uri="{9D8B030D-6E8A-4147-A177-3AD203B41FA5}">
                      <a16:colId xmlns:a16="http://schemas.microsoft.com/office/drawing/2014/main" val="4065941715"/>
                    </a:ext>
                  </a:extLst>
                </a:gridCol>
                <a:gridCol w="2288177">
                  <a:extLst>
                    <a:ext uri="{9D8B030D-6E8A-4147-A177-3AD203B41FA5}">
                      <a16:colId xmlns:a16="http://schemas.microsoft.com/office/drawing/2014/main" val="1465337408"/>
                    </a:ext>
                  </a:extLst>
                </a:gridCol>
                <a:gridCol w="2288177">
                  <a:extLst>
                    <a:ext uri="{9D8B030D-6E8A-4147-A177-3AD203B41FA5}">
                      <a16:colId xmlns:a16="http://schemas.microsoft.com/office/drawing/2014/main" val="3876032772"/>
                    </a:ext>
                  </a:extLst>
                </a:gridCol>
                <a:gridCol w="2288177">
                  <a:extLst>
                    <a:ext uri="{9D8B030D-6E8A-4147-A177-3AD203B41FA5}">
                      <a16:colId xmlns:a16="http://schemas.microsoft.com/office/drawing/2014/main" val="3072067874"/>
                    </a:ext>
                  </a:extLst>
                </a:gridCol>
              </a:tblGrid>
              <a:tr h="487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소방공무원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시험 일정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응시연령 및 자격조건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시험 상세 안내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최근 시험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173763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4F104742-A89F-5C34-2654-7DA9DF3BBE7C}"/>
              </a:ext>
            </a:extLst>
          </p:cNvPr>
          <p:cNvSpPr/>
          <p:nvPr/>
        </p:nvSpPr>
        <p:spPr>
          <a:xfrm>
            <a:off x="4207624" y="2567050"/>
            <a:ext cx="217714" cy="1915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907F804C-4F40-1694-663B-5927F6E4220D}"/>
              </a:ext>
            </a:extLst>
          </p:cNvPr>
          <p:cNvSpPr/>
          <p:nvPr/>
        </p:nvSpPr>
        <p:spPr>
          <a:xfrm>
            <a:off x="10200836" y="6262139"/>
            <a:ext cx="334975" cy="4154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6EF34-51DD-BC12-88CD-AF6405B7AE84}"/>
              </a:ext>
            </a:extLst>
          </p:cNvPr>
          <p:cNvSpPr txBox="1"/>
          <p:nvPr/>
        </p:nvSpPr>
        <p:spPr>
          <a:xfrm>
            <a:off x="8874097" y="5862282"/>
            <a:ext cx="320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슬라이드 </a:t>
            </a:r>
            <a:r>
              <a:rPr lang="en-US" altLang="ko-KR" dirty="0"/>
              <a:t>6-8 </a:t>
            </a:r>
            <a:r>
              <a:rPr lang="ko-KR" altLang="en-US" dirty="0"/>
              <a:t>이어서 노출</a:t>
            </a:r>
          </a:p>
        </p:txBody>
      </p:sp>
    </p:spTree>
    <p:extLst>
      <p:ext uri="{BB962C8B-B14F-4D97-AF65-F5344CB8AC3E}">
        <p14:creationId xmlns:p14="http://schemas.microsoft.com/office/powerpoint/2010/main" val="271396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D3C54FE-5E02-1CE0-3A1A-249C68E66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580264"/>
              </p:ext>
            </p:extLst>
          </p:nvPr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00" baseline="0" dirty="0">
                          <a:latin typeface="+mn-ea"/>
                        </a:rPr>
                        <a:t>슬라이드</a:t>
                      </a:r>
                      <a:r>
                        <a:rPr lang="en-US" altLang="ko-KR" sz="800" b="1" spc="-100" baseline="0" dirty="0">
                          <a:latin typeface="+mn-ea"/>
                        </a:rPr>
                        <a:t>6-8]</a:t>
                      </a: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C351D42-F4FF-74E5-F6F7-C8E0432858A5}"/>
              </a:ext>
            </a:extLst>
          </p:cNvPr>
          <p:cNvSpPr txBox="1"/>
          <p:nvPr/>
        </p:nvSpPr>
        <p:spPr>
          <a:xfrm>
            <a:off x="130629" y="1409708"/>
            <a:ext cx="9152707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◎ 응시연령 및 자격조건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C473048-4822-710B-2EC2-0FEBD6429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643687"/>
              </p:ext>
            </p:extLst>
          </p:nvPr>
        </p:nvGraphicFramePr>
        <p:xfrm>
          <a:off x="130629" y="676290"/>
          <a:ext cx="9152708" cy="487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177">
                  <a:extLst>
                    <a:ext uri="{9D8B030D-6E8A-4147-A177-3AD203B41FA5}">
                      <a16:colId xmlns:a16="http://schemas.microsoft.com/office/drawing/2014/main" val="4065941715"/>
                    </a:ext>
                  </a:extLst>
                </a:gridCol>
                <a:gridCol w="2288177">
                  <a:extLst>
                    <a:ext uri="{9D8B030D-6E8A-4147-A177-3AD203B41FA5}">
                      <a16:colId xmlns:a16="http://schemas.microsoft.com/office/drawing/2014/main" val="1465337408"/>
                    </a:ext>
                  </a:extLst>
                </a:gridCol>
                <a:gridCol w="2288177">
                  <a:extLst>
                    <a:ext uri="{9D8B030D-6E8A-4147-A177-3AD203B41FA5}">
                      <a16:colId xmlns:a16="http://schemas.microsoft.com/office/drawing/2014/main" val="3876032772"/>
                    </a:ext>
                  </a:extLst>
                </a:gridCol>
                <a:gridCol w="2288177">
                  <a:extLst>
                    <a:ext uri="{9D8B030D-6E8A-4147-A177-3AD203B41FA5}">
                      <a16:colId xmlns:a16="http://schemas.microsoft.com/office/drawing/2014/main" val="3072067874"/>
                    </a:ext>
                  </a:extLst>
                </a:gridCol>
              </a:tblGrid>
              <a:tr h="487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소방공무원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시험 일정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응시연령 및 자격조건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시험 상세 안내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최근 시험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173763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573D9083-05A6-7CA5-DA1F-D028CBBE7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932" y="3757597"/>
            <a:ext cx="64165" cy="3980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480" tIns="9522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5319ED-7B33-44A6-D2C3-F46E84D64D20}"/>
              </a:ext>
            </a:extLst>
          </p:cNvPr>
          <p:cNvSpPr txBox="1"/>
          <p:nvPr/>
        </p:nvSpPr>
        <p:spPr>
          <a:xfrm>
            <a:off x="374097" y="1859134"/>
            <a:ext cx="8782625" cy="1514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100" b="1" i="0" dirty="0">
                <a:effectLst/>
                <a:latin typeface="+mj-ea"/>
                <a:ea typeface="+mj-ea"/>
              </a:rPr>
              <a:t>응시자격</a:t>
            </a:r>
            <a:endParaRPr lang="en-US" altLang="ko-KR" sz="1100" b="1" i="0" dirty="0">
              <a:effectLst/>
              <a:latin typeface="+mj-ea"/>
              <a:ea typeface="+mj-ea"/>
            </a:endParaRPr>
          </a:p>
          <a:p>
            <a:pPr algn="l">
              <a:lnSpc>
                <a:spcPct val="120000"/>
              </a:lnSpc>
            </a:pPr>
            <a:endParaRPr lang="ko-KR" altLang="en-US" sz="400" b="1" i="0" dirty="0">
              <a:effectLst/>
              <a:latin typeface="+mj-ea"/>
              <a:ea typeface="+mj-ea"/>
            </a:endParaRPr>
          </a:p>
          <a:p>
            <a:pPr algn="l">
              <a:lnSpc>
                <a:spcPct val="120000"/>
              </a:lnSpc>
            </a:pPr>
            <a:r>
              <a:rPr lang="ko-KR" altLang="en-US" sz="1000" b="1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000" b="1" i="0" dirty="0" err="1">
                <a:solidFill>
                  <a:srgbClr val="333333"/>
                </a:solidFill>
                <a:effectLst/>
                <a:latin typeface="+mj-ea"/>
                <a:ea typeface="+mj-ea"/>
              </a:rPr>
              <a:t>응시결격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 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: </a:t>
            </a:r>
            <a:r>
              <a:rPr lang="ko-KR" altLang="en-US" sz="1000" b="1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결격사유 해당한 사람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 또는 </a:t>
            </a:r>
            <a:r>
              <a:rPr lang="ko-KR" altLang="en-US" sz="1000" b="1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응시자격이 정지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된 사람은 시험에 응시할 수 없음</a:t>
            </a:r>
          </a:p>
          <a:p>
            <a:pPr algn="l" latinLnBrk="0">
              <a:lnSpc>
                <a:spcPct val="120000"/>
              </a:lnSpc>
            </a:pPr>
            <a:r>
              <a:rPr lang="en-US" altLang="ko-KR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1)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「국가공무원법」 제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33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조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「공무원임용시험령」 제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15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조</a:t>
            </a:r>
          </a:p>
          <a:p>
            <a:pPr algn="l" latinLnBrk="0">
              <a:lnSpc>
                <a:spcPct val="120000"/>
              </a:lnSpc>
            </a:pPr>
            <a:r>
              <a:rPr lang="en-US" altLang="ko-KR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2)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「소방공무원임용령」 제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51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조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(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부정행위자에 대한 조치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)</a:t>
            </a:r>
          </a:p>
          <a:p>
            <a:pPr algn="l" latinLnBrk="0">
              <a:lnSpc>
                <a:spcPct val="120000"/>
              </a:lnSpc>
            </a:pPr>
            <a:r>
              <a:rPr lang="en-US" altLang="ko-KR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3)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「부패방지권익위법」 제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82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조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(</a:t>
            </a:r>
            <a:r>
              <a:rPr lang="ko-KR" altLang="en-US" sz="1000" b="0" i="0" dirty="0" err="1">
                <a:solidFill>
                  <a:srgbClr val="333333"/>
                </a:solidFill>
                <a:effectLst/>
                <a:latin typeface="+mj-ea"/>
                <a:ea typeface="+mj-ea"/>
              </a:rPr>
              <a:t>비위면직자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 등의 취업제한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)</a:t>
            </a:r>
          </a:p>
          <a:p>
            <a:pPr algn="l" latinLnBrk="0">
              <a:lnSpc>
                <a:spcPct val="120000"/>
              </a:lnSpc>
            </a:pPr>
            <a:r>
              <a:rPr lang="en-US" altLang="ko-KR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4)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「병역법」 제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76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조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(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병역의무 불이행자에 대한 제재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)</a:t>
            </a:r>
          </a:p>
          <a:p>
            <a:pPr algn="l" latinLnBrk="0">
              <a:lnSpc>
                <a:spcPct val="120000"/>
              </a:lnSpc>
            </a:pPr>
            <a:r>
              <a:rPr lang="en-US" altLang="ko-KR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5)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「소방공무원임용령」 제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15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조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(</a:t>
            </a:r>
            <a:r>
              <a:rPr lang="ko-KR" altLang="en-US" sz="1000" b="0" i="0" dirty="0" err="1">
                <a:solidFill>
                  <a:srgbClr val="333333"/>
                </a:solidFill>
                <a:effectLst/>
                <a:latin typeface="+mj-ea"/>
                <a:ea typeface="+mj-ea"/>
              </a:rPr>
              <a:t>경력경쟁채용등의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 요건 등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A69E15-6163-306D-631B-1E4C828A30C5}"/>
              </a:ext>
            </a:extLst>
          </p:cNvPr>
          <p:cNvSpPr txBox="1"/>
          <p:nvPr/>
        </p:nvSpPr>
        <p:spPr>
          <a:xfrm>
            <a:off x="450901" y="3486233"/>
            <a:ext cx="8673738" cy="10021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「소방공무원임용령」 제</a:t>
            </a:r>
            <a:r>
              <a:rPr lang="en-US" altLang="ko-KR" sz="1000" b="1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15</a:t>
            </a:r>
            <a:r>
              <a:rPr lang="ko-KR" altLang="en-US" sz="1000" b="1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조제</a:t>
            </a:r>
            <a:r>
              <a:rPr lang="en-US" altLang="ko-KR" sz="1000" b="1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4</a:t>
            </a:r>
            <a:r>
              <a:rPr lang="ko-KR" altLang="en-US" sz="1000" b="1" i="0" dirty="0" err="1">
                <a:solidFill>
                  <a:srgbClr val="333333"/>
                </a:solidFill>
                <a:effectLst/>
                <a:latin typeface="+mj-ea"/>
                <a:ea typeface="+mj-ea"/>
              </a:rPr>
              <a:t>항제</a:t>
            </a:r>
            <a:r>
              <a:rPr lang="en-US" altLang="ko-KR" sz="1000" b="1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1</a:t>
            </a:r>
            <a:r>
              <a:rPr lang="ko-KR" altLang="en-US" sz="1000" b="1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호의 따른 “공공기관 그 밖의 이에 준하는 </a:t>
            </a:r>
            <a:r>
              <a:rPr lang="ko-KR" altLang="en-US" sz="1000" b="1" i="0" dirty="0" err="1">
                <a:solidFill>
                  <a:srgbClr val="333333"/>
                </a:solidFill>
                <a:effectLst/>
                <a:latin typeface="+mj-ea"/>
                <a:ea typeface="+mj-ea"/>
              </a:rPr>
              <a:t>기관”이란</a:t>
            </a:r>
            <a:r>
              <a:rPr lang="ko-KR" altLang="en-US" sz="1000" b="1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 다음의 기관을 말한다</a:t>
            </a:r>
            <a:r>
              <a:rPr lang="en-US" altLang="ko-KR" sz="1000" b="1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.</a:t>
            </a:r>
            <a:br>
              <a:rPr lang="ko-KR" altLang="en-US" sz="1000" dirty="0">
                <a:latin typeface="+mj-ea"/>
                <a:ea typeface="+mj-ea"/>
              </a:rPr>
            </a:br>
            <a:r>
              <a:rPr lang="en-US" altLang="ko-KR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-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국가 및 지방자치단체</a:t>
            </a:r>
            <a:br>
              <a:rPr lang="ko-KR" altLang="en-US" sz="1000" dirty="0">
                <a:latin typeface="+mj-ea"/>
                <a:ea typeface="+mj-ea"/>
              </a:rPr>
            </a:br>
            <a:r>
              <a:rPr lang="en-US" altLang="ko-KR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-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「공공기관의 운영에 관한 법률」 제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4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조에 의거 기획재정부장관이 지정한 기관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(</a:t>
            </a:r>
            <a:r>
              <a:rPr lang="ko-KR" altLang="en-US" sz="1000" b="0" i="0" dirty="0" err="1">
                <a:solidFill>
                  <a:srgbClr val="333333"/>
                </a:solidFill>
                <a:effectLst/>
                <a:latin typeface="+mj-ea"/>
                <a:ea typeface="+mj-ea"/>
              </a:rPr>
              <a:t>알리오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 누리집에서 확인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)</a:t>
            </a:r>
            <a:br>
              <a:rPr lang="ko-KR" altLang="en-US" sz="1000" dirty="0">
                <a:latin typeface="+mj-ea"/>
                <a:ea typeface="+mj-ea"/>
              </a:rPr>
            </a:br>
            <a:r>
              <a:rPr lang="en-US" altLang="ko-KR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-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「</a:t>
            </a:r>
            <a:r>
              <a:rPr lang="ko-KR" altLang="en-US" sz="1000" b="0" i="0" dirty="0" err="1">
                <a:solidFill>
                  <a:srgbClr val="333333"/>
                </a:solidFill>
                <a:effectLst/>
                <a:latin typeface="+mj-ea"/>
                <a:ea typeface="+mj-ea"/>
              </a:rPr>
              <a:t>지방공기업법」에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 따른 지방공사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지방공단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(</a:t>
            </a:r>
            <a:r>
              <a:rPr lang="ko-KR" altLang="en-US" sz="1000" b="0" i="0" dirty="0" err="1">
                <a:solidFill>
                  <a:srgbClr val="333333"/>
                </a:solidFill>
                <a:effectLst/>
                <a:latin typeface="+mj-ea"/>
                <a:ea typeface="+mj-ea"/>
              </a:rPr>
              <a:t>클린아이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 누리집에서 확인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)</a:t>
            </a:r>
            <a:br>
              <a:rPr lang="ko-KR" altLang="en-US" sz="1000" dirty="0">
                <a:latin typeface="+mj-ea"/>
                <a:ea typeface="+mj-ea"/>
              </a:rPr>
            </a:br>
            <a:r>
              <a:rPr lang="en-US" altLang="ko-KR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-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「지방자치단체 출자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·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출연기관의 운영에 관한 </a:t>
            </a:r>
            <a:r>
              <a:rPr lang="ko-KR" altLang="en-US" sz="1000" b="0" i="0" dirty="0" err="1">
                <a:solidFill>
                  <a:srgbClr val="333333"/>
                </a:solidFill>
                <a:effectLst/>
                <a:latin typeface="+mj-ea"/>
                <a:ea typeface="+mj-ea"/>
              </a:rPr>
              <a:t>법률」에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 따른 출자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·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출연기관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(</a:t>
            </a:r>
            <a:r>
              <a:rPr lang="ko-KR" altLang="en-US" sz="1000" b="0" i="0" dirty="0" err="1">
                <a:solidFill>
                  <a:srgbClr val="333333"/>
                </a:solidFill>
                <a:effectLst/>
                <a:latin typeface="+mj-ea"/>
                <a:ea typeface="+mj-ea"/>
              </a:rPr>
              <a:t>클린아이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 누리집에서 확인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)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97D19E-9636-E61B-A358-3BCE71BB9618}"/>
              </a:ext>
            </a:extLst>
          </p:cNvPr>
          <p:cNvSpPr txBox="1"/>
          <p:nvPr/>
        </p:nvSpPr>
        <p:spPr>
          <a:xfrm>
            <a:off x="374097" y="4617408"/>
            <a:ext cx="8750542" cy="632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sz="1000" b="1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 복수국적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 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: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복수국적자는 </a:t>
            </a:r>
            <a:r>
              <a:rPr lang="en-US" altLang="ko-KR" sz="1000" b="1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ʻ</a:t>
            </a:r>
            <a:r>
              <a:rPr lang="ko-KR" altLang="en-US" sz="1000" b="1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외국국적 포기확인서</a:t>
            </a:r>
            <a:r>
              <a:rPr lang="en-US" altLang="ko-KR" sz="1000" b="1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ʼ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를 교육기관 입교 전까지 </a:t>
            </a:r>
            <a:r>
              <a:rPr lang="ko-KR" altLang="en-US" sz="1000" b="1" i="0" dirty="0" err="1">
                <a:solidFill>
                  <a:srgbClr val="333333"/>
                </a:solidFill>
                <a:effectLst/>
                <a:latin typeface="+mj-ea"/>
                <a:ea typeface="+mj-ea"/>
              </a:rPr>
              <a:t>소방청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(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교육훈련담당관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)</a:t>
            </a:r>
            <a:r>
              <a:rPr lang="ko-KR" altLang="en-US" sz="1000" b="1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에 제출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(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복수국적자는 임용이 제한될 수 있음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)</a:t>
            </a:r>
          </a:p>
          <a:p>
            <a:pPr algn="l" latinLnBrk="0">
              <a:lnSpc>
                <a:spcPct val="120000"/>
              </a:lnSpc>
            </a:pPr>
            <a:r>
              <a:rPr lang="en-US" altLang="ko-KR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1)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「국가공무원법」 제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26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조의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3,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「공무원임용령」 제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4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조</a:t>
            </a:r>
          </a:p>
          <a:p>
            <a:pPr algn="l" latinLnBrk="0">
              <a:lnSpc>
                <a:spcPct val="120000"/>
              </a:lnSpc>
            </a:pPr>
            <a:r>
              <a:rPr lang="en-US" altLang="ko-KR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2)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「국적법」 제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11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조의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2,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「국적법 시행규칙」 제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8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조</a:t>
            </a: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01DABA8D-E44E-D9A9-0C08-0AEBA963288F}"/>
              </a:ext>
            </a:extLst>
          </p:cNvPr>
          <p:cNvSpPr/>
          <p:nvPr/>
        </p:nvSpPr>
        <p:spPr>
          <a:xfrm>
            <a:off x="10200836" y="6262139"/>
            <a:ext cx="334975" cy="4154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0856F2-1046-1533-0B78-5A828F0ACC49}"/>
              </a:ext>
            </a:extLst>
          </p:cNvPr>
          <p:cNvSpPr txBox="1"/>
          <p:nvPr/>
        </p:nvSpPr>
        <p:spPr>
          <a:xfrm>
            <a:off x="8874097" y="5862282"/>
            <a:ext cx="320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슬라이드 </a:t>
            </a:r>
            <a:r>
              <a:rPr lang="en-US" altLang="ko-KR" dirty="0"/>
              <a:t>6-8 </a:t>
            </a:r>
            <a:r>
              <a:rPr lang="ko-KR" altLang="en-US" dirty="0"/>
              <a:t>이어서 노출</a:t>
            </a:r>
          </a:p>
        </p:txBody>
      </p:sp>
    </p:spTree>
    <p:extLst>
      <p:ext uri="{BB962C8B-B14F-4D97-AF65-F5344CB8AC3E}">
        <p14:creationId xmlns:p14="http://schemas.microsoft.com/office/powerpoint/2010/main" val="183408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0EC8B86-03AC-3217-0CE9-B82651831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810253"/>
              </p:ext>
            </p:extLst>
          </p:nvPr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-100" baseline="0" dirty="0">
                          <a:latin typeface="+mn-ea"/>
                        </a:rPr>
                        <a:t>[</a:t>
                      </a:r>
                      <a:r>
                        <a:rPr lang="ko-KR" altLang="en-US" sz="800" b="1" spc="-100" baseline="0" dirty="0">
                          <a:latin typeface="+mn-ea"/>
                        </a:rPr>
                        <a:t>슬라이드</a:t>
                      </a:r>
                      <a:r>
                        <a:rPr lang="en-US" altLang="ko-KR" sz="800" b="1" spc="-100" baseline="0" dirty="0">
                          <a:latin typeface="+mn-ea"/>
                        </a:rPr>
                        <a:t>6-8]</a:t>
                      </a: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39A4CA-60B3-BDB1-0491-F0788A06C290}"/>
              </a:ext>
            </a:extLst>
          </p:cNvPr>
          <p:cNvSpPr txBox="1"/>
          <p:nvPr/>
        </p:nvSpPr>
        <p:spPr>
          <a:xfrm>
            <a:off x="288873" y="1688711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100" b="1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응시연령</a:t>
            </a:r>
            <a:endParaRPr lang="ko-KR" altLang="en-US" sz="1100" b="0" i="0" dirty="0">
              <a:solidFill>
                <a:srgbClr val="333333"/>
              </a:solidFill>
              <a:effectLst/>
              <a:latin typeface="+mj-ea"/>
              <a:ea typeface="+mj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B884C05-DCCD-B88A-1150-1E8BDDB08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81509"/>
              </p:ext>
            </p:extLst>
          </p:nvPr>
        </p:nvGraphicFramePr>
        <p:xfrm>
          <a:off x="288873" y="2038326"/>
          <a:ext cx="8445824" cy="21145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11456">
                  <a:extLst>
                    <a:ext uri="{9D8B030D-6E8A-4147-A177-3AD203B41FA5}">
                      <a16:colId xmlns:a16="http://schemas.microsoft.com/office/drawing/2014/main" val="2265439650"/>
                    </a:ext>
                  </a:extLst>
                </a:gridCol>
                <a:gridCol w="2111456">
                  <a:extLst>
                    <a:ext uri="{9D8B030D-6E8A-4147-A177-3AD203B41FA5}">
                      <a16:colId xmlns:a16="http://schemas.microsoft.com/office/drawing/2014/main" val="1734257616"/>
                    </a:ext>
                  </a:extLst>
                </a:gridCol>
                <a:gridCol w="2111456">
                  <a:extLst>
                    <a:ext uri="{9D8B030D-6E8A-4147-A177-3AD203B41FA5}">
                      <a16:colId xmlns:a16="http://schemas.microsoft.com/office/drawing/2014/main" val="2823187939"/>
                    </a:ext>
                  </a:extLst>
                </a:gridCol>
                <a:gridCol w="2111456">
                  <a:extLst>
                    <a:ext uri="{9D8B030D-6E8A-4147-A177-3AD203B41FA5}">
                      <a16:colId xmlns:a16="http://schemas.microsoft.com/office/drawing/2014/main" val="3968587301"/>
                    </a:ext>
                  </a:extLst>
                </a:gridCol>
              </a:tblGrid>
              <a:tr h="21764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dirty="0">
                          <a:solidFill>
                            <a:srgbClr val="333333"/>
                          </a:solidFill>
                          <a:effectLst/>
                        </a:rPr>
                        <a:t>분야별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dirty="0">
                          <a:solidFill>
                            <a:srgbClr val="333333"/>
                          </a:solidFill>
                          <a:effectLst/>
                        </a:rPr>
                        <a:t>계급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dirty="0">
                          <a:solidFill>
                            <a:srgbClr val="333333"/>
                          </a:solidFill>
                          <a:effectLst/>
                        </a:rPr>
                        <a:t>연령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dirty="0">
                          <a:solidFill>
                            <a:srgbClr val="333333"/>
                          </a:solidFill>
                          <a:effectLst/>
                        </a:rPr>
                        <a:t>생년월일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25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>
                          <a:solidFill>
                            <a:srgbClr val="333333"/>
                          </a:solidFill>
                          <a:effectLst/>
                        </a:rPr>
                        <a:t>공채</a:t>
                      </a:r>
                    </a:p>
                  </a:txBody>
                  <a:tcPr marT="123825" marB="1238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dirty="0" err="1">
                          <a:solidFill>
                            <a:srgbClr val="777777"/>
                          </a:solidFill>
                          <a:effectLst/>
                        </a:rPr>
                        <a:t>소방사</a:t>
                      </a:r>
                      <a:endParaRPr lang="ko-KR" altLang="en-US" sz="1000" dirty="0">
                        <a:solidFill>
                          <a:srgbClr val="777777"/>
                        </a:solidFill>
                        <a:effectLst/>
                      </a:endParaRPr>
                    </a:p>
                  </a:txBody>
                  <a:tcPr marL="76200" marR="76200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000" dirty="0">
                          <a:solidFill>
                            <a:srgbClr val="777777"/>
                          </a:solidFill>
                          <a:effectLst/>
                        </a:rPr>
                        <a:t>18</a:t>
                      </a:r>
                      <a:r>
                        <a:rPr lang="ko-KR" altLang="en-US" sz="1000" dirty="0">
                          <a:solidFill>
                            <a:srgbClr val="777777"/>
                          </a:solidFill>
                          <a:effectLst/>
                        </a:rPr>
                        <a:t>세 이상 </a:t>
                      </a:r>
                      <a:r>
                        <a:rPr lang="en-US" altLang="ko-KR" sz="1000" dirty="0">
                          <a:solidFill>
                            <a:srgbClr val="777777"/>
                          </a:solidFill>
                          <a:effectLst/>
                        </a:rPr>
                        <a:t>40</a:t>
                      </a:r>
                      <a:r>
                        <a:rPr lang="ko-KR" altLang="en-US" sz="1000" dirty="0">
                          <a:solidFill>
                            <a:srgbClr val="777777"/>
                          </a:solidFill>
                          <a:effectLst/>
                        </a:rPr>
                        <a:t>세 이하</a:t>
                      </a:r>
                    </a:p>
                  </a:txBody>
                  <a:tcPr marL="76200" marR="76200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000">
                          <a:solidFill>
                            <a:srgbClr val="777777"/>
                          </a:solidFill>
                          <a:effectLst/>
                        </a:rPr>
                        <a:t>2004.12.31. ~ 1981.1.1.</a:t>
                      </a:r>
                    </a:p>
                  </a:txBody>
                  <a:tcPr marL="76200" marR="76200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456354"/>
                  </a:ext>
                </a:extLst>
              </a:tr>
              <a:tr h="217642"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>
                          <a:solidFill>
                            <a:srgbClr val="333333"/>
                          </a:solidFill>
                          <a:effectLst/>
                        </a:rPr>
                        <a:t>경채</a:t>
                      </a:r>
                    </a:p>
                  </a:txBody>
                  <a:tcPr marT="123825" marB="1238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>
                          <a:solidFill>
                            <a:srgbClr val="777777"/>
                          </a:solidFill>
                          <a:effectLst/>
                        </a:rPr>
                        <a:t>소방사</a:t>
                      </a:r>
                      <a:r>
                        <a:rPr lang="en-US" altLang="ko-KR" sz="1000">
                          <a:solidFill>
                            <a:srgbClr val="777777"/>
                          </a:solidFill>
                          <a:effectLst/>
                        </a:rPr>
                        <a:t>·</a:t>
                      </a:r>
                      <a:r>
                        <a:rPr lang="ko-KR" altLang="en-US" sz="1000">
                          <a:solidFill>
                            <a:srgbClr val="777777"/>
                          </a:solidFill>
                          <a:effectLst/>
                        </a:rPr>
                        <a:t>소방교</a:t>
                      </a:r>
                      <a:r>
                        <a:rPr lang="en-US" altLang="ko-KR" sz="1000">
                          <a:solidFill>
                            <a:srgbClr val="777777"/>
                          </a:solidFill>
                          <a:effectLst/>
                        </a:rPr>
                        <a:t>·</a:t>
                      </a:r>
                      <a:r>
                        <a:rPr lang="ko-KR" altLang="en-US" sz="1000">
                          <a:solidFill>
                            <a:srgbClr val="777777"/>
                          </a:solidFill>
                          <a:effectLst/>
                        </a:rPr>
                        <a:t>소방장</a:t>
                      </a:r>
                    </a:p>
                  </a:txBody>
                  <a:tcPr marL="76200" marR="76200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000" dirty="0">
                          <a:solidFill>
                            <a:srgbClr val="777777"/>
                          </a:solidFill>
                          <a:effectLst/>
                        </a:rPr>
                        <a:t>20</a:t>
                      </a:r>
                      <a:r>
                        <a:rPr lang="ko-KR" altLang="en-US" sz="1000" dirty="0">
                          <a:solidFill>
                            <a:srgbClr val="777777"/>
                          </a:solidFill>
                          <a:effectLst/>
                        </a:rPr>
                        <a:t>세 이상 </a:t>
                      </a:r>
                      <a:r>
                        <a:rPr lang="en-US" altLang="ko-KR" sz="1000" dirty="0">
                          <a:solidFill>
                            <a:srgbClr val="777777"/>
                          </a:solidFill>
                          <a:effectLst/>
                        </a:rPr>
                        <a:t>40</a:t>
                      </a:r>
                      <a:r>
                        <a:rPr lang="ko-KR" altLang="en-US" sz="1000" dirty="0">
                          <a:solidFill>
                            <a:srgbClr val="777777"/>
                          </a:solidFill>
                          <a:effectLst/>
                        </a:rPr>
                        <a:t>세 이하</a:t>
                      </a:r>
                    </a:p>
                  </a:txBody>
                  <a:tcPr marL="76200" marR="76200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000">
                          <a:solidFill>
                            <a:srgbClr val="777777"/>
                          </a:solidFill>
                          <a:effectLst/>
                        </a:rPr>
                        <a:t>2002.12.31. ~ 1981.1.1.</a:t>
                      </a:r>
                    </a:p>
                  </a:txBody>
                  <a:tcPr marL="76200" marR="76200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144767"/>
                  </a:ext>
                </a:extLst>
              </a:tr>
              <a:tr h="2176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>
                          <a:solidFill>
                            <a:srgbClr val="777777"/>
                          </a:solidFill>
                          <a:effectLst/>
                        </a:rPr>
                        <a:t>소방위</a:t>
                      </a:r>
                      <a:r>
                        <a:rPr lang="en-US" altLang="ko-KR" sz="1000">
                          <a:solidFill>
                            <a:srgbClr val="777777"/>
                          </a:solidFill>
                          <a:effectLst/>
                        </a:rPr>
                        <a:t>·</a:t>
                      </a:r>
                      <a:r>
                        <a:rPr lang="ko-KR" altLang="en-US" sz="1000">
                          <a:solidFill>
                            <a:srgbClr val="777777"/>
                          </a:solidFill>
                          <a:effectLst/>
                        </a:rPr>
                        <a:t>소방경</a:t>
                      </a:r>
                    </a:p>
                  </a:txBody>
                  <a:tcPr marL="76200" marR="76200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000" dirty="0">
                          <a:solidFill>
                            <a:srgbClr val="777777"/>
                          </a:solidFill>
                          <a:effectLst/>
                        </a:rPr>
                        <a:t>23</a:t>
                      </a:r>
                      <a:r>
                        <a:rPr lang="ko-KR" altLang="en-US" sz="1000" dirty="0">
                          <a:solidFill>
                            <a:srgbClr val="777777"/>
                          </a:solidFill>
                          <a:effectLst/>
                        </a:rPr>
                        <a:t>세 이상 </a:t>
                      </a:r>
                      <a:r>
                        <a:rPr lang="en-US" altLang="ko-KR" sz="1000" dirty="0">
                          <a:solidFill>
                            <a:srgbClr val="777777"/>
                          </a:solidFill>
                          <a:effectLst/>
                        </a:rPr>
                        <a:t>40</a:t>
                      </a:r>
                      <a:r>
                        <a:rPr lang="ko-KR" altLang="en-US" sz="1000" dirty="0">
                          <a:solidFill>
                            <a:srgbClr val="777777"/>
                          </a:solidFill>
                          <a:effectLst/>
                        </a:rPr>
                        <a:t>세 이하</a:t>
                      </a:r>
                    </a:p>
                  </a:txBody>
                  <a:tcPr marL="76200" marR="76200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000" dirty="0">
                          <a:solidFill>
                            <a:srgbClr val="777777"/>
                          </a:solidFill>
                          <a:effectLst/>
                        </a:rPr>
                        <a:t>1999.12.31. ~ 1981.1.1.</a:t>
                      </a:r>
                    </a:p>
                  </a:txBody>
                  <a:tcPr marL="76200" marR="76200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532538"/>
                  </a:ext>
                </a:extLst>
              </a:tr>
              <a:tr h="217642"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>
                          <a:solidFill>
                            <a:srgbClr val="333333"/>
                          </a:solidFill>
                          <a:effectLst/>
                        </a:rPr>
                        <a:t>경채</a:t>
                      </a:r>
                      <a:r>
                        <a:rPr lang="en-US" altLang="ko-KR" sz="1000">
                          <a:solidFill>
                            <a:srgbClr val="333333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>
                          <a:solidFill>
                            <a:srgbClr val="333333"/>
                          </a:solidFill>
                          <a:effectLst/>
                        </a:rPr>
                        <a:t>항공분야</a:t>
                      </a:r>
                      <a:r>
                        <a:rPr lang="en-US" altLang="ko-KR" sz="1000">
                          <a:solidFill>
                            <a:srgbClr val="333333"/>
                          </a:solidFill>
                          <a:effectLst/>
                        </a:rPr>
                        <a:t>)</a:t>
                      </a:r>
                    </a:p>
                  </a:txBody>
                  <a:tcPr marT="123825" marB="1238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>
                          <a:solidFill>
                            <a:srgbClr val="777777"/>
                          </a:solidFill>
                          <a:effectLst/>
                        </a:rPr>
                        <a:t>소방장</a:t>
                      </a:r>
                      <a:r>
                        <a:rPr lang="en-US" altLang="ko-KR" sz="1000">
                          <a:solidFill>
                            <a:srgbClr val="777777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>
                          <a:solidFill>
                            <a:srgbClr val="777777"/>
                          </a:solidFill>
                          <a:effectLst/>
                        </a:rPr>
                        <a:t>항공정비</a:t>
                      </a:r>
                      <a:r>
                        <a:rPr lang="en-US" altLang="ko-KR" sz="1000">
                          <a:solidFill>
                            <a:srgbClr val="777777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000">
                          <a:solidFill>
                            <a:srgbClr val="777777"/>
                          </a:solidFill>
                          <a:effectLst/>
                        </a:rPr>
                        <a:t>23</a:t>
                      </a:r>
                      <a:r>
                        <a:rPr lang="ko-KR" altLang="en-US" sz="1000">
                          <a:solidFill>
                            <a:srgbClr val="777777"/>
                          </a:solidFill>
                          <a:effectLst/>
                        </a:rPr>
                        <a:t>세 이상 </a:t>
                      </a:r>
                      <a:r>
                        <a:rPr lang="en-US" altLang="ko-KR" sz="1000">
                          <a:solidFill>
                            <a:srgbClr val="777777"/>
                          </a:solidFill>
                          <a:effectLst/>
                        </a:rPr>
                        <a:t>40</a:t>
                      </a:r>
                      <a:r>
                        <a:rPr lang="ko-KR" altLang="en-US" sz="1000">
                          <a:solidFill>
                            <a:srgbClr val="777777"/>
                          </a:solidFill>
                          <a:effectLst/>
                        </a:rPr>
                        <a:t>세 이하</a:t>
                      </a:r>
                    </a:p>
                  </a:txBody>
                  <a:tcPr marL="76200" marR="76200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000" dirty="0">
                          <a:solidFill>
                            <a:srgbClr val="777777"/>
                          </a:solidFill>
                          <a:effectLst/>
                        </a:rPr>
                        <a:t>1999.12.31. ~ 1981.1.1.</a:t>
                      </a:r>
                    </a:p>
                  </a:txBody>
                  <a:tcPr marL="76200" marR="76200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168912"/>
                  </a:ext>
                </a:extLst>
              </a:tr>
              <a:tr h="2176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>
                          <a:solidFill>
                            <a:srgbClr val="777777"/>
                          </a:solidFill>
                          <a:effectLst/>
                        </a:rPr>
                        <a:t>소방위</a:t>
                      </a:r>
                      <a:r>
                        <a:rPr lang="en-US" altLang="ko-KR" sz="1000">
                          <a:solidFill>
                            <a:srgbClr val="777777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>
                          <a:solidFill>
                            <a:srgbClr val="777777"/>
                          </a:solidFill>
                          <a:effectLst/>
                        </a:rPr>
                        <a:t>항공조종</a:t>
                      </a:r>
                      <a:r>
                        <a:rPr lang="en-US" altLang="ko-KR" sz="1000">
                          <a:solidFill>
                            <a:srgbClr val="777777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000">
                          <a:solidFill>
                            <a:srgbClr val="777777"/>
                          </a:solidFill>
                          <a:effectLst/>
                        </a:rPr>
                        <a:t>23</a:t>
                      </a:r>
                      <a:r>
                        <a:rPr lang="ko-KR" altLang="en-US" sz="1000">
                          <a:solidFill>
                            <a:srgbClr val="777777"/>
                          </a:solidFill>
                          <a:effectLst/>
                        </a:rPr>
                        <a:t>세 이상 </a:t>
                      </a:r>
                      <a:r>
                        <a:rPr lang="en-US" altLang="ko-KR" sz="1000">
                          <a:solidFill>
                            <a:srgbClr val="777777"/>
                          </a:solidFill>
                          <a:effectLst/>
                        </a:rPr>
                        <a:t>45</a:t>
                      </a:r>
                      <a:r>
                        <a:rPr lang="ko-KR" altLang="en-US" sz="1000">
                          <a:solidFill>
                            <a:srgbClr val="777777"/>
                          </a:solidFill>
                          <a:effectLst/>
                        </a:rPr>
                        <a:t>세 이하</a:t>
                      </a:r>
                    </a:p>
                  </a:txBody>
                  <a:tcPr marL="76200" marR="76200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000" dirty="0">
                          <a:solidFill>
                            <a:srgbClr val="777777"/>
                          </a:solidFill>
                          <a:effectLst/>
                        </a:rPr>
                        <a:t>1999.12.31. ~ 1976.1.1.</a:t>
                      </a:r>
                    </a:p>
                  </a:txBody>
                  <a:tcPr marL="76200" marR="76200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161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16C83D1-B1BD-B0E7-39A2-40398D61E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798002"/>
              </p:ext>
            </p:extLst>
          </p:nvPr>
        </p:nvGraphicFramePr>
        <p:xfrm>
          <a:off x="130629" y="676290"/>
          <a:ext cx="9152708" cy="487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177">
                  <a:extLst>
                    <a:ext uri="{9D8B030D-6E8A-4147-A177-3AD203B41FA5}">
                      <a16:colId xmlns:a16="http://schemas.microsoft.com/office/drawing/2014/main" val="4065941715"/>
                    </a:ext>
                  </a:extLst>
                </a:gridCol>
                <a:gridCol w="2288177">
                  <a:extLst>
                    <a:ext uri="{9D8B030D-6E8A-4147-A177-3AD203B41FA5}">
                      <a16:colId xmlns:a16="http://schemas.microsoft.com/office/drawing/2014/main" val="1465337408"/>
                    </a:ext>
                  </a:extLst>
                </a:gridCol>
                <a:gridCol w="2288177">
                  <a:extLst>
                    <a:ext uri="{9D8B030D-6E8A-4147-A177-3AD203B41FA5}">
                      <a16:colId xmlns:a16="http://schemas.microsoft.com/office/drawing/2014/main" val="3876032772"/>
                    </a:ext>
                  </a:extLst>
                </a:gridCol>
                <a:gridCol w="2288177">
                  <a:extLst>
                    <a:ext uri="{9D8B030D-6E8A-4147-A177-3AD203B41FA5}">
                      <a16:colId xmlns:a16="http://schemas.microsoft.com/office/drawing/2014/main" val="3072067874"/>
                    </a:ext>
                  </a:extLst>
                </a:gridCol>
              </a:tblGrid>
              <a:tr h="487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소방공무원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시험 일정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응시연령 및 자격조건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시험 상세 안내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최근 시험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17376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4D0D036-E911-9E22-4D51-9B8B526E0F5A}"/>
              </a:ext>
            </a:extLst>
          </p:cNvPr>
          <p:cNvSpPr txBox="1"/>
          <p:nvPr/>
        </p:nvSpPr>
        <p:spPr>
          <a:xfrm>
            <a:off x="288873" y="4328886"/>
            <a:ext cx="8377646" cy="461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100" b="1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필수자격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 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: </a:t>
            </a:r>
            <a:r>
              <a:rPr lang="ko-KR" altLang="en-US" sz="1100" b="1" i="0" dirty="0" err="1">
                <a:solidFill>
                  <a:srgbClr val="333333"/>
                </a:solidFill>
                <a:effectLst/>
                <a:latin typeface="+mj-ea"/>
                <a:ea typeface="+mj-ea"/>
              </a:rPr>
              <a:t>자동자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 운전면허 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1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종 대형면허 또는 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1</a:t>
            </a:r>
            <a:r>
              <a:rPr lang="ko-KR" altLang="en-US" sz="1100" b="1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종 보통면허</a:t>
            </a:r>
            <a:endParaRPr lang="en-US" altLang="ko-KR" sz="1100" dirty="0">
              <a:solidFill>
                <a:srgbClr val="333333"/>
              </a:solidFill>
              <a:latin typeface="+mj-ea"/>
              <a:ea typeface="+mj-ea"/>
            </a:endParaRPr>
          </a:p>
          <a:p>
            <a:pPr algn="l">
              <a:lnSpc>
                <a:spcPct val="120000"/>
              </a:lnSpc>
            </a:pPr>
            <a:r>
              <a:rPr lang="en-US" altLang="ko-KR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    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→ 공채분야 응시자 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+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경채분야 응시자 중 </a:t>
            </a:r>
            <a:r>
              <a:rPr lang="ko-KR" altLang="en-US" sz="1000" b="0" i="0" dirty="0" err="1">
                <a:solidFill>
                  <a:srgbClr val="333333"/>
                </a:solidFill>
                <a:effectLst/>
                <a:latin typeface="+mj-ea"/>
                <a:ea typeface="+mj-ea"/>
              </a:rPr>
              <a:t>소방장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 이하 시험 응시자만 해당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AB015D-6E08-45F2-979F-A08B1736CE31}"/>
              </a:ext>
            </a:extLst>
          </p:cNvPr>
          <p:cNvSpPr txBox="1"/>
          <p:nvPr/>
        </p:nvSpPr>
        <p:spPr>
          <a:xfrm>
            <a:off x="288873" y="5026940"/>
            <a:ext cx="8377646" cy="478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100" b="1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거주지 제한 없음</a:t>
            </a:r>
            <a:endParaRPr lang="en-US" altLang="ko-KR" sz="1100" b="1" i="0" dirty="0">
              <a:solidFill>
                <a:srgbClr val="333333"/>
              </a:solidFill>
              <a:effectLst/>
              <a:latin typeface="+mj-ea"/>
              <a:ea typeface="+mj-ea"/>
            </a:endParaRPr>
          </a:p>
          <a:p>
            <a:pPr algn="l">
              <a:lnSpc>
                <a:spcPct val="120000"/>
              </a:lnSpc>
            </a:pPr>
            <a:r>
              <a:rPr lang="en-US" altLang="ko-KR" sz="1000" dirty="0">
                <a:solidFill>
                  <a:srgbClr val="333333"/>
                </a:solidFill>
                <a:latin typeface="+mj-ea"/>
                <a:ea typeface="+mj-ea"/>
              </a:rPr>
              <a:t>      </a:t>
            </a:r>
            <a:r>
              <a:rPr lang="ko-KR" altLang="en-US" sz="1000" dirty="0">
                <a:solidFill>
                  <a:srgbClr val="333333"/>
                </a:solidFill>
                <a:latin typeface="+mj-ea"/>
                <a:ea typeface="+mj-ea"/>
              </a:rPr>
              <a:t>→ 신규채용 시험은 거주지의 제한이 없어 원하는 지역 선택하여 지원 가능</a:t>
            </a:r>
            <a:endParaRPr lang="ko-KR" altLang="en-US" sz="800" i="0" dirty="0">
              <a:solidFill>
                <a:srgbClr val="333333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78380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590205"/>
              </p:ext>
            </p:extLst>
          </p:nvPr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탭 선택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탭 선택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6C6ED0A0-4F7F-38D7-592D-214E649B5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26109"/>
              </p:ext>
            </p:extLst>
          </p:nvPr>
        </p:nvGraphicFramePr>
        <p:xfrm>
          <a:off x="126498" y="1218359"/>
          <a:ext cx="9167166" cy="4575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61">
                  <a:extLst>
                    <a:ext uri="{9D8B030D-6E8A-4147-A177-3AD203B41FA5}">
                      <a16:colId xmlns:a16="http://schemas.microsoft.com/office/drawing/2014/main" val="4065941715"/>
                    </a:ext>
                  </a:extLst>
                </a:gridCol>
                <a:gridCol w="1527861">
                  <a:extLst>
                    <a:ext uri="{9D8B030D-6E8A-4147-A177-3AD203B41FA5}">
                      <a16:colId xmlns:a16="http://schemas.microsoft.com/office/drawing/2014/main" val="1465337408"/>
                    </a:ext>
                  </a:extLst>
                </a:gridCol>
                <a:gridCol w="1527861">
                  <a:extLst>
                    <a:ext uri="{9D8B030D-6E8A-4147-A177-3AD203B41FA5}">
                      <a16:colId xmlns:a16="http://schemas.microsoft.com/office/drawing/2014/main" val="3088006980"/>
                    </a:ext>
                  </a:extLst>
                </a:gridCol>
                <a:gridCol w="1527861">
                  <a:extLst>
                    <a:ext uri="{9D8B030D-6E8A-4147-A177-3AD203B41FA5}">
                      <a16:colId xmlns:a16="http://schemas.microsoft.com/office/drawing/2014/main" val="2450852007"/>
                    </a:ext>
                  </a:extLst>
                </a:gridCol>
                <a:gridCol w="1527861">
                  <a:extLst>
                    <a:ext uri="{9D8B030D-6E8A-4147-A177-3AD203B41FA5}">
                      <a16:colId xmlns:a16="http://schemas.microsoft.com/office/drawing/2014/main" val="1426028657"/>
                    </a:ext>
                  </a:extLst>
                </a:gridCol>
                <a:gridCol w="1527861">
                  <a:extLst>
                    <a:ext uri="{9D8B030D-6E8A-4147-A177-3AD203B41FA5}">
                      <a16:colId xmlns:a16="http://schemas.microsoft.com/office/drawing/2014/main" val="1440472740"/>
                    </a:ext>
                  </a:extLst>
                </a:gridCol>
              </a:tblGrid>
              <a:tr h="4575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시험반영비율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필기시험과목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체력시험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신체검사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면접시험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가산점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17376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914B48A-8F0A-8129-2AEB-EB6E2AD3979D}"/>
              </a:ext>
            </a:extLst>
          </p:cNvPr>
          <p:cNvSpPr txBox="1"/>
          <p:nvPr/>
        </p:nvSpPr>
        <p:spPr>
          <a:xfrm>
            <a:off x="140956" y="1843375"/>
            <a:ext cx="9152705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▣ 시험 반영 비율</a:t>
            </a:r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</a:rPr>
              <a:t>채점 비율</a:t>
            </a:r>
            <a:r>
              <a:rPr lang="en-US" altLang="ko-KR" sz="1200" b="1" dirty="0">
                <a:solidFill>
                  <a:schemeClr val="bg1"/>
                </a:solidFill>
              </a:rPr>
              <a:t>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B8D90221-C488-BEE2-CD2B-1DD4DA93F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193853"/>
              </p:ext>
            </p:extLst>
          </p:nvPr>
        </p:nvGraphicFramePr>
        <p:xfrm>
          <a:off x="140956" y="2212863"/>
          <a:ext cx="9152705" cy="616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0541">
                  <a:extLst>
                    <a:ext uri="{9D8B030D-6E8A-4147-A177-3AD203B41FA5}">
                      <a16:colId xmlns:a16="http://schemas.microsoft.com/office/drawing/2014/main" val="4268573403"/>
                    </a:ext>
                  </a:extLst>
                </a:gridCol>
                <a:gridCol w="1830541">
                  <a:extLst>
                    <a:ext uri="{9D8B030D-6E8A-4147-A177-3AD203B41FA5}">
                      <a16:colId xmlns:a16="http://schemas.microsoft.com/office/drawing/2014/main" val="2347442946"/>
                    </a:ext>
                  </a:extLst>
                </a:gridCol>
                <a:gridCol w="1830541">
                  <a:extLst>
                    <a:ext uri="{9D8B030D-6E8A-4147-A177-3AD203B41FA5}">
                      <a16:colId xmlns:a16="http://schemas.microsoft.com/office/drawing/2014/main" val="2927917902"/>
                    </a:ext>
                  </a:extLst>
                </a:gridCol>
                <a:gridCol w="1830541">
                  <a:extLst>
                    <a:ext uri="{9D8B030D-6E8A-4147-A177-3AD203B41FA5}">
                      <a16:colId xmlns:a16="http://schemas.microsoft.com/office/drawing/2014/main" val="2837372814"/>
                    </a:ext>
                  </a:extLst>
                </a:gridCol>
                <a:gridCol w="1830541">
                  <a:extLst>
                    <a:ext uri="{9D8B030D-6E8A-4147-A177-3AD203B41FA5}">
                      <a16:colId xmlns:a16="http://schemas.microsoft.com/office/drawing/2014/main" val="3081980697"/>
                    </a:ext>
                  </a:extLst>
                </a:gridCol>
              </a:tblGrid>
              <a:tr h="3083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시험구분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필기시험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신체</a:t>
                      </a:r>
                      <a:r>
                        <a:rPr lang="en-US" altLang="ko-KR" sz="1000" b="1" dirty="0"/>
                        <a:t>/</a:t>
                      </a:r>
                      <a:r>
                        <a:rPr lang="ko-KR" altLang="en-US" sz="1000" b="1" dirty="0"/>
                        <a:t>체력 시험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적성</a:t>
                      </a:r>
                      <a:r>
                        <a:rPr lang="en-US" altLang="ko-KR" sz="1000" b="1" dirty="0"/>
                        <a:t>/</a:t>
                      </a:r>
                      <a:r>
                        <a:rPr lang="ko-KR" altLang="en-US" sz="1000" b="1" dirty="0"/>
                        <a:t>면접시험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가산점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696474"/>
                  </a:ext>
                </a:extLst>
              </a:tr>
              <a:tr h="3083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반영비율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50%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25%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25%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5%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383559"/>
                  </a:ext>
                </a:extLst>
              </a:tr>
            </a:tbl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E472E4ED-7B9B-E385-559C-C536918FE9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1072818"/>
              </p:ext>
            </p:extLst>
          </p:nvPr>
        </p:nvGraphicFramePr>
        <p:xfrm>
          <a:off x="738488" y="3092329"/>
          <a:ext cx="3369774" cy="2973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10DF4C14-1707-5BE4-3413-9DD01ECE52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3572738"/>
              </p:ext>
            </p:extLst>
          </p:nvPr>
        </p:nvGraphicFramePr>
        <p:xfrm>
          <a:off x="5351330" y="3199039"/>
          <a:ext cx="3811451" cy="2868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59A7216-F15D-D759-2CE7-35853645D356}"/>
              </a:ext>
            </a:extLst>
          </p:cNvPr>
          <p:cNvSpPr/>
          <p:nvPr/>
        </p:nvSpPr>
        <p:spPr>
          <a:xfrm>
            <a:off x="3620582" y="4703198"/>
            <a:ext cx="2638697" cy="42672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4D3DC6-BCF5-C3DF-7832-1D8FF4D0847D}"/>
              </a:ext>
            </a:extLst>
          </p:cNvPr>
          <p:cNvSpPr txBox="1"/>
          <p:nvPr/>
        </p:nvSpPr>
        <p:spPr>
          <a:xfrm>
            <a:off x="3739850" y="4426199"/>
            <a:ext cx="240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체력 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· 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면접 시험의 비중 강화로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E7D4CD-014A-1247-C18C-1BF247A48A9E}"/>
              </a:ext>
            </a:extLst>
          </p:cNvPr>
          <p:cNvSpPr txBox="1"/>
          <p:nvPr/>
        </p:nvSpPr>
        <p:spPr>
          <a:xfrm>
            <a:off x="3544102" y="5129918"/>
            <a:ext cx="2715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필기와 체력을 </a:t>
            </a:r>
            <a:r>
              <a:rPr lang="ko-KR" altLang="en-US" sz="1200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동시에 준비할 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필요성 ↑ 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21BD2D4-0DEF-EF07-2A09-342993E28864}"/>
              </a:ext>
            </a:extLst>
          </p:cNvPr>
          <p:cNvSpPr/>
          <p:nvPr/>
        </p:nvSpPr>
        <p:spPr>
          <a:xfrm>
            <a:off x="126498" y="1145446"/>
            <a:ext cx="178303" cy="18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EF3E3635-6BBB-5EAD-551A-CE144A40F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388085"/>
              </p:ext>
            </p:extLst>
          </p:nvPr>
        </p:nvGraphicFramePr>
        <p:xfrm>
          <a:off x="140956" y="406115"/>
          <a:ext cx="9152708" cy="487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177">
                  <a:extLst>
                    <a:ext uri="{9D8B030D-6E8A-4147-A177-3AD203B41FA5}">
                      <a16:colId xmlns:a16="http://schemas.microsoft.com/office/drawing/2014/main" val="4065941715"/>
                    </a:ext>
                  </a:extLst>
                </a:gridCol>
                <a:gridCol w="2288177">
                  <a:extLst>
                    <a:ext uri="{9D8B030D-6E8A-4147-A177-3AD203B41FA5}">
                      <a16:colId xmlns:a16="http://schemas.microsoft.com/office/drawing/2014/main" val="1465337408"/>
                    </a:ext>
                  </a:extLst>
                </a:gridCol>
                <a:gridCol w="2288177">
                  <a:extLst>
                    <a:ext uri="{9D8B030D-6E8A-4147-A177-3AD203B41FA5}">
                      <a16:colId xmlns:a16="http://schemas.microsoft.com/office/drawing/2014/main" val="3876032772"/>
                    </a:ext>
                  </a:extLst>
                </a:gridCol>
                <a:gridCol w="2288177">
                  <a:extLst>
                    <a:ext uri="{9D8B030D-6E8A-4147-A177-3AD203B41FA5}">
                      <a16:colId xmlns:a16="http://schemas.microsoft.com/office/drawing/2014/main" val="3072067874"/>
                    </a:ext>
                  </a:extLst>
                </a:gridCol>
              </a:tblGrid>
              <a:tr h="487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소방공무원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시험 일정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응시연령 및 자격조건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시험 상세 안내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최근 시험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173763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D5D50521-44AD-BF5C-67AA-DD0BBCD427F3}"/>
              </a:ext>
            </a:extLst>
          </p:cNvPr>
          <p:cNvSpPr/>
          <p:nvPr/>
        </p:nvSpPr>
        <p:spPr>
          <a:xfrm>
            <a:off x="4628158" y="236567"/>
            <a:ext cx="178303" cy="18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530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63646</TotalTime>
  <Words>3919</Words>
  <Application>Microsoft Office PowerPoint</Application>
  <PresentationFormat>와이드스크린</PresentationFormat>
  <Paragraphs>1114</Paragraphs>
  <Slides>28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G마켓 산스 TTF Bold</vt:lpstr>
      <vt:lpstr>G마켓 산스 TTF Light</vt:lpstr>
      <vt:lpstr>나눔바른고딕</vt:lpstr>
      <vt:lpstr>맑은 고딕</vt:lpstr>
      <vt:lpstr>Arial</vt:lpstr>
      <vt:lpstr>G마켓 산스 TTF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gb001</dc:creator>
  <cp:lastModifiedBy>User</cp:lastModifiedBy>
  <cp:revision>6077</cp:revision>
  <cp:lastPrinted>2022-10-17T03:23:46Z</cp:lastPrinted>
  <dcterms:created xsi:type="dcterms:W3CDTF">2015-11-11T05:38:26Z</dcterms:created>
  <dcterms:modified xsi:type="dcterms:W3CDTF">2023-04-21T07:23:26Z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C:\Users\한혜진\Downloads\180704_ 2019 실전력 PR 랜딩 페이지_HJH_v1.0.pptx</vt:lpwstr>
  </property>
</Properties>
</file>