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687" r:id="rId3"/>
    <p:sldId id="723" r:id="rId4"/>
    <p:sldId id="727" r:id="rId5"/>
    <p:sldId id="724" r:id="rId6"/>
    <p:sldId id="735" r:id="rId7"/>
    <p:sldId id="726" r:id="rId8"/>
    <p:sldId id="730" r:id="rId9"/>
    <p:sldId id="731" r:id="rId10"/>
    <p:sldId id="732" r:id="rId11"/>
    <p:sldId id="728" r:id="rId12"/>
    <p:sldId id="733" r:id="rId13"/>
    <p:sldId id="729" r:id="rId14"/>
  </p:sldIdLst>
  <p:sldSz cx="12192000" cy="6858000"/>
  <p:notesSz cx="6735763" cy="9866313"/>
  <p:embeddedFontLst>
    <p:embeddedFont>
      <p:font typeface="나눔바른고딕" panose="020B0600000101010101" charset="-127"/>
      <p:regular r:id="rId17"/>
      <p:bold r:id="rId18"/>
    </p:embeddedFont>
    <p:embeddedFont>
      <p:font typeface="G마켓 산스 TTF Bold" panose="02000000000000000000" pitchFamily="2" charset="-127"/>
      <p:bold r:id="rId19"/>
    </p:embeddedFont>
    <p:embeddedFont>
      <p:font typeface="G마켓 산스 TTF Light" panose="02000000000000000000" pitchFamily="2" charset="-127"/>
      <p:regular r:id="rId20"/>
    </p:embeddedFont>
    <p:embeddedFont>
      <p:font typeface="G마켓 산스 TTF Medium" panose="02000000000000000000" pitchFamily="2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687"/>
            <p14:sldId id="723"/>
            <p14:sldId id="727"/>
            <p14:sldId id="724"/>
            <p14:sldId id="735"/>
            <p14:sldId id="726"/>
            <p14:sldId id="730"/>
            <p14:sldId id="731"/>
            <p14:sldId id="732"/>
            <p14:sldId id="728"/>
            <p14:sldId id="733"/>
          </p14:sldIdLst>
        </p14:section>
        <p14:section name="배너" id="{975A071A-C7A2-4F92-B90C-E3EB3E80B511}">
          <p14:sldIdLst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333333"/>
    <a:srgbClr val="2889CD"/>
    <a:srgbClr val="FFF7DD"/>
    <a:srgbClr val="7F6000"/>
    <a:srgbClr val="ED7D31"/>
    <a:srgbClr val="D9D9D9"/>
    <a:srgbClr val="FEC200"/>
    <a:srgbClr val="1D1D1D"/>
    <a:srgbClr val="C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6370" autoAdjust="0"/>
  </p:normalViewPr>
  <p:slideViewPr>
    <p:cSldViewPr snapToGrid="0">
      <p:cViewPr varScale="1">
        <p:scale>
          <a:sx n="112" d="100"/>
          <a:sy n="112" d="100"/>
        </p:scale>
        <p:origin x="618" y="102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3525" y="627063"/>
            <a:ext cx="16189325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://www.megastudy.net/event/2020/1218_test/main.asp#/Event/2020/1218_test/main_batangmoexam_ax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afe.naver.com/im119/3268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cafe.naver.com/gsdccompany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instagram.com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cafe.naver.com/firepass119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cafe.daum.net/im119?q=%EC%86%8C%EB%B0%A9%EA%B3%B5%EB%AC%B4%EC%9B%90" TargetMode="Externa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24829"/>
              </p:ext>
            </p:extLst>
          </p:nvPr>
        </p:nvGraphicFramePr>
        <p:xfrm>
          <a:off x="5020590" y="3724779"/>
          <a:ext cx="5320420" cy="2561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2024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신규모객이벤트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_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모의고사무료배부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2023.04.25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</a:t>
                      </a:r>
                      <a:r>
                        <a:rPr lang="ko-KR" altLang="en-US" sz="900" dirty="0" err="1"/>
                        <a:t>컨텐츠기획팀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이승애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2023.5</a:t>
                      </a:r>
                      <a:r>
                        <a:rPr lang="ko-KR" altLang="en-US" sz="900" dirty="0"/>
                        <a:t>월중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altLang="ko-KR" sz="900" dirty="0"/>
                    </a:p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831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2024 </a:t>
            </a:r>
            <a:r>
              <a:rPr lang="ko-KR" altLang="en-US" sz="2800" b="1" dirty="0" err="1"/>
              <a:t>신규모객이벤트</a:t>
            </a:r>
            <a:r>
              <a:rPr lang="en-US" altLang="ko-KR" sz="2800" b="1" dirty="0"/>
              <a:t>_</a:t>
            </a:r>
            <a:r>
              <a:rPr lang="en-US" altLang="ko-KR" sz="2800" b="1" dirty="0" err="1"/>
              <a:t>Begin,Again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모의고사</a:t>
            </a:r>
          </a:p>
        </p:txBody>
      </p:sp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3A14C-9AC9-3EEA-1B09-DFC901E75D9D}"/>
              </a:ext>
            </a:extLst>
          </p:cNvPr>
          <p:cNvSpPr txBox="1"/>
          <p:nvPr/>
        </p:nvSpPr>
        <p:spPr>
          <a:xfrm>
            <a:off x="805541" y="239561"/>
            <a:ext cx="7811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STEP. 03</a:t>
            </a:r>
          </a:p>
          <a:p>
            <a:pPr algn="ctr"/>
            <a:endParaRPr lang="en-US" altLang="ko-KR" sz="2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spc="-150" dirty="0">
                <a:latin typeface="+mj-ea"/>
                <a:ea typeface="+mj-ea"/>
              </a:rPr>
              <a:t>아래 빈칸에 내가 작성한 글 링크 인증하기</a:t>
            </a:r>
            <a:endParaRPr lang="ko-KR" altLang="en-US" sz="2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D3C03A-62BB-380D-82BD-22C6E0873C04}"/>
              </a:ext>
            </a:extLst>
          </p:cNvPr>
          <p:cNvSpPr/>
          <p:nvPr/>
        </p:nvSpPr>
        <p:spPr>
          <a:xfrm>
            <a:off x="595032" y="3543089"/>
            <a:ext cx="7924799" cy="15234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카드 7">
            <a:extLst>
              <a:ext uri="{FF2B5EF4-FFF2-40B4-BE49-F238E27FC236}">
                <a16:creationId xmlns:a16="http://schemas.microsoft.com/office/drawing/2014/main" id="{1F4A9854-FAF2-F7CC-A00C-CCA214E43E62}"/>
              </a:ext>
            </a:extLst>
          </p:cNvPr>
          <p:cNvSpPr/>
          <p:nvPr/>
        </p:nvSpPr>
        <p:spPr>
          <a:xfrm>
            <a:off x="595032" y="3003156"/>
            <a:ext cx="2455817" cy="547863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소문내기 게시판 </a:t>
            </a:r>
            <a:r>
              <a:rPr lang="en-US" altLang="ko-KR" b="1" dirty="0">
                <a:solidFill>
                  <a:schemeClr val="tx1"/>
                </a:solidFill>
              </a:rPr>
              <a:t>GO!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CE6006B-AC10-85D3-3F61-59D619C29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0929"/>
              </p:ext>
            </p:extLst>
          </p:nvPr>
        </p:nvGraphicFramePr>
        <p:xfrm>
          <a:off x="9476174" y="17756"/>
          <a:ext cx="2654423" cy="25754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관리자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ID </a:t>
                      </a:r>
                      <a:r>
                        <a:rPr lang="ko-KR" altLang="en-US" sz="800" dirty="0">
                          <a:latin typeface="+mn-ea"/>
                        </a:rPr>
                        <a:t>이름 연락처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신청일 데이터 관리자 누적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ADD69A-8ED8-44E9-C819-B677B900DEA6}"/>
              </a:ext>
            </a:extLst>
          </p:cNvPr>
          <p:cNvSpPr/>
          <p:nvPr/>
        </p:nvSpPr>
        <p:spPr>
          <a:xfrm>
            <a:off x="2264229" y="1933303"/>
            <a:ext cx="4075611" cy="4789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C8AC5-F95C-FE0F-92E1-1CF08CCDCA68}"/>
              </a:ext>
            </a:extLst>
          </p:cNvPr>
          <p:cNvSpPr txBox="1"/>
          <p:nvPr/>
        </p:nvSpPr>
        <p:spPr>
          <a:xfrm>
            <a:off x="2277916" y="1999046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게시글 링크를 입력해주세요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02999-599B-BCAC-87F9-982E1204A583}"/>
              </a:ext>
            </a:extLst>
          </p:cNvPr>
          <p:cNvSpPr/>
          <p:nvPr/>
        </p:nvSpPr>
        <p:spPr>
          <a:xfrm>
            <a:off x="6339840" y="1932868"/>
            <a:ext cx="931817" cy="4789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2FAB5-C121-40C4-11B9-D8635406591A}"/>
              </a:ext>
            </a:extLst>
          </p:cNvPr>
          <p:cNvSpPr txBox="1"/>
          <p:nvPr/>
        </p:nvSpPr>
        <p:spPr>
          <a:xfrm>
            <a:off x="6434090" y="1987687"/>
            <a:ext cx="91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인증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9C1061-231E-D787-C4D1-41281F5EADA5}"/>
              </a:ext>
            </a:extLst>
          </p:cNvPr>
          <p:cNvSpPr/>
          <p:nvPr/>
        </p:nvSpPr>
        <p:spPr>
          <a:xfrm>
            <a:off x="444381" y="3543089"/>
            <a:ext cx="239283" cy="2683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55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3AB94-258B-795A-A1F9-E828822E32DC}"/>
              </a:ext>
            </a:extLst>
          </p:cNvPr>
          <p:cNvSpPr txBox="1"/>
          <p:nvPr/>
        </p:nvSpPr>
        <p:spPr>
          <a:xfrm>
            <a:off x="560198" y="3040115"/>
            <a:ext cx="7280365" cy="172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모의고사 안내사항</a:t>
            </a:r>
            <a:endParaRPr lang="en-US" altLang="ko-KR" sz="12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미래인재소방 회원이라면 누구나 참여 가능합니다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지급된 모의고사는 소방 공채 대상으로 소방학개론</a:t>
            </a:r>
            <a:r>
              <a:rPr lang="en-US" altLang="ko-KR" sz="1000" dirty="0"/>
              <a:t>, </a:t>
            </a:r>
            <a:r>
              <a:rPr lang="ko-KR" altLang="en-US" sz="1000" dirty="0"/>
              <a:t>소방관계법규</a:t>
            </a:r>
            <a:r>
              <a:rPr lang="en-US" altLang="ko-KR" sz="1000" dirty="0"/>
              <a:t>, </a:t>
            </a:r>
            <a:r>
              <a:rPr lang="ko-KR" altLang="en-US" sz="1000" dirty="0"/>
              <a:t>행정법 총론 </a:t>
            </a:r>
            <a:r>
              <a:rPr lang="en-US" altLang="ko-KR" sz="1000" dirty="0"/>
              <a:t>3</a:t>
            </a:r>
            <a:r>
              <a:rPr lang="ko-KR" altLang="en-US" sz="1000" dirty="0"/>
              <a:t>과목만 제공됩니다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모의고사 문항 업로드 일정은 내부 사정에 의해 변경되거나 취소될 수 있습니다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한 </a:t>
            </a:r>
            <a:r>
              <a:rPr lang="en-US" altLang="ko-KR" sz="1000" dirty="0"/>
              <a:t>ID</a:t>
            </a:r>
            <a:r>
              <a:rPr lang="ko-KR" altLang="en-US" sz="1000" dirty="0"/>
              <a:t>당 </a:t>
            </a:r>
            <a:r>
              <a:rPr lang="en-US" altLang="ko-KR" sz="1000" dirty="0"/>
              <a:t>1</a:t>
            </a:r>
            <a:r>
              <a:rPr lang="ko-KR" altLang="en-US" sz="1000" dirty="0"/>
              <a:t>회 참여 가능합니다</a:t>
            </a:r>
            <a:r>
              <a:rPr lang="en-US" altLang="ko-KR" sz="1000" dirty="0"/>
              <a:t>.(</a:t>
            </a:r>
            <a:r>
              <a:rPr lang="ko-KR" altLang="en-US" sz="1000" dirty="0"/>
              <a:t>중복 신청 불가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기타 문의사항은 고객센터</a:t>
            </a:r>
            <a:r>
              <a:rPr lang="en-US" altLang="ko-KR" sz="1000" dirty="0"/>
              <a:t>(02-815-2000)</a:t>
            </a:r>
            <a:r>
              <a:rPr lang="ko-KR" altLang="en-US" sz="1000" dirty="0"/>
              <a:t>로 연락바랍니다</a:t>
            </a:r>
            <a:r>
              <a:rPr lang="en-US" altLang="ko-KR" sz="1000" dirty="0"/>
              <a:t>.(</a:t>
            </a:r>
            <a:r>
              <a:rPr lang="ko-KR" altLang="en-US" sz="1000" dirty="0"/>
              <a:t>공휴일 제외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설문에 참여하신 모든 분들에게 미래인재 포인트 </a:t>
            </a:r>
            <a:r>
              <a:rPr lang="en-US" altLang="ko-KR" sz="1000" dirty="0"/>
              <a:t>3,000</a:t>
            </a:r>
            <a:r>
              <a:rPr lang="ko-KR" altLang="en-US" sz="1000" dirty="0"/>
              <a:t>점을 드립니다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9B525-79F2-67DD-DFF1-5FFAA2C41177}"/>
              </a:ext>
            </a:extLst>
          </p:cNvPr>
          <p:cNvSpPr txBox="1"/>
          <p:nvPr/>
        </p:nvSpPr>
        <p:spPr>
          <a:xfrm>
            <a:off x="560198" y="459723"/>
            <a:ext cx="7782900" cy="2163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소문내기 이벤트 안내사항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 ※  </a:t>
            </a:r>
            <a:r>
              <a:rPr lang="ko-KR" altLang="en-US" sz="900" dirty="0"/>
              <a:t>부적절한 내용은 관리자가 임의로 삭제할 수 있습니다</a:t>
            </a:r>
            <a:r>
              <a:rPr lang="en-US" altLang="ko-KR" sz="9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본 이벤트 참가자 중 추첨으로 선발된 분들에게 상품이 제공되며 가입하신 휴대폰 번호로 안내됩니다</a:t>
            </a:r>
            <a:r>
              <a:rPr lang="en-US" altLang="ko-KR" sz="1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본 이벤트는 </a:t>
            </a:r>
            <a:r>
              <a:rPr lang="en-US" altLang="ko-KR" sz="1000" dirty="0"/>
              <a:t>23.5.31</a:t>
            </a:r>
            <a:r>
              <a:rPr lang="ko-KR" altLang="en-US" sz="1000" dirty="0"/>
              <a:t>까지 입력된 건에 한해 인정되며 상품은 작성자 한 </a:t>
            </a:r>
            <a:r>
              <a:rPr lang="en-US" altLang="ko-KR" sz="1000" dirty="0"/>
              <a:t>ID</a:t>
            </a:r>
            <a:r>
              <a:rPr lang="ko-KR" altLang="en-US" sz="1000" dirty="0"/>
              <a:t>당 </a:t>
            </a:r>
            <a:r>
              <a:rPr lang="en-US" altLang="ko-KR" sz="1000" dirty="0"/>
              <a:t>1</a:t>
            </a:r>
            <a:r>
              <a:rPr lang="ko-KR" altLang="en-US" sz="1000" dirty="0"/>
              <a:t>개 지급됩니다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/>
              <a:t>등록한 수령인의 휴대폰 번호로 관련 내용이 발송되므로 번호 오류로 인해 발송 누락된 경우에는 추가 지급 불가합니다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  </a:t>
            </a:r>
            <a:r>
              <a:rPr lang="ko-KR" altLang="en-US" sz="1000" dirty="0"/>
              <a:t>마케팅 수신 동의에 동의한 분들에 한하여 진행되며</a:t>
            </a:r>
            <a:r>
              <a:rPr lang="en-US" altLang="ko-KR" sz="1000" dirty="0"/>
              <a:t>, </a:t>
            </a:r>
            <a:r>
              <a:rPr lang="ko-KR" altLang="en-US" sz="1000" dirty="0"/>
              <a:t>작성해주신 게시글은 마케팅 자료로 사용될 수 있습니다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  타인의 게시글 주소를 입력하는 경우 지급 대상에서 제외됩니다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  </a:t>
            </a:r>
            <a:r>
              <a:rPr lang="ko-KR" altLang="en-US" sz="1000" dirty="0"/>
              <a:t>본 이벤트는 사전 예고 없이 조기 종료되거나 연장될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사은품 품절 시에도 사전 예고없이 경품이 변경될 수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8630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0732C37-379D-1D4E-ABDB-A7C88512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2868"/>
              </p:ext>
            </p:extLst>
          </p:nvPr>
        </p:nvGraphicFramePr>
        <p:xfrm>
          <a:off x="690053" y="255881"/>
          <a:ext cx="8091996" cy="650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666">
                  <a:extLst>
                    <a:ext uri="{9D8B030D-6E8A-4147-A177-3AD203B41FA5}">
                      <a16:colId xmlns:a16="http://schemas.microsoft.com/office/drawing/2014/main" val="1731178029"/>
                    </a:ext>
                  </a:extLst>
                </a:gridCol>
                <a:gridCol w="1348666">
                  <a:extLst>
                    <a:ext uri="{9D8B030D-6E8A-4147-A177-3AD203B41FA5}">
                      <a16:colId xmlns:a16="http://schemas.microsoft.com/office/drawing/2014/main" val="2844965762"/>
                    </a:ext>
                  </a:extLst>
                </a:gridCol>
                <a:gridCol w="1348666">
                  <a:extLst>
                    <a:ext uri="{9D8B030D-6E8A-4147-A177-3AD203B41FA5}">
                      <a16:colId xmlns:a16="http://schemas.microsoft.com/office/drawing/2014/main" val="3170944096"/>
                    </a:ext>
                  </a:extLst>
                </a:gridCol>
                <a:gridCol w="1348666">
                  <a:extLst>
                    <a:ext uri="{9D8B030D-6E8A-4147-A177-3AD203B41FA5}">
                      <a16:colId xmlns:a16="http://schemas.microsoft.com/office/drawing/2014/main" val="3928456259"/>
                    </a:ext>
                  </a:extLst>
                </a:gridCol>
                <a:gridCol w="1348666">
                  <a:extLst>
                    <a:ext uri="{9D8B030D-6E8A-4147-A177-3AD203B41FA5}">
                      <a16:colId xmlns:a16="http://schemas.microsoft.com/office/drawing/2014/main" val="849390535"/>
                    </a:ext>
                  </a:extLst>
                </a:gridCol>
                <a:gridCol w="1348666">
                  <a:extLst>
                    <a:ext uri="{9D8B030D-6E8A-4147-A177-3AD203B41FA5}">
                      <a16:colId xmlns:a16="http://schemas.microsoft.com/office/drawing/2014/main" val="1272538505"/>
                    </a:ext>
                  </a:extLst>
                </a:gridCol>
              </a:tblGrid>
              <a:tr h="30329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소방공무원 응시 경험이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있으신가요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40744"/>
                  </a:ext>
                </a:extLst>
              </a:tr>
              <a:tr h="33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회 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회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72383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소방공무원 준비 기간은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423560"/>
                  </a:ext>
                </a:extLst>
              </a:tr>
              <a:tr h="33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초시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개월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~ 1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년 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년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~ 2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년 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년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~ 3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년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58297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지금 나에게 가장 필요한  컨텐츠는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610988"/>
                  </a:ext>
                </a:extLst>
              </a:tr>
              <a:tr h="353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실력 점검을 위한 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모의고사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기본이론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핵심이론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이론 압축 정리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기출문제풀이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진도별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&amp;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동형모의고사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정규수업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     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148045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아직 수강을 하지 않는다면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고려중인 수강 시기는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7879"/>
                  </a:ext>
                </a:extLst>
              </a:tr>
              <a:tr h="353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독학 예정이다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월 기본이론부터 수강예정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월 심화이론부터 수강예정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월 문제풀이부터 수강예정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특강만 선별하여 수강예정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     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695395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본 모의고사의 만족도는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어떤가요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97191"/>
                  </a:ext>
                </a:extLst>
              </a:tr>
              <a:tr h="353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매우 좋다 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좋다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보통이다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별로다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매우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별로다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815070"/>
                  </a:ext>
                </a:extLst>
              </a:tr>
              <a:tr h="35309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현재 강의를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수강중이거나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작년에 수강한 학원은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70426"/>
                  </a:ext>
                </a:extLst>
              </a:tr>
              <a:tr h="3304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/>
                        <a:t>해커스</a:t>
                      </a:r>
                      <a:r>
                        <a:rPr lang="ko-KR" altLang="en-US" sz="900" dirty="0"/>
                        <a:t> 소방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소방단기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메가소방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윌비스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듣고 있지 않다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     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30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7. 6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번에 선택한 학원을 선택한 이유는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579"/>
                  </a:ext>
                </a:extLst>
              </a:tr>
              <a:tr h="3304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가격 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강사진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커리큘럼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학원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인지도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     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413703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8.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미래인재소방의 모의고사를 접한 경로는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20852"/>
                  </a:ext>
                </a:extLst>
              </a:tr>
              <a:tr h="3304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미래인재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친구추천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카페 등의 커뮤니티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소방 모의고사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ea"/>
                          <a:ea typeface="+mj-ea"/>
                        </a:rPr>
                        <a:t>SNS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홍보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     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84016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9. </a:t>
                      </a:r>
                      <a:r>
                        <a:rPr lang="ko-KR" altLang="en-US" sz="1000" b="1" dirty="0"/>
                        <a:t>미래인재소방학원에 바라는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82162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52827"/>
                  </a:ext>
                </a:extLst>
              </a:tr>
              <a:tr h="330455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설문에 참여해 주셔서 감사합니다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645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0CD5FD-E66F-FEEA-75BC-97418CF2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51430"/>
              </p:ext>
            </p:extLst>
          </p:nvPr>
        </p:nvGraphicFramePr>
        <p:xfrm>
          <a:off x="9476174" y="17756"/>
          <a:ext cx="2654423" cy="269735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모의고사 다운로드 시 해당 설문 팝업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각 질문에 대한 답 라디오버튼 선택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기타 텍스트 작성 기능 요청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64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10B65B3-58E8-B8BD-2E31-FD411856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715330"/>
            <a:ext cx="1297048" cy="35419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8E2278-B427-16DC-3848-88E86456D671}"/>
              </a:ext>
            </a:extLst>
          </p:cNvPr>
          <p:cNvSpPr/>
          <p:nvPr/>
        </p:nvSpPr>
        <p:spPr>
          <a:xfrm>
            <a:off x="548640" y="2499360"/>
            <a:ext cx="757646" cy="740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1C990C-6414-9AE9-E7BA-1E853E58CAA5}"/>
              </a:ext>
            </a:extLst>
          </p:cNvPr>
          <p:cNvCxnSpPr>
            <a:endCxn id="4" idx="3"/>
          </p:cNvCxnSpPr>
          <p:nvPr/>
        </p:nvCxnSpPr>
        <p:spPr>
          <a:xfrm>
            <a:off x="1322070" y="2500587"/>
            <a:ext cx="26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B48D1-C255-F2FF-D5EB-4328D18D2266}"/>
              </a:ext>
            </a:extLst>
          </p:cNvPr>
          <p:cNvSpPr/>
          <p:nvPr/>
        </p:nvSpPr>
        <p:spPr>
          <a:xfrm>
            <a:off x="1726489" y="2486300"/>
            <a:ext cx="757646" cy="740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E6952-CC57-87B8-774E-2BC623EA968C}"/>
              </a:ext>
            </a:extLst>
          </p:cNvPr>
          <p:cNvSpPr txBox="1"/>
          <p:nvPr/>
        </p:nvSpPr>
        <p:spPr>
          <a:xfrm>
            <a:off x="1726489" y="2240079"/>
            <a:ext cx="1637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영역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B2F19-FE95-C584-3AD7-38C0C20084A7}"/>
              </a:ext>
            </a:extLst>
          </p:cNvPr>
          <p:cNvSpPr txBox="1"/>
          <p:nvPr/>
        </p:nvSpPr>
        <p:spPr>
          <a:xfrm>
            <a:off x="1691654" y="2534196"/>
            <a:ext cx="833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회원가입 시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모의고사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다운로드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CF93C4-5478-5241-BA4D-A977C48B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47" y="491925"/>
            <a:ext cx="6581231" cy="217752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A53879-6D94-BE7E-D4E3-CB1270406924}"/>
              </a:ext>
            </a:extLst>
          </p:cNvPr>
          <p:cNvSpPr/>
          <p:nvPr/>
        </p:nvSpPr>
        <p:spPr>
          <a:xfrm>
            <a:off x="5981562" y="491925"/>
            <a:ext cx="1882278" cy="149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0D016A-EDB7-47BD-3BFE-E627EFEA2589}"/>
              </a:ext>
            </a:extLst>
          </p:cNvPr>
          <p:cNvCxnSpPr>
            <a:cxnSpLocks/>
          </p:cNvCxnSpPr>
          <p:nvPr/>
        </p:nvCxnSpPr>
        <p:spPr>
          <a:xfrm>
            <a:off x="5981562" y="1985554"/>
            <a:ext cx="0" cy="893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6E75D1-0022-6D59-DD2E-979B361C236F}"/>
              </a:ext>
            </a:extLst>
          </p:cNvPr>
          <p:cNvSpPr/>
          <p:nvPr/>
        </p:nvSpPr>
        <p:spPr>
          <a:xfrm>
            <a:off x="5981562" y="2951820"/>
            <a:ext cx="1882278" cy="1493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1794B-B120-6BD6-38A3-D5281DC18DB9}"/>
              </a:ext>
            </a:extLst>
          </p:cNvPr>
          <p:cNvSpPr txBox="1"/>
          <p:nvPr/>
        </p:nvSpPr>
        <p:spPr>
          <a:xfrm>
            <a:off x="5981562" y="3070547"/>
            <a:ext cx="18822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회원이면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누구나 무료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 다운로드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 바로 확인하기 ▶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640251-9677-90EB-5E5E-B20DE694C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6" y="4657313"/>
            <a:ext cx="6766561" cy="218717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443647-C1D2-B01E-96F4-AE89E4CE4B44}"/>
              </a:ext>
            </a:extLst>
          </p:cNvPr>
          <p:cNvSpPr/>
          <p:nvPr/>
        </p:nvSpPr>
        <p:spPr>
          <a:xfrm>
            <a:off x="78376" y="4641760"/>
            <a:ext cx="2325190" cy="2104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ABBAFA-7E2C-C2A9-3966-6DB9BE7ED30E}"/>
              </a:ext>
            </a:extLst>
          </p:cNvPr>
          <p:cNvCxnSpPr/>
          <p:nvPr/>
        </p:nvCxnSpPr>
        <p:spPr>
          <a:xfrm>
            <a:off x="2403566" y="4894217"/>
            <a:ext cx="457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0069C0-4E9A-0A64-52F7-A60C02376D3C}"/>
              </a:ext>
            </a:extLst>
          </p:cNvPr>
          <p:cNvSpPr/>
          <p:nvPr/>
        </p:nvSpPr>
        <p:spPr>
          <a:xfrm>
            <a:off x="7010400" y="4632072"/>
            <a:ext cx="2261778" cy="203869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22C2F-25FD-7FE2-1DED-E7F89BCE5D3B}"/>
              </a:ext>
            </a:extLst>
          </p:cNvPr>
          <p:cNvSpPr txBox="1"/>
          <p:nvPr/>
        </p:nvSpPr>
        <p:spPr>
          <a:xfrm rot="21010191">
            <a:off x="7018430" y="5235938"/>
            <a:ext cx="233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합격을 위한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실력 점검 모의고사</a:t>
            </a:r>
            <a:endParaRPr lang="en-US" altLang="ko-KR" sz="2000" b="1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48A46E-3A5C-2B63-866B-C584E9CF082B}"/>
              </a:ext>
            </a:extLst>
          </p:cNvPr>
          <p:cNvSpPr txBox="1"/>
          <p:nvPr/>
        </p:nvSpPr>
        <p:spPr>
          <a:xfrm>
            <a:off x="6938871" y="6203040"/>
            <a:ext cx="233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회원가입하면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F49B-1770-3CA1-F238-0A8172F4609E}"/>
              </a:ext>
            </a:extLst>
          </p:cNvPr>
          <p:cNvSpPr txBox="1"/>
          <p:nvPr/>
        </p:nvSpPr>
        <p:spPr>
          <a:xfrm rot="20984460">
            <a:off x="6999166" y="5035181"/>
            <a:ext cx="2263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가장 빠른 시작</a:t>
            </a:r>
            <a:r>
              <a:rPr lang="en-US" altLang="ko-KR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가장 확실한 합격</a:t>
            </a:r>
          </a:p>
        </p:txBody>
      </p:sp>
    </p:spTree>
    <p:extLst>
      <p:ext uri="{BB962C8B-B14F-4D97-AF65-F5344CB8AC3E}">
        <p14:creationId xmlns:p14="http://schemas.microsoft.com/office/powerpoint/2010/main" val="265064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0339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BA9287A-03CD-7241-4CC2-BD85EB3D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" y="0"/>
            <a:ext cx="2205547" cy="1610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A8AA2B-6750-337B-C265-1B012CA5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3" y="1610117"/>
            <a:ext cx="2205547" cy="1604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708308-63B8-DBCD-2692-BE45318A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" y="3214151"/>
            <a:ext cx="2212230" cy="16040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BA0758-D90F-7A94-255C-4346C26BC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" y="4818185"/>
            <a:ext cx="2212230" cy="16090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E86FEE-68F6-D012-D03F-C68CA225A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633" y="17756"/>
            <a:ext cx="2203881" cy="16040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0554EA-B27F-637E-61AF-2685A1B2E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951" y="1621790"/>
            <a:ext cx="2210564" cy="16060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1EECC9-DB66-CDB3-ADAA-B5225F2B5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3633" y="3239524"/>
            <a:ext cx="2205269" cy="16040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D5242F-ED5B-383C-BF66-CAFDD476B438}"/>
              </a:ext>
            </a:extLst>
          </p:cNvPr>
          <p:cNvSpPr/>
          <p:nvPr/>
        </p:nvSpPr>
        <p:spPr>
          <a:xfrm>
            <a:off x="2609850" y="3600450"/>
            <a:ext cx="1390650" cy="771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설문삽입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40239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B446D3-FB0E-C1BE-3B61-FA6607B82DBC}"/>
              </a:ext>
            </a:extLst>
          </p:cNvPr>
          <p:cNvSpPr txBox="1"/>
          <p:nvPr/>
        </p:nvSpPr>
        <p:spPr>
          <a:xfrm>
            <a:off x="1102076" y="2055039"/>
            <a:ext cx="7637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Begin, Again</a:t>
            </a:r>
            <a:endParaRPr lang="ko-KR" altLang="en-US" sz="8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4926C-23FB-0B55-6B99-960C813C2127}"/>
              </a:ext>
            </a:extLst>
          </p:cNvPr>
          <p:cNvSpPr txBox="1"/>
          <p:nvPr/>
        </p:nvSpPr>
        <p:spPr>
          <a:xfrm>
            <a:off x="893072" y="3429000"/>
            <a:ext cx="7846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시작하는 초시생을 위해</a:t>
            </a:r>
            <a:r>
              <a:rPr lang="en-US" altLang="ko-KR" sz="24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준비하는 </a:t>
            </a:r>
            <a:r>
              <a:rPr lang="ko-KR" altLang="en-US" sz="2400" i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재시생을</a:t>
            </a:r>
            <a:r>
              <a:rPr lang="ko-KR" altLang="en-US" sz="24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위해</a:t>
            </a:r>
            <a:endParaRPr lang="en-US" altLang="ko-KR" sz="2400" i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미래인재소방이 남보다 빠르게 준비하였습니다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44DC8-2E63-45BC-2C93-F70DF0A2A8DC}"/>
              </a:ext>
            </a:extLst>
          </p:cNvPr>
          <p:cNvSpPr txBox="1"/>
          <p:nvPr/>
        </p:nvSpPr>
        <p:spPr>
          <a:xfrm>
            <a:off x="1903266" y="4334386"/>
            <a:ext cx="582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EB5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회원이면 누구나 무료로 다운로드</a:t>
            </a:r>
            <a:r>
              <a:rPr lang="en-US" altLang="ko-KR" sz="2800" b="1" dirty="0">
                <a:solidFill>
                  <a:srgbClr val="EEB5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800" b="1" dirty="0">
              <a:solidFill>
                <a:srgbClr val="EEB5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별: 꼭짓점 12개 5">
            <a:extLst>
              <a:ext uri="{FF2B5EF4-FFF2-40B4-BE49-F238E27FC236}">
                <a16:creationId xmlns:a16="http://schemas.microsoft.com/office/drawing/2014/main" id="{14E16A72-484A-D0F6-04E6-05738F635787}"/>
              </a:ext>
            </a:extLst>
          </p:cNvPr>
          <p:cNvSpPr/>
          <p:nvPr/>
        </p:nvSpPr>
        <p:spPr>
          <a:xfrm>
            <a:off x="147682" y="575911"/>
            <a:ext cx="1950720" cy="1742599"/>
          </a:xfrm>
          <a:prstGeom prst="star12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A34B0-4733-6265-EADD-C6774961B905}"/>
              </a:ext>
            </a:extLst>
          </p:cNvPr>
          <p:cNvSpPr txBox="1"/>
          <p:nvPr/>
        </p:nvSpPr>
        <p:spPr>
          <a:xfrm>
            <a:off x="365396" y="1124044"/>
            <a:ext cx="164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회원가입하면</a:t>
            </a:r>
            <a:endParaRPr lang="en-US" altLang="ko-KR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100% </a:t>
            </a:r>
            <a:r>
              <a:rPr lang="ko-KR" altLang="en-US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무료</a:t>
            </a:r>
            <a:r>
              <a:rPr lang="en-US" altLang="ko-KR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6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0734"/>
              </p:ext>
            </p:extLst>
          </p:nvPr>
        </p:nvGraphicFramePr>
        <p:xfrm>
          <a:off x="9476174" y="17756"/>
          <a:ext cx="2654423" cy="233159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참고 </a:t>
                      </a:r>
                      <a:endParaRPr lang="en-US" altLang="ko-KR" sz="800" dirty="0"/>
                    </a:p>
                    <a:p>
                      <a:pPr algn="ctr"/>
                      <a:r>
                        <a:rPr lang="ko-KR" altLang="en-US" sz="800" dirty="0"/>
                        <a:t>레퍼런스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http://www.megastudy.net/event/2020/1218_test/main.asp#/Event/2020/1218_test/main_batangmoexam_ax.asp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5523B-5D1F-B41B-F4C0-30E1DBC9AC8E}"/>
              </a:ext>
            </a:extLst>
          </p:cNvPr>
          <p:cNvSpPr txBox="1"/>
          <p:nvPr/>
        </p:nvSpPr>
        <p:spPr>
          <a:xfrm>
            <a:off x="1305417" y="808485"/>
            <a:ext cx="734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모의고사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이렇게 만듭니다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EDE0F3-2801-FF5B-C64D-ABC5CC232077}"/>
              </a:ext>
            </a:extLst>
          </p:cNvPr>
          <p:cNvSpPr/>
          <p:nvPr/>
        </p:nvSpPr>
        <p:spPr>
          <a:xfrm>
            <a:off x="1254034" y="1593667"/>
            <a:ext cx="1410790" cy="13672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4F84B-A57B-80AF-20D6-D69931002F0F}"/>
              </a:ext>
            </a:extLst>
          </p:cNvPr>
          <p:cNvSpPr/>
          <p:nvPr/>
        </p:nvSpPr>
        <p:spPr>
          <a:xfrm>
            <a:off x="4184468" y="1593667"/>
            <a:ext cx="1410790" cy="13672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76307E-6F7C-9D87-0AC0-96C6591C5C14}"/>
              </a:ext>
            </a:extLst>
          </p:cNvPr>
          <p:cNvSpPr/>
          <p:nvPr/>
        </p:nvSpPr>
        <p:spPr>
          <a:xfrm>
            <a:off x="7114902" y="1593667"/>
            <a:ext cx="1410790" cy="13672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59C32-77F6-F3F1-F279-BE2D3FE7390B}"/>
              </a:ext>
            </a:extLst>
          </p:cNvPr>
          <p:cNvSpPr txBox="1"/>
          <p:nvPr/>
        </p:nvSpPr>
        <p:spPr>
          <a:xfrm>
            <a:off x="1460866" y="3100251"/>
            <a:ext cx="12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Point 1 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9BA0F-EB09-FEC8-2468-F55EE9B61E17}"/>
              </a:ext>
            </a:extLst>
          </p:cNvPr>
          <p:cNvSpPr txBox="1"/>
          <p:nvPr/>
        </p:nvSpPr>
        <p:spPr>
          <a:xfrm>
            <a:off x="4452258" y="3100251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Point 2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BC4B8-B187-6AE3-91C8-0B87E292B160}"/>
              </a:ext>
            </a:extLst>
          </p:cNvPr>
          <p:cNvSpPr txBox="1"/>
          <p:nvPr/>
        </p:nvSpPr>
        <p:spPr>
          <a:xfrm>
            <a:off x="7443649" y="3100251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Point 3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D628A-6E11-6FC1-644D-CCDD51141618}"/>
              </a:ext>
            </a:extLst>
          </p:cNvPr>
          <p:cNvSpPr txBox="1"/>
          <p:nvPr/>
        </p:nvSpPr>
        <p:spPr>
          <a:xfrm>
            <a:off x="4184468" y="3518827"/>
            <a:ext cx="158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 전문 교수진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100%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DA0C2-F8E3-0824-6D16-F44E87F3664C}"/>
              </a:ext>
            </a:extLst>
          </p:cNvPr>
          <p:cNvSpPr txBox="1"/>
          <p:nvPr/>
        </p:nvSpPr>
        <p:spPr>
          <a:xfrm>
            <a:off x="1136252" y="3539815"/>
            <a:ext cx="158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기출문제 분석을 통한 최신 출제 경향 반영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36A63-9107-8940-3E86-282D0EB092B5}"/>
              </a:ext>
            </a:extLst>
          </p:cNvPr>
          <p:cNvSpPr txBox="1"/>
          <p:nvPr/>
        </p:nvSpPr>
        <p:spPr>
          <a:xfrm>
            <a:off x="7068752" y="3543950"/>
            <a:ext cx="186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전문 연구원 교차 검수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 합격생 및 수험생을 통한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β-TEST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3D31B9-3443-20BD-4E80-253C95C5FC1B}"/>
              </a:ext>
            </a:extLst>
          </p:cNvPr>
          <p:cNvSpPr/>
          <p:nvPr/>
        </p:nvSpPr>
        <p:spPr>
          <a:xfrm>
            <a:off x="2595592" y="4167051"/>
            <a:ext cx="1410790" cy="13672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930D8DD-6B46-711D-52F7-80B4F5EB341D}"/>
              </a:ext>
            </a:extLst>
          </p:cNvPr>
          <p:cNvSpPr/>
          <p:nvPr/>
        </p:nvSpPr>
        <p:spPr>
          <a:xfrm>
            <a:off x="5526026" y="4167051"/>
            <a:ext cx="1410790" cy="13672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3FC94-3646-6051-47F6-47E0B4DF87F4}"/>
              </a:ext>
            </a:extLst>
          </p:cNvPr>
          <p:cNvSpPr txBox="1"/>
          <p:nvPr/>
        </p:nvSpPr>
        <p:spPr>
          <a:xfrm>
            <a:off x="2802425" y="5673635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Point 4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76204-68BE-68FB-8B50-9714DD718CF8}"/>
              </a:ext>
            </a:extLst>
          </p:cNvPr>
          <p:cNvSpPr txBox="1"/>
          <p:nvPr/>
        </p:nvSpPr>
        <p:spPr>
          <a:xfrm>
            <a:off x="5793816" y="5673635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Point 5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E19FE-D9AE-08F3-B55A-D7F6D4BFE511}"/>
              </a:ext>
            </a:extLst>
          </p:cNvPr>
          <p:cNvSpPr txBox="1"/>
          <p:nvPr/>
        </p:nvSpPr>
        <p:spPr>
          <a:xfrm>
            <a:off x="5526026" y="6092211"/>
            <a:ext cx="158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 시험과 유사한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난이도 지향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DF4E7C-B5B5-91CC-750E-36420064BF64}"/>
              </a:ext>
            </a:extLst>
          </p:cNvPr>
          <p:cNvSpPr txBox="1"/>
          <p:nvPr/>
        </p:nvSpPr>
        <p:spPr>
          <a:xfrm>
            <a:off x="2438840" y="6113199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자기 주도 학습을 위한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해설지 제공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0B7AA-3C2D-DAD0-58B9-EB578214A013}"/>
              </a:ext>
            </a:extLst>
          </p:cNvPr>
          <p:cNvSpPr txBox="1"/>
          <p:nvPr/>
        </p:nvSpPr>
        <p:spPr>
          <a:xfrm>
            <a:off x="3085664" y="424806"/>
            <a:ext cx="491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미리 준비하는 실력 점검 모의고사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328FBE-08F8-EF7A-64B1-2BEDF36A5CAC}"/>
              </a:ext>
            </a:extLst>
          </p:cNvPr>
          <p:cNvSpPr/>
          <p:nvPr/>
        </p:nvSpPr>
        <p:spPr>
          <a:xfrm>
            <a:off x="1341124" y="3117669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14AF88-3BBD-E53A-A987-692F1808EE15}"/>
              </a:ext>
            </a:extLst>
          </p:cNvPr>
          <p:cNvSpPr/>
          <p:nvPr/>
        </p:nvSpPr>
        <p:spPr>
          <a:xfrm>
            <a:off x="4406539" y="3112532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37EE01-8E6D-4B1A-921E-DDE4421602A0}"/>
              </a:ext>
            </a:extLst>
          </p:cNvPr>
          <p:cNvSpPr/>
          <p:nvPr/>
        </p:nvSpPr>
        <p:spPr>
          <a:xfrm>
            <a:off x="7397930" y="3108349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B8D77E-C069-9457-7027-3D7ECD072285}"/>
              </a:ext>
            </a:extLst>
          </p:cNvPr>
          <p:cNvSpPr/>
          <p:nvPr/>
        </p:nvSpPr>
        <p:spPr>
          <a:xfrm>
            <a:off x="2725127" y="5699869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B8F928-4251-01B8-9C85-E64C00B67F2A}"/>
              </a:ext>
            </a:extLst>
          </p:cNvPr>
          <p:cNvSpPr/>
          <p:nvPr/>
        </p:nvSpPr>
        <p:spPr>
          <a:xfrm>
            <a:off x="5727625" y="5699869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A56E52-B55C-C957-8B92-4DABB830A63C}"/>
              </a:ext>
            </a:extLst>
          </p:cNvPr>
          <p:cNvSpPr/>
          <p:nvPr/>
        </p:nvSpPr>
        <p:spPr>
          <a:xfrm>
            <a:off x="2491303" y="3123636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EC16AC-016B-68DA-0CA8-A72C1888323D}"/>
              </a:ext>
            </a:extLst>
          </p:cNvPr>
          <p:cNvSpPr/>
          <p:nvPr/>
        </p:nvSpPr>
        <p:spPr>
          <a:xfrm>
            <a:off x="5505554" y="3095787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26EED8-3222-9136-F77E-0FCCA0BCD1BC}"/>
              </a:ext>
            </a:extLst>
          </p:cNvPr>
          <p:cNvSpPr/>
          <p:nvPr/>
        </p:nvSpPr>
        <p:spPr>
          <a:xfrm>
            <a:off x="8502832" y="3117669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1EF430-C663-5E8B-4DAE-9A910037BC84}"/>
              </a:ext>
            </a:extLst>
          </p:cNvPr>
          <p:cNvSpPr/>
          <p:nvPr/>
        </p:nvSpPr>
        <p:spPr>
          <a:xfrm>
            <a:off x="3887300" y="5699869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AFF491-ECD0-3414-55E6-107CE575391E}"/>
              </a:ext>
            </a:extLst>
          </p:cNvPr>
          <p:cNvSpPr/>
          <p:nvPr/>
        </p:nvSpPr>
        <p:spPr>
          <a:xfrm>
            <a:off x="6877829" y="5701546"/>
            <a:ext cx="45719" cy="2881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AE1724-3819-5C44-A976-C55F1C54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01" y="4430177"/>
            <a:ext cx="836143" cy="929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FF4002-6A27-25EE-1103-6882FA32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731" y="4476525"/>
            <a:ext cx="711380" cy="8363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CF4BD91-A427-9B12-858F-6254C9DC2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849" y="1898665"/>
            <a:ext cx="884498" cy="9013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737A9DB-5A79-EC43-460C-52FBFA11E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151" y="1794435"/>
            <a:ext cx="998152" cy="93755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E591C24-1E2B-69A0-AAA8-AB3E17B92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149" y="1723633"/>
            <a:ext cx="1104295" cy="10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52CB6E-378A-9542-50DC-5DF5BDFA9E12}"/>
              </a:ext>
            </a:extLst>
          </p:cNvPr>
          <p:cNvSpPr/>
          <p:nvPr/>
        </p:nvSpPr>
        <p:spPr>
          <a:xfrm>
            <a:off x="1776549" y="1103812"/>
            <a:ext cx="5834742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98392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설문조사 후기 롤링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269D65-769E-76E1-2100-5E9A62B37502}"/>
              </a:ext>
            </a:extLst>
          </p:cNvPr>
          <p:cNvSpPr txBox="1"/>
          <p:nvPr/>
        </p:nvSpPr>
        <p:spPr>
          <a:xfrm>
            <a:off x="201755" y="1819986"/>
            <a:ext cx="9343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 시험과 유사한 난이도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</a:p>
          <a:p>
            <a:pPr algn="ctr"/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먼저 미래인재소방 모의고사를 경험한 분들이 이렇게 말합니다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635F5-AF30-14CD-90DB-D53676050456}"/>
              </a:ext>
            </a:extLst>
          </p:cNvPr>
          <p:cNvSpPr txBox="1"/>
          <p:nvPr/>
        </p:nvSpPr>
        <p:spPr>
          <a:xfrm>
            <a:off x="522515" y="396312"/>
            <a:ext cx="8316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</a:t>
            </a:r>
            <a:r>
              <a:rPr lang="en-US" altLang="ko-KR" sz="20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20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온라인모의고사 신청자 대비 </a:t>
            </a:r>
            <a:r>
              <a:rPr lang="ko-KR" altLang="en-US" sz="2000" i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응시율</a:t>
            </a:r>
            <a:r>
              <a:rPr lang="ko-KR" altLang="en-US" sz="20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 </a:t>
            </a:r>
            <a:r>
              <a:rPr lang="ko-KR" altLang="en-US" sz="20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</a:t>
            </a:r>
            <a:r>
              <a:rPr lang="en-US" altLang="ko-KR" sz="2000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algn="ctr"/>
            <a:r>
              <a:rPr lang="ko-KR" altLang="en-US" sz="36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만족도 </a:t>
            </a:r>
            <a:r>
              <a:rPr lang="en-US" altLang="ko-KR" sz="36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93% </a:t>
            </a:r>
            <a:r>
              <a:rPr lang="ko-KR" altLang="en-US" sz="36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</a:t>
            </a:r>
            <a:r>
              <a:rPr lang="en-US" altLang="ko-KR" sz="36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3600" i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02C69B-7E0C-0A6F-34FB-8C1BA8318B48}"/>
              </a:ext>
            </a:extLst>
          </p:cNvPr>
          <p:cNvSpPr/>
          <p:nvPr/>
        </p:nvSpPr>
        <p:spPr>
          <a:xfrm>
            <a:off x="1166953" y="2882377"/>
            <a:ext cx="3309257" cy="1796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722A2-7A5C-8B5D-A198-3B5C558B9DCC}"/>
              </a:ext>
            </a:extLst>
          </p:cNvPr>
          <p:cNvSpPr/>
          <p:nvPr/>
        </p:nvSpPr>
        <p:spPr>
          <a:xfrm>
            <a:off x="5122097" y="2858987"/>
            <a:ext cx="3309257" cy="1820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5B65B782-8F67-5FC8-B6FE-DADF10A062F0}"/>
              </a:ext>
            </a:extLst>
          </p:cNvPr>
          <p:cNvSpPr/>
          <p:nvPr/>
        </p:nvSpPr>
        <p:spPr>
          <a:xfrm>
            <a:off x="8778240" y="3564380"/>
            <a:ext cx="374468" cy="78377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C0D750-0383-8C6B-9E45-1FA86CB0839E}"/>
              </a:ext>
            </a:extLst>
          </p:cNvPr>
          <p:cNvSpPr/>
          <p:nvPr/>
        </p:nvSpPr>
        <p:spPr>
          <a:xfrm flipH="1">
            <a:off x="339634" y="3564380"/>
            <a:ext cx="418012" cy="78377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89BE1-6F36-4F07-3742-1503942A6925}"/>
              </a:ext>
            </a:extLst>
          </p:cNvPr>
          <p:cNvSpPr txBox="1"/>
          <p:nvPr/>
        </p:nvSpPr>
        <p:spPr>
          <a:xfrm>
            <a:off x="1101637" y="3180562"/>
            <a:ext cx="34398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내가 어느 과목이 부족한지 </a:t>
            </a:r>
            <a:endParaRPr lang="en-US" altLang="ko-KR" sz="1100" b="1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느낄 수 있어서 좋았어요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! </a:t>
            </a:r>
          </a:p>
          <a:p>
            <a:pPr 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문제가 어렵지 않았으나 헷갈리는 부분이 있어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그 부분을 보완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해야겠다는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것을 알았습니다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많은 모의고사를 풀어보았는데 그 중에서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제일 공무원시험과 난이도가 비슷했던 것 같아요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~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807F7-4F15-D97D-2AF9-C191323FB143}"/>
              </a:ext>
            </a:extLst>
          </p:cNvPr>
          <p:cNvSpPr txBox="1"/>
          <p:nvPr/>
        </p:nvSpPr>
        <p:spPr>
          <a:xfrm>
            <a:off x="5087261" y="3272894"/>
            <a:ext cx="33774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실제 시험장에서의 난이도를 경험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한 것 같아서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도움이 많이 되었습니다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기본기에 충실 해야함을 한 번 더 깨닫게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되어 좋았습니다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!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감사합니다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!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E1027-3484-88BA-66E1-63B654B63333}"/>
              </a:ext>
            </a:extLst>
          </p:cNvPr>
          <p:cNvSpPr txBox="1"/>
          <p:nvPr/>
        </p:nvSpPr>
        <p:spPr>
          <a:xfrm>
            <a:off x="1244821" y="4771007"/>
            <a:ext cx="33092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문제의 난이도 구성이 진짜 좋았어요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~</a:t>
            </a: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행정법 문제가 어려워서 연습하기 좋았고</a:t>
            </a:r>
            <a:endParaRPr lang="en-US" altLang="ko-KR" sz="1100" dirty="0"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법규나 학개론도 쉬운 문제와 어려운 문제가</a:t>
            </a:r>
            <a:endParaRPr lang="en-US" altLang="ko-KR" sz="1100" dirty="0"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골고루 구성되어 있어서 좋았습니다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무료로 이런 퀄리티 좋은 문제 주셔서</a:t>
            </a:r>
            <a:endParaRPr lang="en-US" altLang="ko-KR" sz="1100" dirty="0"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감사합니다</a:t>
            </a:r>
            <a:r>
              <a:rPr lang="en-US" altLang="ko-KR" sz="1100" dirty="0">
                <a:latin typeface="+mj-ea"/>
                <a:ea typeface="+mj-ea"/>
              </a:rPr>
              <a:t>!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2BF59-89F0-46FD-C691-0D8E4961AE5E}"/>
              </a:ext>
            </a:extLst>
          </p:cNvPr>
          <p:cNvSpPr txBox="1"/>
          <p:nvPr/>
        </p:nvSpPr>
        <p:spPr>
          <a:xfrm>
            <a:off x="6509655" y="6653692"/>
            <a:ext cx="3377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</a:t>
            </a:r>
            <a:r>
              <a:rPr lang="en-US" altLang="ko-KR" sz="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온라인모의고사 응시생 설문조사 후기 내용 중 </a:t>
            </a:r>
            <a:r>
              <a:rPr lang="en-US" altLang="ko-KR" sz="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00AE6-28B9-5CE2-D08C-1EFA9AFFDCA0}"/>
              </a:ext>
            </a:extLst>
          </p:cNvPr>
          <p:cNvSpPr txBox="1"/>
          <p:nvPr/>
        </p:nvSpPr>
        <p:spPr>
          <a:xfrm>
            <a:off x="5087261" y="4771007"/>
            <a:ext cx="33092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타학원에서 너무 지엽적인 문제만 보다가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solidFill>
                  <a:srgbClr val="000000"/>
                </a:solidFill>
                <a:latin typeface="+mj-ea"/>
                <a:ea typeface="+mj-ea"/>
              </a:rPr>
              <a:t>실제 시험과 유사한 난이도의 문제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</a:rPr>
              <a:t>를 보니까</a:t>
            </a:r>
            <a:endParaRPr lang="en-US" altLang="ko-KR" sz="11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</a:rPr>
              <a:t>연습이 제대로 되어서 좋았습니다</a:t>
            </a: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</a:rPr>
              <a:t>어려운 부분만 공부하느라 기본을 놓치고</a:t>
            </a:r>
            <a:endParaRPr lang="en-US" altLang="ko-KR" sz="11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</a:rPr>
              <a:t>있다는 생각이 들어 아차 싶었네요</a:t>
            </a: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</a:rPr>
              <a:t>~</a:t>
            </a:r>
          </a:p>
          <a:p>
            <a:pPr algn="ctr"/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</a:rPr>
              <a:t>좋은 문제 고맙습니다</a:t>
            </a: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</a:rPr>
              <a:t>!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EA23FA-4A14-B601-76B1-6E5FE860A360}"/>
              </a:ext>
            </a:extLst>
          </p:cNvPr>
          <p:cNvSpPr/>
          <p:nvPr/>
        </p:nvSpPr>
        <p:spPr>
          <a:xfrm>
            <a:off x="449958" y="3272894"/>
            <a:ext cx="235126" cy="2616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4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8831A-AA3C-8E66-D38A-9635D4633508}"/>
              </a:ext>
            </a:extLst>
          </p:cNvPr>
          <p:cNvSpPr/>
          <p:nvPr/>
        </p:nvSpPr>
        <p:spPr>
          <a:xfrm>
            <a:off x="840843" y="979498"/>
            <a:ext cx="769837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47443AB-A560-601E-B526-8F03A98A34D6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A901A0-8297-FF6D-E9C9-8F24D539F5C9}"/>
              </a:ext>
            </a:extLst>
          </p:cNvPr>
          <p:cNvSpPr txBox="1"/>
          <p:nvPr/>
        </p:nvSpPr>
        <p:spPr>
          <a:xfrm>
            <a:off x="384295" y="588026"/>
            <a:ext cx="8543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남보다 빠르게 준비해야 한번에 합격합니다</a:t>
            </a:r>
            <a:r>
              <a:rPr lang="en-US" altLang="ko-KR" sz="32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3200" i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BAC69-8976-43D6-E690-48C48B94937A}"/>
              </a:ext>
            </a:extLst>
          </p:cNvPr>
          <p:cNvSpPr txBox="1"/>
          <p:nvPr/>
        </p:nvSpPr>
        <p:spPr>
          <a:xfrm>
            <a:off x="567176" y="177210"/>
            <a:ext cx="8543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모의고사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너무 이르다고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느껴지시나요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320C06-DFF5-B3A1-3027-F5E7738C6AE0}"/>
              </a:ext>
            </a:extLst>
          </p:cNvPr>
          <p:cNvSpPr/>
          <p:nvPr/>
        </p:nvSpPr>
        <p:spPr>
          <a:xfrm>
            <a:off x="1235558" y="2711866"/>
            <a:ext cx="2159726" cy="1211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E51848-7EF0-378A-C9E2-799C22605B36}"/>
              </a:ext>
            </a:extLst>
          </p:cNvPr>
          <p:cNvSpPr txBox="1"/>
          <p:nvPr/>
        </p:nvSpPr>
        <p:spPr>
          <a:xfrm>
            <a:off x="1135410" y="3096521"/>
            <a:ext cx="2360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지난 실패의 원인인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취약점을 파악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보완하고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구체적 목표 세우기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401E8-D168-B6A3-D124-23974B5EC500}"/>
              </a:ext>
            </a:extLst>
          </p:cNvPr>
          <p:cNvSpPr txBox="1"/>
          <p:nvPr/>
        </p:nvSpPr>
        <p:spPr>
          <a:xfrm>
            <a:off x="3482374" y="3096523"/>
            <a:ext cx="2360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초심으로 돌아가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부족한 부분을 학습하고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차근차근 실력 쌓기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F556AC-38AC-A2CE-5458-EF74BE1A2B07}"/>
              </a:ext>
            </a:extLst>
          </p:cNvPr>
          <p:cNvSpPr txBox="1"/>
          <p:nvPr/>
        </p:nvSpPr>
        <p:spPr>
          <a:xfrm>
            <a:off x="4720099" y="5766527"/>
            <a:ext cx="2360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학습중인 이론이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어떻게 문제화 되는지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3E1D20-6435-78CF-38AD-16798E536E33}"/>
              </a:ext>
            </a:extLst>
          </p:cNvPr>
          <p:cNvSpPr txBox="1"/>
          <p:nvPr/>
        </p:nvSpPr>
        <p:spPr>
          <a:xfrm>
            <a:off x="5831507" y="3096525"/>
            <a:ext cx="2360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모의고사를 통해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 과목 균형 잡힌 학습이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되는지 확인하기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68AF6B-13D2-957A-4F1F-D8A315634CDD}"/>
              </a:ext>
            </a:extLst>
          </p:cNvPr>
          <p:cNvSpPr/>
          <p:nvPr/>
        </p:nvSpPr>
        <p:spPr>
          <a:xfrm>
            <a:off x="3575986" y="2711867"/>
            <a:ext cx="2159726" cy="1211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B3BDE3-215F-B5B3-83DF-4676224573BD}"/>
              </a:ext>
            </a:extLst>
          </p:cNvPr>
          <p:cNvSpPr/>
          <p:nvPr/>
        </p:nvSpPr>
        <p:spPr>
          <a:xfrm>
            <a:off x="2370252" y="5367873"/>
            <a:ext cx="2159726" cy="1211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F84E8E-DB1B-EB66-8855-83D82BB060CE}"/>
              </a:ext>
            </a:extLst>
          </p:cNvPr>
          <p:cNvSpPr/>
          <p:nvPr/>
        </p:nvSpPr>
        <p:spPr>
          <a:xfrm>
            <a:off x="5922950" y="2711867"/>
            <a:ext cx="2159726" cy="1211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1001">
            <a:extLst>
              <a:ext uri="{FF2B5EF4-FFF2-40B4-BE49-F238E27FC236}">
                <a16:creationId xmlns:a16="http://schemas.microsoft.com/office/drawing/2014/main" id="{8DFB5526-3B32-DA1F-0CD1-044610EB65D2}"/>
              </a:ext>
            </a:extLst>
          </p:cNvPr>
          <p:cNvGrpSpPr/>
          <p:nvPr/>
        </p:nvGrpSpPr>
        <p:grpSpPr>
          <a:xfrm>
            <a:off x="2129517" y="2550168"/>
            <a:ext cx="371807" cy="368978"/>
            <a:chOff x="763228" y="536819"/>
            <a:chExt cx="2900419" cy="2914993"/>
          </a:xfrm>
        </p:grpSpPr>
        <p:pic>
          <p:nvPicPr>
            <p:cNvPr id="57" name="Object 2">
              <a:extLst>
                <a:ext uri="{FF2B5EF4-FFF2-40B4-BE49-F238E27FC236}">
                  <a16:creationId xmlns:a16="http://schemas.microsoft.com/office/drawing/2014/main" id="{17E162F6-0345-A14B-AB5A-256883AD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228" y="536819"/>
              <a:ext cx="2900419" cy="2914993"/>
            </a:xfrm>
            <a:prstGeom prst="rect">
              <a:avLst/>
            </a:prstGeom>
          </p:spPr>
        </p:pic>
      </p:grpSp>
      <p:grpSp>
        <p:nvGrpSpPr>
          <p:cNvPr id="58" name="그룹 1001">
            <a:extLst>
              <a:ext uri="{FF2B5EF4-FFF2-40B4-BE49-F238E27FC236}">
                <a16:creationId xmlns:a16="http://schemas.microsoft.com/office/drawing/2014/main" id="{E2FBA0E2-6FC2-2364-F3F5-550208E4EDDE}"/>
              </a:ext>
            </a:extLst>
          </p:cNvPr>
          <p:cNvGrpSpPr/>
          <p:nvPr/>
        </p:nvGrpSpPr>
        <p:grpSpPr>
          <a:xfrm>
            <a:off x="4496270" y="2550168"/>
            <a:ext cx="371807" cy="368978"/>
            <a:chOff x="763228" y="536819"/>
            <a:chExt cx="2900419" cy="2914993"/>
          </a:xfrm>
        </p:grpSpPr>
        <p:pic>
          <p:nvPicPr>
            <p:cNvPr id="59" name="Object 2">
              <a:extLst>
                <a:ext uri="{FF2B5EF4-FFF2-40B4-BE49-F238E27FC236}">
                  <a16:creationId xmlns:a16="http://schemas.microsoft.com/office/drawing/2014/main" id="{081FAF14-4988-19D6-7770-4B4F9967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228" y="536819"/>
              <a:ext cx="2900419" cy="2914993"/>
            </a:xfrm>
            <a:prstGeom prst="rect">
              <a:avLst/>
            </a:prstGeom>
          </p:spPr>
        </p:pic>
      </p:grpSp>
      <p:grpSp>
        <p:nvGrpSpPr>
          <p:cNvPr id="60" name="그룹 1001">
            <a:extLst>
              <a:ext uri="{FF2B5EF4-FFF2-40B4-BE49-F238E27FC236}">
                <a16:creationId xmlns:a16="http://schemas.microsoft.com/office/drawing/2014/main" id="{DC04C1D5-A8BC-F838-9E27-FD99333F9A8A}"/>
              </a:ext>
            </a:extLst>
          </p:cNvPr>
          <p:cNvGrpSpPr/>
          <p:nvPr/>
        </p:nvGrpSpPr>
        <p:grpSpPr>
          <a:xfrm>
            <a:off x="6816909" y="2550169"/>
            <a:ext cx="371807" cy="368978"/>
            <a:chOff x="763228" y="536819"/>
            <a:chExt cx="2900419" cy="2914993"/>
          </a:xfrm>
        </p:grpSpPr>
        <p:pic>
          <p:nvPicPr>
            <p:cNvPr id="61" name="Object 2">
              <a:extLst>
                <a:ext uri="{FF2B5EF4-FFF2-40B4-BE49-F238E27FC236}">
                  <a16:creationId xmlns:a16="http://schemas.microsoft.com/office/drawing/2014/main" id="{6F290654-C5B1-40D3-C130-9551C6FF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228" y="536819"/>
              <a:ext cx="2900419" cy="2914993"/>
            </a:xfrm>
            <a:prstGeom prst="rect">
              <a:avLst/>
            </a:prstGeom>
          </p:spPr>
        </p:pic>
      </p:grpSp>
      <p:grpSp>
        <p:nvGrpSpPr>
          <p:cNvPr id="62" name="그룹 1002">
            <a:extLst>
              <a:ext uri="{FF2B5EF4-FFF2-40B4-BE49-F238E27FC236}">
                <a16:creationId xmlns:a16="http://schemas.microsoft.com/office/drawing/2014/main" id="{90792218-1984-650C-2AEF-CDE0868ABFB2}"/>
              </a:ext>
            </a:extLst>
          </p:cNvPr>
          <p:cNvGrpSpPr/>
          <p:nvPr/>
        </p:nvGrpSpPr>
        <p:grpSpPr>
          <a:xfrm>
            <a:off x="3269413" y="5163773"/>
            <a:ext cx="395957" cy="398654"/>
            <a:chOff x="5099026" y="4646104"/>
            <a:chExt cx="2561414" cy="2574285"/>
          </a:xfrm>
        </p:grpSpPr>
        <p:pic>
          <p:nvPicPr>
            <p:cNvPr id="63" name="Object 5">
              <a:extLst>
                <a:ext uri="{FF2B5EF4-FFF2-40B4-BE49-F238E27FC236}">
                  <a16:creationId xmlns:a16="http://schemas.microsoft.com/office/drawing/2014/main" id="{35479181-D0E3-AE80-502C-72F0300A0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26" y="4646104"/>
              <a:ext cx="2561414" cy="2574285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65A45E8-5BCE-016D-6C26-60EDE5763717}"/>
              </a:ext>
            </a:extLst>
          </p:cNvPr>
          <p:cNvSpPr txBox="1"/>
          <p:nvPr/>
        </p:nvSpPr>
        <p:spPr>
          <a:xfrm>
            <a:off x="2287380" y="5766527"/>
            <a:ext cx="2360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시험 출제 경향을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파악하여 중요 파트를 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집중하여 학습하기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C48018D-8826-F396-10F1-6BC228C5BC84}"/>
              </a:ext>
            </a:extLst>
          </p:cNvPr>
          <p:cNvSpPr/>
          <p:nvPr/>
        </p:nvSpPr>
        <p:spPr>
          <a:xfrm>
            <a:off x="4802971" y="5367873"/>
            <a:ext cx="2159726" cy="1211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1002">
            <a:extLst>
              <a:ext uri="{FF2B5EF4-FFF2-40B4-BE49-F238E27FC236}">
                <a16:creationId xmlns:a16="http://schemas.microsoft.com/office/drawing/2014/main" id="{955F3E0A-60CA-3855-7F37-5FB5BEEF92EB}"/>
              </a:ext>
            </a:extLst>
          </p:cNvPr>
          <p:cNvGrpSpPr/>
          <p:nvPr/>
        </p:nvGrpSpPr>
        <p:grpSpPr>
          <a:xfrm>
            <a:off x="5702132" y="5163773"/>
            <a:ext cx="395957" cy="398654"/>
            <a:chOff x="5099026" y="4646104"/>
            <a:chExt cx="2561414" cy="2574285"/>
          </a:xfrm>
        </p:grpSpPr>
        <p:pic>
          <p:nvPicPr>
            <p:cNvPr id="67" name="Object 5">
              <a:extLst>
                <a:ext uri="{FF2B5EF4-FFF2-40B4-BE49-F238E27FC236}">
                  <a16:creationId xmlns:a16="http://schemas.microsoft.com/office/drawing/2014/main" id="{4736B428-BF5E-517F-74FB-FA3C141C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26" y="4646104"/>
              <a:ext cx="2561414" cy="2574285"/>
            </a:xfrm>
            <a:prstGeom prst="rect">
              <a:avLst/>
            </a:prstGeom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1A5E3293-FF05-EBBE-E108-7AAEC6106EFE}"/>
              </a:ext>
            </a:extLst>
          </p:cNvPr>
          <p:cNvSpPr/>
          <p:nvPr/>
        </p:nvSpPr>
        <p:spPr>
          <a:xfrm>
            <a:off x="2778357" y="1394479"/>
            <a:ext cx="1001484" cy="95297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66DDF-A023-E3B6-008D-BE5E0D3E78E9}"/>
              </a:ext>
            </a:extLst>
          </p:cNvPr>
          <p:cNvSpPr txBox="1"/>
          <p:nvPr/>
        </p:nvSpPr>
        <p:spPr>
          <a:xfrm>
            <a:off x="2727364" y="1765514"/>
            <a:ext cx="1097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사람 일러스트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26BCC6-B958-AD5C-F46D-BF5AEDEE4B71}"/>
              </a:ext>
            </a:extLst>
          </p:cNvPr>
          <p:cNvSpPr txBox="1"/>
          <p:nvPr/>
        </p:nvSpPr>
        <p:spPr>
          <a:xfrm>
            <a:off x="3773651" y="1551219"/>
            <a:ext cx="555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재도전 하기로 마음먹었다면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이렇게 활용해보세요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13D406-A939-9963-0382-B4C0106C2123}"/>
              </a:ext>
            </a:extLst>
          </p:cNvPr>
          <p:cNvSpPr txBox="1"/>
          <p:nvPr/>
        </p:nvSpPr>
        <p:spPr>
          <a:xfrm>
            <a:off x="3395284" y="4308390"/>
            <a:ext cx="555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이제 막 소방공무원 학습을 시작하셨나요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이렇게 활용해보세요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8F0A100-1DDF-8B52-E3DC-55AF9494060D}"/>
              </a:ext>
            </a:extLst>
          </p:cNvPr>
          <p:cNvSpPr/>
          <p:nvPr/>
        </p:nvSpPr>
        <p:spPr>
          <a:xfrm>
            <a:off x="2344643" y="4142666"/>
            <a:ext cx="1001484" cy="95297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F22E8E-A58E-11E1-AC8C-ABC3A5127019}"/>
              </a:ext>
            </a:extLst>
          </p:cNvPr>
          <p:cNvSpPr txBox="1"/>
          <p:nvPr/>
        </p:nvSpPr>
        <p:spPr>
          <a:xfrm>
            <a:off x="2293650" y="4513701"/>
            <a:ext cx="1097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사람 일러스트</a:t>
            </a:r>
          </a:p>
        </p:txBody>
      </p:sp>
    </p:spTree>
    <p:extLst>
      <p:ext uri="{BB962C8B-B14F-4D97-AF65-F5344CB8AC3E}">
        <p14:creationId xmlns:p14="http://schemas.microsoft.com/office/powerpoint/2010/main" val="226726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96462"/>
              </p:ext>
            </p:extLst>
          </p:nvPr>
        </p:nvGraphicFramePr>
        <p:xfrm>
          <a:off x="9476174" y="17756"/>
          <a:ext cx="2654423" cy="481354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알림 문자 신청하기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- ID </a:t>
                      </a:r>
                      <a:r>
                        <a:rPr lang="ko-KR" altLang="en-US" sz="800" dirty="0">
                          <a:latin typeface="+mn-ea"/>
                        </a:rPr>
                        <a:t>이름 연락처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신청일 데이터 관리자 누적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추후 파일 업로드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(1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차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- 5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월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일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업로드 전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알럿메세지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‘5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월 중순 오픈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＇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추후 파일 업로드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(2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차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- 6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월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일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업로드 전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알럿메세지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‘6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월 중순 오픈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＇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추후 파일 업로드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(3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차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- 7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월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일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업로드 전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알럿메세지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‘7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월 중순 오픈 예정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＇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※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확인필요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모의고사 파일 다운로드 이후에 설문조사 팝업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설문내용은 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12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참고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※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설문 참여자 전원에게 미래인재 포인트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3,000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점 즉시 지급 요청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C6DE6C-D4F3-1834-ECB8-459DD38B0E3F}"/>
              </a:ext>
            </a:extLst>
          </p:cNvPr>
          <p:cNvSpPr txBox="1"/>
          <p:nvPr/>
        </p:nvSpPr>
        <p:spPr>
          <a:xfrm>
            <a:off x="1393078" y="643785"/>
            <a:ext cx="7118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무료 다운로드 알람 신청</a:t>
            </a:r>
            <a:endParaRPr lang="en-US" altLang="ko-KR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업로드 일정 잊지 않게 알림 문자 신청하자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BE43A-32C0-19F1-DB50-EA62A16634FF}"/>
              </a:ext>
            </a:extLst>
          </p:cNvPr>
          <p:cNvSpPr txBox="1"/>
          <p:nvPr/>
        </p:nvSpPr>
        <p:spPr>
          <a:xfrm>
            <a:off x="1763123" y="18896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 업로드 되는 일정 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잊지 않게 알림 문자가 발송됩니다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C00AF-4DBC-77EA-AA9E-C9F068354E54}"/>
              </a:ext>
            </a:extLst>
          </p:cNvPr>
          <p:cNvSpPr/>
          <p:nvPr/>
        </p:nvSpPr>
        <p:spPr>
          <a:xfrm>
            <a:off x="3350825" y="2481944"/>
            <a:ext cx="2891246" cy="556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알림 문자 신청하기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9238C-F945-E7E6-8A08-1D25127C0723}"/>
              </a:ext>
            </a:extLst>
          </p:cNvPr>
          <p:cNvSpPr txBox="1"/>
          <p:nvPr/>
        </p:nvSpPr>
        <p:spPr>
          <a:xfrm>
            <a:off x="1852686" y="3763698"/>
            <a:ext cx="569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 문제 업로드 일정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2B4784DB-E143-806C-F732-D99F49965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01661"/>
              </p:ext>
            </p:extLst>
          </p:nvPr>
        </p:nvGraphicFramePr>
        <p:xfrm>
          <a:off x="1709765" y="4321459"/>
          <a:ext cx="6424023" cy="127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341">
                  <a:extLst>
                    <a:ext uri="{9D8B030D-6E8A-4147-A177-3AD203B41FA5}">
                      <a16:colId xmlns:a16="http://schemas.microsoft.com/office/drawing/2014/main" val="4035409832"/>
                    </a:ext>
                  </a:extLst>
                </a:gridCol>
                <a:gridCol w="2141341">
                  <a:extLst>
                    <a:ext uri="{9D8B030D-6E8A-4147-A177-3AD203B41FA5}">
                      <a16:colId xmlns:a16="http://schemas.microsoft.com/office/drawing/2014/main" val="788858455"/>
                    </a:ext>
                  </a:extLst>
                </a:gridCol>
                <a:gridCol w="2141341">
                  <a:extLst>
                    <a:ext uri="{9D8B030D-6E8A-4147-A177-3AD203B41FA5}">
                      <a16:colId xmlns:a16="http://schemas.microsoft.com/office/drawing/2014/main" val="172232725"/>
                    </a:ext>
                  </a:extLst>
                </a:gridCol>
              </a:tblGrid>
              <a:tr h="4260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소방학개론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(25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문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소방관계법규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(25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문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행정법총론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(25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문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78936"/>
                  </a:ext>
                </a:extLst>
              </a:tr>
              <a:tr h="426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월 중순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중순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월 중순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25880"/>
                  </a:ext>
                </a:extLst>
              </a:tr>
              <a:tr h="42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다운로드 하기 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다운로드 하기 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다운로드 하기 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8551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B2C079D-ACB7-CF38-0D4C-34CF4DCA28F5}"/>
              </a:ext>
            </a:extLst>
          </p:cNvPr>
          <p:cNvSpPr txBox="1"/>
          <p:nvPr/>
        </p:nvSpPr>
        <p:spPr>
          <a:xfrm>
            <a:off x="1873777" y="56686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한달에 한번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여러분의 실력 점검을 위해 찾아옵니다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A3AB6E4-F8E0-6522-9688-D875E92EE328}"/>
              </a:ext>
            </a:extLst>
          </p:cNvPr>
          <p:cNvSpPr/>
          <p:nvPr/>
        </p:nvSpPr>
        <p:spPr>
          <a:xfrm>
            <a:off x="3115694" y="2472673"/>
            <a:ext cx="235131" cy="2699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32FDEE-8458-D53F-5AF8-F3EB915B723C}"/>
              </a:ext>
            </a:extLst>
          </p:cNvPr>
          <p:cNvSpPr/>
          <p:nvPr/>
        </p:nvSpPr>
        <p:spPr>
          <a:xfrm>
            <a:off x="1908611" y="5121928"/>
            <a:ext cx="235131" cy="2699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BDDDA94-F5AB-92FD-6015-E644163F12A0}"/>
              </a:ext>
            </a:extLst>
          </p:cNvPr>
          <p:cNvSpPr/>
          <p:nvPr/>
        </p:nvSpPr>
        <p:spPr>
          <a:xfrm>
            <a:off x="4107525" y="5121928"/>
            <a:ext cx="235131" cy="2699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5AC0B4-5191-E4BF-2D2B-67A7A58B9503}"/>
              </a:ext>
            </a:extLst>
          </p:cNvPr>
          <p:cNvSpPr/>
          <p:nvPr/>
        </p:nvSpPr>
        <p:spPr>
          <a:xfrm>
            <a:off x="6306439" y="5116926"/>
            <a:ext cx="235131" cy="2699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4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1867A341-F425-9035-5488-A78478842736}"/>
              </a:ext>
            </a:extLst>
          </p:cNvPr>
          <p:cNvSpPr/>
          <p:nvPr/>
        </p:nvSpPr>
        <p:spPr>
          <a:xfrm rot="10800000">
            <a:off x="1689463" y="35112"/>
            <a:ext cx="5878284" cy="1036320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5D124-8D13-E734-ED05-F9918B769560}"/>
              </a:ext>
            </a:extLst>
          </p:cNvPr>
          <p:cNvSpPr txBox="1"/>
          <p:nvPr/>
        </p:nvSpPr>
        <p:spPr>
          <a:xfrm>
            <a:off x="2769327" y="230106"/>
            <a:ext cx="400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소문내기 </a:t>
            </a:r>
            <a:r>
              <a:rPr lang="en-US" altLang="ko-KR" sz="3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endParaRPr lang="ko-KR" altLang="en-US" sz="3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FFAD7-6BBD-09AA-0A68-181B40BA4812}"/>
              </a:ext>
            </a:extLst>
          </p:cNvPr>
          <p:cNvSpPr txBox="1"/>
          <p:nvPr/>
        </p:nvSpPr>
        <p:spPr>
          <a:xfrm>
            <a:off x="1456509" y="1285029"/>
            <a:ext cx="663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미래인재소방의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Begin, Again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무료 배포 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이벤트를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소문내주세요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추첨을 통해 상품을 드립니다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A7484-614D-4342-9B00-EFD68CC77849}"/>
              </a:ext>
            </a:extLst>
          </p:cNvPr>
          <p:cNvSpPr txBox="1"/>
          <p:nvPr/>
        </p:nvSpPr>
        <p:spPr>
          <a:xfrm>
            <a:off x="2016346" y="2160817"/>
            <a:ext cx="598216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▶ 이벤트 기간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2023.05.31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▶ 당첨 발표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2023.6.8(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개별 문자 발송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▶ 참여 방법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하단 내용 참고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E1F2F-9B37-3BA4-F8FC-602F8B98D4BE}"/>
              </a:ext>
            </a:extLst>
          </p:cNvPr>
          <p:cNvSpPr/>
          <p:nvPr/>
        </p:nvSpPr>
        <p:spPr>
          <a:xfrm>
            <a:off x="3962400" y="3816887"/>
            <a:ext cx="2133600" cy="21336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22E173-6200-11E9-2270-D748F2E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62" y="4097021"/>
            <a:ext cx="1147428" cy="1623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CD24A7-7CA7-BAEA-05E1-E20CCCC58D76}"/>
              </a:ext>
            </a:extLst>
          </p:cNvPr>
          <p:cNvSpPr txBox="1"/>
          <p:nvPr/>
        </p:nvSpPr>
        <p:spPr>
          <a:xfrm>
            <a:off x="4124205" y="6068127"/>
            <a:ext cx="20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스타벅스 커피</a:t>
            </a:r>
            <a:r>
              <a:rPr lang="en-US" altLang="ko-KR" sz="1200" dirty="0"/>
              <a:t>(10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15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046"/>
              </p:ext>
            </p:extLst>
          </p:nvPr>
        </p:nvGraphicFramePr>
        <p:xfrm>
          <a:off x="9476174" y="17756"/>
          <a:ext cx="2654423" cy="462848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소문내기 이미지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메인 이미지 보고 추가 작업 여부 결정하겠습니다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~)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복사 기능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</a:rPr>
                        <a:t>[</a:t>
                      </a:r>
                      <a:r>
                        <a:rPr lang="ko-KR" altLang="en-US" sz="800" spc="-150" dirty="0">
                          <a:latin typeface="+mn-ea"/>
                        </a:rPr>
                        <a:t>디</a:t>
                      </a:r>
                      <a:r>
                        <a:rPr lang="en-US" altLang="ko-KR" sz="800" spc="-150" dirty="0">
                          <a:latin typeface="+mn-ea"/>
                        </a:rPr>
                        <a:t>/</a:t>
                      </a:r>
                      <a:r>
                        <a:rPr lang="ko-KR" altLang="en-US" sz="800" spc="-150" dirty="0">
                          <a:latin typeface="+mn-ea"/>
                        </a:rPr>
                        <a:t>퍼</a:t>
                      </a:r>
                      <a:r>
                        <a:rPr lang="en-US" altLang="ko-KR" sz="800" spc="-150" dirty="0">
                          <a:latin typeface="+mn-ea"/>
                        </a:rPr>
                        <a:t>/</a:t>
                      </a:r>
                      <a:r>
                        <a:rPr lang="ko-KR" altLang="en-US" sz="800" spc="-150" dirty="0">
                          <a:latin typeface="+mn-ea"/>
                        </a:rPr>
                        <a:t>개</a:t>
                      </a:r>
                      <a:r>
                        <a:rPr lang="en-US" altLang="ko-KR" sz="800" spc="-15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2"/>
                        </a:rPr>
                        <a:t>https://cafe.naver.com/gsdccompany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네이버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소방꿈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3"/>
                        </a:rPr>
                        <a:t>https://cafe.naver.com/im119/3268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네이버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소사모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4"/>
                        </a:rPr>
                        <a:t>https://cafe.daum.net/im119?q=%EC%86%8C%EB%B0%A9%EA%B3%B5%EB%AC%B4%EC%9B%90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다음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소사모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5"/>
                        </a:rPr>
                        <a:t>https://cafe.naver.com/firepass119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네이버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소꿈사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6"/>
                        </a:rPr>
                        <a:t>https://www.instagram.com/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인스타그램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ED4199-9C13-A1EA-9830-A21C7E9D5A27}"/>
              </a:ext>
            </a:extLst>
          </p:cNvPr>
          <p:cNvSpPr txBox="1"/>
          <p:nvPr/>
        </p:nvSpPr>
        <p:spPr>
          <a:xfrm>
            <a:off x="3600383" y="582993"/>
            <a:ext cx="4005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참여방법 안내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2AA6F-481D-0CE3-7ADD-5A1B46FBF565}"/>
              </a:ext>
            </a:extLst>
          </p:cNvPr>
          <p:cNvSpPr txBox="1"/>
          <p:nvPr/>
        </p:nvSpPr>
        <p:spPr>
          <a:xfrm>
            <a:off x="880404" y="1585245"/>
            <a:ext cx="7811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STEP. 01</a:t>
            </a:r>
          </a:p>
          <a:p>
            <a:pPr algn="ctr"/>
            <a:r>
              <a:rPr lang="ko-KR" altLang="en-US" sz="2800" spc="-150" dirty="0">
                <a:latin typeface="+mj-ea"/>
                <a:ea typeface="+mj-ea"/>
              </a:rPr>
              <a:t>소문내기 이미지와 함께 </a:t>
            </a:r>
            <a:r>
              <a:rPr lang="en-US" altLang="ko-KR" sz="2800" spc="-150" dirty="0">
                <a:latin typeface="+mj-ea"/>
                <a:ea typeface="+mj-ea"/>
              </a:rPr>
              <a:t>URL  </a:t>
            </a:r>
            <a:r>
              <a:rPr lang="ko-KR" altLang="en-US" sz="2800" spc="-150" dirty="0">
                <a:latin typeface="+mj-ea"/>
                <a:ea typeface="+mj-ea"/>
              </a:rPr>
              <a:t>복사하기</a:t>
            </a:r>
            <a:r>
              <a:rPr lang="en-US" altLang="ko-KR" sz="2800" dirty="0"/>
              <a:t> </a:t>
            </a:r>
          </a:p>
          <a:p>
            <a:pPr algn="ctr"/>
            <a:endParaRPr lang="ko-KR" altLang="en-US" sz="2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2ACBDA7-89EE-D6AA-B9CB-E337CBBDBB5F}"/>
              </a:ext>
            </a:extLst>
          </p:cNvPr>
          <p:cNvSpPr/>
          <p:nvPr/>
        </p:nvSpPr>
        <p:spPr>
          <a:xfrm>
            <a:off x="2905981" y="2581553"/>
            <a:ext cx="190469" cy="1627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BF284E-79F6-1E89-854D-8072343C9A08}"/>
              </a:ext>
            </a:extLst>
          </p:cNvPr>
          <p:cNvSpPr/>
          <p:nvPr/>
        </p:nvSpPr>
        <p:spPr>
          <a:xfrm>
            <a:off x="3080579" y="2685101"/>
            <a:ext cx="1774479" cy="2625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E192D-C939-D368-330E-FF0D010D6DF1}"/>
              </a:ext>
            </a:extLst>
          </p:cNvPr>
          <p:cNvSpPr txBox="1"/>
          <p:nvPr/>
        </p:nvSpPr>
        <p:spPr>
          <a:xfrm>
            <a:off x="3341992" y="2693265"/>
            <a:ext cx="141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/>
              <a:t>소문내기 이미지 다운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C57BA-E2A4-5AD4-A962-7724BAD57B1D}"/>
              </a:ext>
            </a:extLst>
          </p:cNvPr>
          <p:cNvSpPr/>
          <p:nvPr/>
        </p:nvSpPr>
        <p:spPr>
          <a:xfrm>
            <a:off x="5079168" y="2676136"/>
            <a:ext cx="1774479" cy="2625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B7788-B454-E265-EFFF-214BEA35821F}"/>
              </a:ext>
            </a:extLst>
          </p:cNvPr>
          <p:cNvSpPr txBox="1"/>
          <p:nvPr/>
        </p:nvSpPr>
        <p:spPr>
          <a:xfrm>
            <a:off x="5433808" y="2684300"/>
            <a:ext cx="141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/>
              <a:t>이 페이지 </a:t>
            </a:r>
            <a:r>
              <a:rPr lang="en-US" altLang="ko-KR" sz="1000" spc="-150" dirty="0"/>
              <a:t>URL </a:t>
            </a:r>
            <a:r>
              <a:rPr lang="ko-KR" altLang="en-US" sz="1000" spc="-150" dirty="0"/>
              <a:t>복사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3D4968-B6A2-53FE-97F9-178B7EEA6DAA}"/>
              </a:ext>
            </a:extLst>
          </p:cNvPr>
          <p:cNvSpPr/>
          <p:nvPr/>
        </p:nvSpPr>
        <p:spPr>
          <a:xfrm>
            <a:off x="2457259" y="4902760"/>
            <a:ext cx="763003" cy="703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4D8B2-8A37-47BC-3426-25ADFE23AE7D}"/>
              </a:ext>
            </a:extLst>
          </p:cNvPr>
          <p:cNvSpPr txBox="1"/>
          <p:nvPr/>
        </p:nvSpPr>
        <p:spPr>
          <a:xfrm>
            <a:off x="2322284" y="5694113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소방꿈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FE5AC8-3846-547C-9F05-A5FACE2B821E}"/>
              </a:ext>
            </a:extLst>
          </p:cNvPr>
          <p:cNvSpPr/>
          <p:nvPr/>
        </p:nvSpPr>
        <p:spPr>
          <a:xfrm>
            <a:off x="4541896" y="4897681"/>
            <a:ext cx="781359" cy="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75B788D0-E04D-D267-261C-E197120332C4}"/>
              </a:ext>
            </a:extLst>
          </p:cNvPr>
          <p:cNvSpPr/>
          <p:nvPr/>
        </p:nvSpPr>
        <p:spPr>
          <a:xfrm>
            <a:off x="2185796" y="4763318"/>
            <a:ext cx="190469" cy="1627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4ADD0F-0EF1-038A-AE65-53B2E45349F7}"/>
              </a:ext>
            </a:extLst>
          </p:cNvPr>
          <p:cNvSpPr/>
          <p:nvPr/>
        </p:nvSpPr>
        <p:spPr>
          <a:xfrm>
            <a:off x="5598928" y="4897681"/>
            <a:ext cx="761842" cy="717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0BA0DD-59BE-A20F-495F-4C06AAD7B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600" y="4982940"/>
            <a:ext cx="647700" cy="619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F9F42B-C020-E0A1-E380-E0848A487B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265" y="4920087"/>
            <a:ext cx="733425" cy="7239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050285-16FF-CA62-7652-FEE04E80B5FC}"/>
              </a:ext>
            </a:extLst>
          </p:cNvPr>
          <p:cNvSpPr/>
          <p:nvPr/>
        </p:nvSpPr>
        <p:spPr>
          <a:xfrm>
            <a:off x="3410973" y="4913957"/>
            <a:ext cx="781359" cy="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7D9E2-BF62-6C77-D55B-CC6AEAA284EB}"/>
              </a:ext>
            </a:extLst>
          </p:cNvPr>
          <p:cNvSpPr txBox="1"/>
          <p:nvPr/>
        </p:nvSpPr>
        <p:spPr>
          <a:xfrm>
            <a:off x="3280453" y="5685668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소사모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4B7BB4-A38C-BA5C-6E95-4E1BEF4B5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8191" y="4959583"/>
            <a:ext cx="686274" cy="6463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C8391B-9C6C-5F25-30DB-D3EA42CCF808}"/>
              </a:ext>
            </a:extLst>
          </p:cNvPr>
          <p:cNvSpPr txBox="1"/>
          <p:nvPr/>
        </p:nvSpPr>
        <p:spPr>
          <a:xfrm>
            <a:off x="4493015" y="5694113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다음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소사모</a:t>
            </a:r>
            <a:endParaRPr lang="ko-KR" altLang="en-US" sz="1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14159C5-DFFA-3C20-2D55-4418F6CB3C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6047" y="4944808"/>
            <a:ext cx="691833" cy="6558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8A95D2-89DB-6B09-668B-7918C11CC51A}"/>
              </a:ext>
            </a:extLst>
          </p:cNvPr>
          <p:cNvSpPr txBox="1"/>
          <p:nvPr/>
        </p:nvSpPr>
        <p:spPr>
          <a:xfrm>
            <a:off x="5489499" y="5658003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소꿈사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6D67A-E16E-E2C2-8F70-71967AFA079C}"/>
              </a:ext>
            </a:extLst>
          </p:cNvPr>
          <p:cNvSpPr txBox="1"/>
          <p:nvPr/>
        </p:nvSpPr>
        <p:spPr>
          <a:xfrm>
            <a:off x="856036" y="3805193"/>
            <a:ext cx="7811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STEP. 02</a:t>
            </a:r>
          </a:p>
          <a:p>
            <a:pPr algn="ctr"/>
            <a:r>
              <a:rPr lang="ko-KR" altLang="en-US" sz="2800" spc="-150" dirty="0">
                <a:latin typeface="+mj-ea"/>
                <a:ea typeface="+mj-ea"/>
              </a:rPr>
              <a:t>아래</a:t>
            </a:r>
            <a:r>
              <a:rPr lang="en-US" altLang="ko-KR" sz="2800" spc="-150" dirty="0">
                <a:latin typeface="+mj-ea"/>
                <a:ea typeface="+mj-ea"/>
              </a:rPr>
              <a:t> </a:t>
            </a:r>
            <a:r>
              <a:rPr lang="ko-KR" altLang="en-US" sz="2800" spc="-150" dirty="0">
                <a:latin typeface="+mj-ea"/>
                <a:ea typeface="+mj-ea"/>
              </a:rPr>
              <a:t>지정된 커뮤니티에 전체 </a:t>
            </a:r>
            <a:r>
              <a:rPr lang="ko-KR" altLang="en-US" sz="2800" spc="-150" dirty="0" err="1">
                <a:latin typeface="+mj-ea"/>
                <a:ea typeface="+mj-ea"/>
              </a:rPr>
              <a:t>공개글로</a:t>
            </a:r>
            <a:r>
              <a:rPr lang="ko-KR" altLang="en-US" sz="2800" spc="-150" dirty="0">
                <a:latin typeface="+mj-ea"/>
                <a:ea typeface="+mj-ea"/>
              </a:rPr>
              <a:t> 소문내기</a:t>
            </a:r>
            <a:endParaRPr lang="en-US" altLang="ko-KR" sz="2800" dirty="0"/>
          </a:p>
          <a:p>
            <a:pPr algn="ctr"/>
            <a:endParaRPr lang="ko-KR" altLang="en-US" sz="2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74B55A5-96D7-084B-AE42-EEE283FE95A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6321"/>
          <a:stretch/>
        </p:blipFill>
        <p:spPr>
          <a:xfrm>
            <a:off x="6618753" y="4869454"/>
            <a:ext cx="866536" cy="7312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22F33E-68CE-44C7-D51E-F5BD85B99AEF}"/>
              </a:ext>
            </a:extLst>
          </p:cNvPr>
          <p:cNvSpPr/>
          <p:nvPr/>
        </p:nvSpPr>
        <p:spPr>
          <a:xfrm>
            <a:off x="6619497" y="4894511"/>
            <a:ext cx="761842" cy="717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FAA9F7-93E9-E0FC-0DF0-26CDCB8DA77F}"/>
              </a:ext>
            </a:extLst>
          </p:cNvPr>
          <p:cNvSpPr txBox="1"/>
          <p:nvPr/>
        </p:nvSpPr>
        <p:spPr>
          <a:xfrm>
            <a:off x="6563928" y="5658003"/>
            <a:ext cx="1042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인스타그램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E6A72-E070-DA9F-1BBD-4DA9D5F0B622}"/>
              </a:ext>
            </a:extLst>
          </p:cNvPr>
          <p:cNvSpPr txBox="1"/>
          <p:nvPr/>
        </p:nvSpPr>
        <p:spPr>
          <a:xfrm>
            <a:off x="1569026" y="3089132"/>
            <a:ext cx="70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필수 태그 복사하기  </a:t>
            </a:r>
            <a:r>
              <a:rPr lang="en-US" altLang="ko-KR" sz="1200" dirty="0"/>
              <a:t>#Begin, Again</a:t>
            </a:r>
            <a:r>
              <a:rPr lang="ko-KR" altLang="en-US" sz="1200" dirty="0"/>
              <a:t>모의고사 </a:t>
            </a:r>
            <a:r>
              <a:rPr lang="en-US" altLang="ko-KR" sz="1200" dirty="0"/>
              <a:t>#</a:t>
            </a:r>
            <a:r>
              <a:rPr lang="ko-KR" altLang="en-US" sz="1200" dirty="0"/>
              <a:t>모의고사무료다운로드 </a:t>
            </a:r>
            <a:r>
              <a:rPr lang="en-US" altLang="ko-KR" sz="1200" dirty="0"/>
              <a:t>#</a:t>
            </a:r>
            <a:r>
              <a:rPr lang="ko-KR" altLang="en-US" sz="1200" dirty="0" err="1"/>
              <a:t>회원가입하면무료</a:t>
            </a:r>
            <a:endParaRPr lang="en-US" altLang="ko-KR" sz="1200" dirty="0"/>
          </a:p>
          <a:p>
            <a:r>
              <a:rPr lang="en-US" altLang="ko-KR" sz="1200" dirty="0"/>
              <a:t>                         </a:t>
            </a:r>
            <a:r>
              <a:rPr lang="ko-KR" altLang="en-US" sz="1200" dirty="0"/>
              <a:t> </a:t>
            </a:r>
            <a:r>
              <a:rPr lang="en-US" altLang="ko-KR" sz="1200" dirty="0"/>
              <a:t>#</a:t>
            </a:r>
            <a:r>
              <a:rPr lang="ko-KR" altLang="en-US" sz="1200" dirty="0"/>
              <a:t>미래인재소방 </a:t>
            </a:r>
            <a:r>
              <a:rPr lang="en-US" altLang="ko-KR" sz="1200" dirty="0"/>
              <a:t>#</a:t>
            </a:r>
            <a:r>
              <a:rPr lang="ko-KR" altLang="en-US" sz="1200" dirty="0" err="1"/>
              <a:t>남보다빠르게</a:t>
            </a:r>
            <a:r>
              <a:rPr lang="ko-KR" altLang="en-US" sz="1200" dirty="0"/>
              <a:t> </a:t>
            </a:r>
            <a:r>
              <a:rPr lang="en-US" altLang="ko-KR" sz="1200" dirty="0"/>
              <a:t>#</a:t>
            </a:r>
            <a:r>
              <a:rPr lang="ko-KR" altLang="en-US" sz="1200" dirty="0" err="1"/>
              <a:t>미리준비하는실력점검</a:t>
            </a:r>
            <a:r>
              <a:rPr lang="ko-KR" altLang="en-US" sz="1200" dirty="0"/>
              <a:t> </a:t>
            </a:r>
            <a:r>
              <a:rPr lang="en-US" altLang="ko-KR" sz="1200" dirty="0"/>
              <a:t>#</a:t>
            </a:r>
            <a:r>
              <a:rPr lang="ko-KR" altLang="en-US" sz="1200" dirty="0"/>
              <a:t>미래인재모의고사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8D693B-9272-FBC6-E521-CCEB2B4BDFC7}"/>
              </a:ext>
            </a:extLst>
          </p:cNvPr>
          <p:cNvSpPr/>
          <p:nvPr/>
        </p:nvSpPr>
        <p:spPr>
          <a:xfrm>
            <a:off x="9015813" y="4700187"/>
            <a:ext cx="2711964" cy="17604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i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만족도 </a:t>
            </a:r>
            <a:r>
              <a:rPr lang="en-US" altLang="ko-KR" sz="1800" i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93% </a:t>
            </a:r>
            <a:r>
              <a:rPr lang="ko-KR" altLang="en-US" sz="1800" i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</a:t>
            </a:r>
            <a:r>
              <a:rPr lang="en-US" altLang="ko-KR" sz="1800" i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800" i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20898-364C-E411-B70C-98016A307C51}"/>
              </a:ext>
            </a:extLst>
          </p:cNvPr>
          <p:cNvSpPr txBox="1"/>
          <p:nvPr/>
        </p:nvSpPr>
        <p:spPr>
          <a:xfrm>
            <a:off x="9015813" y="5241982"/>
            <a:ext cx="27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빠르게 준비하는 모의고사로 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한번에 합격하세요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E0ACF4-ADEC-4EE6-212C-9CEBFEDAC64B}"/>
              </a:ext>
            </a:extLst>
          </p:cNvPr>
          <p:cNvSpPr txBox="1"/>
          <p:nvPr/>
        </p:nvSpPr>
        <p:spPr>
          <a:xfrm>
            <a:off x="9397853" y="4982940"/>
            <a:ext cx="19248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만족도 </a:t>
            </a:r>
            <a:r>
              <a:rPr lang="en-US" altLang="ko-KR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93% </a:t>
            </a:r>
            <a:r>
              <a:rPr lang="ko-KR" altLang="en-US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</a:t>
            </a:r>
            <a:r>
              <a:rPr lang="en-US" altLang="ko-KR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100" i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D27E92-045E-D433-4FB6-F79E1CCEDEF6}"/>
              </a:ext>
            </a:extLst>
          </p:cNvPr>
          <p:cNvSpPr txBox="1"/>
          <p:nvPr/>
        </p:nvSpPr>
        <p:spPr>
          <a:xfrm>
            <a:off x="9246681" y="6078444"/>
            <a:ext cx="2263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가장 빠른 시작</a:t>
            </a:r>
            <a:r>
              <a:rPr lang="en-US" altLang="ko-KR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가장 확실한 합격</a:t>
            </a: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332CCBED-8BCB-E800-0E42-696D69E3A8F3}"/>
              </a:ext>
            </a:extLst>
          </p:cNvPr>
          <p:cNvSpPr/>
          <p:nvPr/>
        </p:nvSpPr>
        <p:spPr>
          <a:xfrm>
            <a:off x="9001488" y="4618811"/>
            <a:ext cx="190469" cy="1627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9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63544</TotalTime>
  <Words>1358</Words>
  <Application>Microsoft Office PowerPoint</Application>
  <PresentationFormat>와이드스크린</PresentationFormat>
  <Paragraphs>374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G마켓 산스 TTF Medium</vt:lpstr>
      <vt:lpstr>G마켓 산스 TTF Bold</vt:lpstr>
      <vt:lpstr>나눔바른고딕</vt:lpstr>
      <vt:lpstr>G마켓 산스 TTF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5600</cp:revision>
  <cp:lastPrinted>2023-04-28T00:34:19Z</cp:lastPrinted>
  <dcterms:created xsi:type="dcterms:W3CDTF">2015-11-11T05:38:26Z</dcterms:created>
  <dcterms:modified xsi:type="dcterms:W3CDTF">2023-04-28T10:03:30Z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