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687" r:id="rId3"/>
    <p:sldId id="758" r:id="rId4"/>
    <p:sldId id="755" r:id="rId5"/>
    <p:sldId id="748" r:id="rId6"/>
    <p:sldId id="756" r:id="rId7"/>
    <p:sldId id="746" r:id="rId8"/>
    <p:sldId id="731" r:id="rId9"/>
    <p:sldId id="743" r:id="rId10"/>
    <p:sldId id="744" r:id="rId11"/>
    <p:sldId id="745" r:id="rId12"/>
    <p:sldId id="750" r:id="rId13"/>
    <p:sldId id="737" r:id="rId14"/>
    <p:sldId id="740" r:id="rId15"/>
    <p:sldId id="752" r:id="rId16"/>
    <p:sldId id="754" r:id="rId17"/>
    <p:sldId id="753" r:id="rId18"/>
    <p:sldId id="760" r:id="rId19"/>
    <p:sldId id="751" r:id="rId20"/>
    <p:sldId id="759" r:id="rId21"/>
    <p:sldId id="729" r:id="rId22"/>
  </p:sldIdLst>
  <p:sldSz cx="12192000" cy="6858000"/>
  <p:notesSz cx="6735763" cy="9866313"/>
  <p:embeddedFontLst>
    <p:embeddedFont>
      <p:font typeface="나눔바른고딕" panose="020B0600000101010101" charset="-127"/>
      <p:regular r:id="rId25"/>
      <p:bold r:id="rId26"/>
    </p:embeddedFont>
    <p:embeddedFont>
      <p:font typeface="G마켓 산스 Bold" panose="02000000000000000000" pitchFamily="50" charset="-127"/>
      <p:regular r:id="rId27"/>
    </p:embeddedFont>
    <p:embeddedFont>
      <p:font typeface="G마켓 산스 Light" panose="02000000000000000000" pitchFamily="50" charset="-127"/>
      <p:regular r:id="rId28"/>
    </p:embeddedFont>
    <p:embeddedFont>
      <p:font typeface="G마켓 산스 TTF Bold" panose="02000000000000000000" pitchFamily="2" charset="-127"/>
      <p:bold r:id="rId29"/>
    </p:embeddedFont>
    <p:embeddedFont>
      <p:font typeface="G마켓 산스 TTF Medium" panose="02000000000000000000" pitchFamily="2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58"/>
            <p14:sldId id="755"/>
            <p14:sldId id="748"/>
            <p14:sldId id="756"/>
            <p14:sldId id="746"/>
            <p14:sldId id="731"/>
            <p14:sldId id="743"/>
            <p14:sldId id="744"/>
            <p14:sldId id="745"/>
            <p14:sldId id="750"/>
            <p14:sldId id="737"/>
            <p14:sldId id="740"/>
            <p14:sldId id="752"/>
            <p14:sldId id="754"/>
            <p14:sldId id="753"/>
            <p14:sldId id="760"/>
            <p14:sldId id="751"/>
            <p14:sldId id="759"/>
          </p14:sldIdLst>
        </p14:section>
        <p14:section name="배너" id="{975A071A-C7A2-4F92-B90C-E3EB3E80B511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F46"/>
    <a:srgbClr val="FFFFFF"/>
    <a:srgbClr val="1800FF"/>
    <a:srgbClr val="000000"/>
    <a:srgbClr val="041828"/>
    <a:srgbClr val="5ECA4E"/>
    <a:srgbClr val="E14F4F"/>
    <a:srgbClr val="02C6A1"/>
    <a:srgbClr val="02D0A9"/>
    <a:srgbClr val="1EF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864" y="96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2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7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3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1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jpe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jpe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4.sv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228"/>
              </p:ext>
            </p:extLst>
          </p:nvPr>
        </p:nvGraphicFramePr>
        <p:xfrm>
          <a:off x="5020590" y="3724779"/>
          <a:ext cx="5320420" cy="218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2023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법원직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 전국 모의고사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V2.0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2023.05.04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홍혜민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2023.05.10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31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2023 </a:t>
            </a:r>
            <a:r>
              <a:rPr lang="ko-KR" altLang="en-US" sz="2800" b="1" dirty="0" err="1"/>
              <a:t>법원직</a:t>
            </a:r>
            <a:r>
              <a:rPr lang="ko-KR" altLang="en-US" sz="2800" b="1" dirty="0"/>
              <a:t> 전국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모의고사</a:t>
            </a:r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C01C53E5-1A96-D94A-5A52-8A7E6D40880B}"/>
              </a:ext>
            </a:extLst>
          </p:cNvPr>
          <p:cNvSpPr/>
          <p:nvPr/>
        </p:nvSpPr>
        <p:spPr>
          <a:xfrm>
            <a:off x="0" y="17756"/>
            <a:ext cx="9409176" cy="68224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03642"/>
              </p:ext>
            </p:extLst>
          </p:nvPr>
        </p:nvGraphicFramePr>
        <p:xfrm>
          <a:off x="9476174" y="17756"/>
          <a:ext cx="2654423" cy="26407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3.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합격을 위한 마지막 스퍼트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 형식으로 구현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(9P~12P)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( 1.5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간격으로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선택 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7A5D06-1503-27F9-9A66-F49548446CD5}"/>
              </a:ext>
            </a:extLst>
          </p:cNvPr>
          <p:cNvSpPr txBox="1"/>
          <p:nvPr/>
        </p:nvSpPr>
        <p:spPr>
          <a:xfrm>
            <a:off x="334978" y="254656"/>
            <a:ext cx="6803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합격을 위한 마지막 스퍼트</a:t>
            </a:r>
            <a:r>
              <a:rPr lang="en-US" altLang="ko-KR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32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모의고사를 </a:t>
            </a:r>
            <a:endParaRPr lang="en-US" altLang="ko-KR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 응시해야 하는 이유</a:t>
            </a:r>
            <a:r>
              <a:rPr lang="en-US" altLang="ko-KR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9DF4FE-4063-9EF4-9738-3E6996827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2" y="2395728"/>
            <a:ext cx="2350040" cy="332369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1E8792-58F1-F50C-E21C-B99798A0290B}"/>
              </a:ext>
            </a:extLst>
          </p:cNvPr>
          <p:cNvSpPr/>
          <p:nvPr/>
        </p:nvSpPr>
        <p:spPr>
          <a:xfrm>
            <a:off x="3666744" y="2125108"/>
            <a:ext cx="5660136" cy="40196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5C4F3E-316A-CC3D-FC55-1730DB989008}"/>
              </a:ext>
            </a:extLst>
          </p:cNvPr>
          <p:cNvSpPr/>
          <p:nvPr/>
        </p:nvSpPr>
        <p:spPr>
          <a:xfrm>
            <a:off x="2340864" y="336499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E8733458-3AAD-2BEC-454E-A6C5328CB4AD}"/>
              </a:ext>
            </a:extLst>
          </p:cNvPr>
          <p:cNvSpPr/>
          <p:nvPr/>
        </p:nvSpPr>
        <p:spPr>
          <a:xfrm>
            <a:off x="2340864" y="408462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DB06D6A1-A32A-D161-26A8-61C61ED22E0E}"/>
              </a:ext>
            </a:extLst>
          </p:cNvPr>
          <p:cNvSpPr/>
          <p:nvPr/>
        </p:nvSpPr>
        <p:spPr>
          <a:xfrm>
            <a:off x="2340864" y="4804252"/>
            <a:ext cx="2157984" cy="603504"/>
          </a:xfrm>
          <a:prstGeom prst="roundRect">
            <a:avLst/>
          </a:prstGeom>
          <a:solidFill>
            <a:srgbClr val="E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F8030C4-2CE9-6259-3B85-97017874C398}"/>
              </a:ext>
            </a:extLst>
          </p:cNvPr>
          <p:cNvSpPr/>
          <p:nvPr/>
        </p:nvSpPr>
        <p:spPr>
          <a:xfrm>
            <a:off x="2340864" y="552388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898827B-DA8C-0105-3FF0-5328FEC2BFC7}"/>
              </a:ext>
            </a:extLst>
          </p:cNvPr>
          <p:cNvSpPr txBox="1"/>
          <p:nvPr/>
        </p:nvSpPr>
        <p:spPr>
          <a:xfrm>
            <a:off x="2695776" y="35036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문항 퀄리티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C72072-A893-4807-B63F-5D4DE7FE91DE}"/>
              </a:ext>
            </a:extLst>
          </p:cNvPr>
          <p:cNvSpPr txBox="1"/>
          <p:nvPr/>
        </p:nvSpPr>
        <p:spPr>
          <a:xfrm>
            <a:off x="2822263" y="4218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 분석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271B66C-BFF6-DDD0-D86F-44AD6BBB9662}"/>
              </a:ext>
            </a:extLst>
          </p:cNvPr>
          <p:cNvSpPr txBox="1"/>
          <p:nvPr/>
        </p:nvSpPr>
        <p:spPr>
          <a:xfrm>
            <a:off x="2627011" y="491182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실전감각 상승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1A18670-AFAF-9324-67A6-37C9E6584EFC}"/>
              </a:ext>
            </a:extLst>
          </p:cNvPr>
          <p:cNvSpPr txBox="1"/>
          <p:nvPr/>
        </p:nvSpPr>
        <p:spPr>
          <a:xfrm>
            <a:off x="2710854" y="566853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취약점 커버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97EEB-B4E5-5E2C-3089-C6536CB92684}"/>
              </a:ext>
            </a:extLst>
          </p:cNvPr>
          <p:cNvSpPr txBox="1"/>
          <p:nvPr/>
        </p:nvSpPr>
        <p:spPr>
          <a:xfrm>
            <a:off x="4212701" y="2464776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E14F4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실전시험과 동일한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2143D-562B-D2AC-40F7-A34F05966EC2}"/>
              </a:ext>
            </a:extLst>
          </p:cNvPr>
          <p:cNvSpPr txBox="1"/>
          <p:nvPr/>
        </p:nvSpPr>
        <p:spPr>
          <a:xfrm>
            <a:off x="4729030" y="2998568"/>
            <a:ext cx="373852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</a:t>
            </a: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과목</a:t>
            </a: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10:00~15:40 </a:t>
            </a: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실제와 동일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D841E-1E9F-EB19-9C08-F1CE9DD82471}"/>
              </a:ext>
            </a:extLst>
          </p:cNvPr>
          <p:cNvSpPr txBox="1"/>
          <p:nvPr/>
        </p:nvSpPr>
        <p:spPr>
          <a:xfrm>
            <a:off x="4969294" y="3463646"/>
            <a:ext cx="3629520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헌법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민사소송법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형사소송법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9C012-9A4D-ED19-E611-AF96E270E6AA}"/>
              </a:ext>
            </a:extLst>
          </p:cNvPr>
          <p:cNvSpPr txBox="1"/>
          <p:nvPr/>
        </p:nvSpPr>
        <p:spPr>
          <a:xfrm>
            <a:off x="4729030" y="4351124"/>
            <a:ext cx="337143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ONLINE - </a:t>
            </a: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집에서도 실전처럼</a:t>
            </a: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dirty="0">
              <a:solidFill>
                <a:srgbClr val="E14F4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598CFE-2C5A-C381-22C6-E880C74EF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263"/>
          <a:stretch/>
        </p:blipFill>
        <p:spPr>
          <a:xfrm>
            <a:off x="4906944" y="4822906"/>
            <a:ext cx="3314700" cy="132328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25A6E8F-A79A-AFEF-07E8-1EE59E965252}"/>
              </a:ext>
            </a:extLst>
          </p:cNvPr>
          <p:cNvSpPr/>
          <p:nvPr/>
        </p:nvSpPr>
        <p:spPr>
          <a:xfrm>
            <a:off x="1730627" y="463750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1D5123B6-8B42-4019-A036-A5FF9FA5DD73}"/>
              </a:ext>
            </a:extLst>
          </p:cNvPr>
          <p:cNvSpPr/>
          <p:nvPr/>
        </p:nvSpPr>
        <p:spPr>
          <a:xfrm>
            <a:off x="2110682" y="3666744"/>
            <a:ext cx="147886" cy="2267712"/>
          </a:xfrm>
          <a:prstGeom prst="leftBrac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6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C01C53E5-1A96-D94A-5A52-8A7E6D40880B}"/>
              </a:ext>
            </a:extLst>
          </p:cNvPr>
          <p:cNvSpPr/>
          <p:nvPr/>
        </p:nvSpPr>
        <p:spPr>
          <a:xfrm>
            <a:off x="0" y="17756"/>
            <a:ext cx="9409176" cy="68224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33176"/>
              </p:ext>
            </p:extLst>
          </p:nvPr>
        </p:nvGraphicFramePr>
        <p:xfrm>
          <a:off x="9476174" y="17756"/>
          <a:ext cx="2654423" cy="26407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3.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합격을 위한 마지막 스퍼트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 형식으로 구현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(9P~12P)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( 1.5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간격으로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선택 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7A5D06-1503-27F9-9A66-F49548446CD5}"/>
              </a:ext>
            </a:extLst>
          </p:cNvPr>
          <p:cNvSpPr txBox="1"/>
          <p:nvPr/>
        </p:nvSpPr>
        <p:spPr>
          <a:xfrm>
            <a:off x="334978" y="254656"/>
            <a:ext cx="6803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합격을 위한 마지막 스퍼트</a:t>
            </a:r>
            <a:r>
              <a:rPr lang="en-US" altLang="ko-KR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32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모의고사를 </a:t>
            </a:r>
            <a:endParaRPr lang="en-US" altLang="ko-KR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 응시해야 하는 이유</a:t>
            </a:r>
            <a:r>
              <a:rPr lang="en-US" altLang="ko-KR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9DF4FE-4063-9EF4-9738-3E6996827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2" y="2395728"/>
            <a:ext cx="2350040" cy="332369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1E8792-58F1-F50C-E21C-B99798A0290B}"/>
              </a:ext>
            </a:extLst>
          </p:cNvPr>
          <p:cNvSpPr/>
          <p:nvPr/>
        </p:nvSpPr>
        <p:spPr>
          <a:xfrm>
            <a:off x="3666744" y="2125108"/>
            <a:ext cx="5660136" cy="40196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5C4F3E-316A-CC3D-FC55-1730DB989008}"/>
              </a:ext>
            </a:extLst>
          </p:cNvPr>
          <p:cNvSpPr/>
          <p:nvPr/>
        </p:nvSpPr>
        <p:spPr>
          <a:xfrm>
            <a:off x="2340864" y="336499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E8733458-3AAD-2BEC-454E-A6C5328CB4AD}"/>
              </a:ext>
            </a:extLst>
          </p:cNvPr>
          <p:cNvSpPr/>
          <p:nvPr/>
        </p:nvSpPr>
        <p:spPr>
          <a:xfrm>
            <a:off x="2340864" y="408462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DB06D6A1-A32A-D161-26A8-61C61ED22E0E}"/>
              </a:ext>
            </a:extLst>
          </p:cNvPr>
          <p:cNvSpPr/>
          <p:nvPr/>
        </p:nvSpPr>
        <p:spPr>
          <a:xfrm>
            <a:off x="2340864" y="480425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F8030C4-2CE9-6259-3B85-97017874C398}"/>
              </a:ext>
            </a:extLst>
          </p:cNvPr>
          <p:cNvSpPr/>
          <p:nvPr/>
        </p:nvSpPr>
        <p:spPr>
          <a:xfrm>
            <a:off x="2340864" y="5523882"/>
            <a:ext cx="2157984" cy="603504"/>
          </a:xfrm>
          <a:prstGeom prst="roundRect">
            <a:avLst/>
          </a:prstGeom>
          <a:solidFill>
            <a:srgbClr val="E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898827B-DA8C-0105-3FF0-5328FEC2BFC7}"/>
              </a:ext>
            </a:extLst>
          </p:cNvPr>
          <p:cNvSpPr txBox="1"/>
          <p:nvPr/>
        </p:nvSpPr>
        <p:spPr>
          <a:xfrm>
            <a:off x="2695776" y="35036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문항 퀄리티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C72072-A893-4807-B63F-5D4DE7FE91DE}"/>
              </a:ext>
            </a:extLst>
          </p:cNvPr>
          <p:cNvSpPr txBox="1"/>
          <p:nvPr/>
        </p:nvSpPr>
        <p:spPr>
          <a:xfrm>
            <a:off x="2822263" y="4218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 분석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271B66C-BFF6-DDD0-D86F-44AD6BBB9662}"/>
              </a:ext>
            </a:extLst>
          </p:cNvPr>
          <p:cNvSpPr txBox="1"/>
          <p:nvPr/>
        </p:nvSpPr>
        <p:spPr>
          <a:xfrm>
            <a:off x="2627011" y="491182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실전감각 상승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1A18670-AFAF-9324-67A6-37C9E6584EFC}"/>
              </a:ext>
            </a:extLst>
          </p:cNvPr>
          <p:cNvSpPr txBox="1"/>
          <p:nvPr/>
        </p:nvSpPr>
        <p:spPr>
          <a:xfrm>
            <a:off x="2710854" y="566853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취약점 커버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046D3-7388-E4EA-660B-2907533CC1B8}"/>
              </a:ext>
            </a:extLst>
          </p:cNvPr>
          <p:cNvSpPr txBox="1"/>
          <p:nvPr/>
        </p:nvSpPr>
        <p:spPr>
          <a:xfrm>
            <a:off x="4610718" y="2464776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E14F4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꼼꼼한 전과목 해설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D70D6-EBFA-0357-BBD5-3945F5DF9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35" r="32525"/>
          <a:stretch/>
        </p:blipFill>
        <p:spPr>
          <a:xfrm>
            <a:off x="4868838" y="3599813"/>
            <a:ext cx="1577682" cy="2176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98577-BB20-597D-4067-EACA46C2C0DA}"/>
              </a:ext>
            </a:extLst>
          </p:cNvPr>
          <p:cNvSpPr txBox="1"/>
          <p:nvPr/>
        </p:nvSpPr>
        <p:spPr>
          <a:xfrm>
            <a:off x="4729030" y="2998568"/>
            <a:ext cx="2095445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꼼꼼한 전과목 해설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8D6E2-DD70-85E6-2A8A-8AC53B64F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91"/>
          <a:stretch/>
        </p:blipFill>
        <p:spPr>
          <a:xfrm>
            <a:off x="6754426" y="3635547"/>
            <a:ext cx="1577682" cy="215931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80F83F6-9145-A949-53C2-84A69DF12237}"/>
              </a:ext>
            </a:extLst>
          </p:cNvPr>
          <p:cNvSpPr/>
          <p:nvPr/>
        </p:nvSpPr>
        <p:spPr>
          <a:xfrm>
            <a:off x="1730627" y="463750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2B85B316-E0DF-8D4E-B1C7-7567F48A12F3}"/>
              </a:ext>
            </a:extLst>
          </p:cNvPr>
          <p:cNvSpPr/>
          <p:nvPr/>
        </p:nvSpPr>
        <p:spPr>
          <a:xfrm>
            <a:off x="2110682" y="3666744"/>
            <a:ext cx="147886" cy="2267712"/>
          </a:xfrm>
          <a:prstGeom prst="leftBrac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7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7E34AC-1E3A-1AA0-A743-A958D665371A}"/>
              </a:ext>
            </a:extLst>
          </p:cNvPr>
          <p:cNvSpPr/>
          <p:nvPr/>
        </p:nvSpPr>
        <p:spPr>
          <a:xfrm>
            <a:off x="1773936" y="3224511"/>
            <a:ext cx="2057400" cy="969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1BA58-1220-94D6-0C1A-5FBA3A2EF8B7}"/>
              </a:ext>
            </a:extLst>
          </p:cNvPr>
          <p:cNvSpPr/>
          <p:nvPr/>
        </p:nvSpPr>
        <p:spPr>
          <a:xfrm>
            <a:off x="1773936" y="4518494"/>
            <a:ext cx="2057400" cy="969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01E84-7098-50FA-1E94-AE0152A23755}"/>
              </a:ext>
            </a:extLst>
          </p:cNvPr>
          <p:cNvSpPr/>
          <p:nvPr/>
        </p:nvSpPr>
        <p:spPr>
          <a:xfrm>
            <a:off x="1773936" y="1907989"/>
            <a:ext cx="2057400" cy="969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B62727-F255-584C-795C-ACE3F111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8737"/>
              </p:ext>
            </p:extLst>
          </p:nvPr>
        </p:nvGraphicFramePr>
        <p:xfrm>
          <a:off x="9476174" y="17756"/>
          <a:ext cx="2654423" cy="21835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4.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전국 모의고사 시행일정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1EBF66-79B7-8E60-9EB6-E6D38AE9DD58}"/>
              </a:ext>
            </a:extLst>
          </p:cNvPr>
          <p:cNvSpPr txBox="1"/>
          <p:nvPr/>
        </p:nvSpPr>
        <p:spPr>
          <a:xfrm>
            <a:off x="996696" y="502920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전국 모의고사 </a:t>
            </a:r>
            <a:r>
              <a:rPr lang="ko-KR" altLang="en-US" sz="36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시행일정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A94AC-EC23-2BEE-E44C-26D3D3E66866}"/>
              </a:ext>
            </a:extLst>
          </p:cNvPr>
          <p:cNvSpPr txBox="1"/>
          <p:nvPr/>
        </p:nvSpPr>
        <p:spPr>
          <a:xfrm>
            <a:off x="2039112" y="19385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4813-E91B-B80D-0EE7-0B443D8FC414}"/>
              </a:ext>
            </a:extLst>
          </p:cNvPr>
          <p:cNvSpPr txBox="1"/>
          <p:nvPr/>
        </p:nvSpPr>
        <p:spPr>
          <a:xfrm>
            <a:off x="2021348" y="32487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02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460CF-0B0A-0E22-0BC9-697F684B88E1}"/>
              </a:ext>
            </a:extLst>
          </p:cNvPr>
          <p:cNvSpPr txBox="1"/>
          <p:nvPr/>
        </p:nvSpPr>
        <p:spPr>
          <a:xfrm>
            <a:off x="2023082" y="45898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04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A3226-53D2-BB67-4216-8CD59743E087}"/>
              </a:ext>
            </a:extLst>
          </p:cNvPr>
          <p:cNvSpPr txBox="1"/>
          <p:nvPr/>
        </p:nvSpPr>
        <p:spPr>
          <a:xfrm>
            <a:off x="1994227" y="2432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시험신청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5852A-D5F9-7FBF-FA76-17D3652A6CC9}"/>
              </a:ext>
            </a:extLst>
          </p:cNvPr>
          <p:cNvSpPr txBox="1"/>
          <p:nvPr/>
        </p:nvSpPr>
        <p:spPr>
          <a:xfrm>
            <a:off x="2066232" y="374257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A4E9A-2382-E5A1-28EA-D4F796AC98CC}"/>
              </a:ext>
            </a:extLst>
          </p:cNvPr>
          <p:cNvSpPr txBox="1"/>
          <p:nvPr/>
        </p:nvSpPr>
        <p:spPr>
          <a:xfrm>
            <a:off x="1889015" y="508363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장학금 시상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E7309-9D7F-9E2A-03D0-F2A4075428E6}"/>
              </a:ext>
            </a:extLst>
          </p:cNvPr>
          <p:cNvSpPr/>
          <p:nvPr/>
        </p:nvSpPr>
        <p:spPr>
          <a:xfrm>
            <a:off x="3507503" y="1810512"/>
            <a:ext cx="4119613" cy="1238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EC3A4-D92C-2BE1-28E2-9962DFD95D63}"/>
              </a:ext>
            </a:extLst>
          </p:cNvPr>
          <p:cNvSpPr/>
          <p:nvPr/>
        </p:nvSpPr>
        <p:spPr>
          <a:xfrm>
            <a:off x="3507503" y="3098709"/>
            <a:ext cx="4119613" cy="1238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53629-FEDA-EDAC-F1D6-2793A00BFBF4}"/>
              </a:ext>
            </a:extLst>
          </p:cNvPr>
          <p:cNvSpPr/>
          <p:nvPr/>
        </p:nvSpPr>
        <p:spPr>
          <a:xfrm>
            <a:off x="3507503" y="4396301"/>
            <a:ext cx="4119613" cy="1238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225EA-6F9F-CD12-1EE3-C6D0C0E89080}"/>
              </a:ext>
            </a:extLst>
          </p:cNvPr>
          <p:cNvSpPr txBox="1"/>
          <p:nvPr/>
        </p:nvSpPr>
        <p:spPr>
          <a:xfrm>
            <a:off x="3688217" y="2009153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온라인 신청 </a:t>
            </a:r>
            <a:r>
              <a:rPr lang="en-US" altLang="ko-KR" dirty="0">
                <a:solidFill>
                  <a:schemeClr val="bg1"/>
                </a:solidFill>
              </a:rPr>
              <a:t>: 06.03(</a:t>
            </a:r>
            <a:r>
              <a:rPr lang="ko-KR" altLang="en-US" dirty="0">
                <a:solidFill>
                  <a:schemeClr val="bg1"/>
                </a:solidFill>
              </a:rPr>
              <a:t>토</a:t>
            </a:r>
            <a:r>
              <a:rPr lang="en-US" altLang="ko-KR" dirty="0">
                <a:solidFill>
                  <a:schemeClr val="bg1"/>
                </a:solidFill>
              </a:rPr>
              <a:t>) 09:00</a:t>
            </a:r>
            <a:r>
              <a:rPr lang="ko-KR" altLang="en-US" dirty="0">
                <a:solidFill>
                  <a:schemeClr val="bg1"/>
                </a:solidFill>
              </a:rPr>
              <a:t>까지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5CAA7B-AD5A-75B7-5B1C-77B86B5A3538}"/>
              </a:ext>
            </a:extLst>
          </p:cNvPr>
          <p:cNvSpPr txBox="1"/>
          <p:nvPr/>
        </p:nvSpPr>
        <p:spPr>
          <a:xfrm>
            <a:off x="3669929" y="2429777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   장 신청 </a:t>
            </a:r>
            <a:r>
              <a:rPr lang="en-US" altLang="ko-KR" dirty="0">
                <a:solidFill>
                  <a:schemeClr val="bg1"/>
                </a:solidFill>
              </a:rPr>
              <a:t>: 06.02(</a:t>
            </a:r>
            <a:r>
              <a:rPr lang="ko-KR" altLang="en-US" dirty="0">
                <a:solidFill>
                  <a:schemeClr val="bg1"/>
                </a:solidFill>
              </a:rPr>
              <a:t>금</a:t>
            </a:r>
            <a:r>
              <a:rPr lang="en-US" altLang="ko-KR" dirty="0">
                <a:solidFill>
                  <a:schemeClr val="bg1"/>
                </a:solidFill>
              </a:rPr>
              <a:t>) 18:00</a:t>
            </a:r>
            <a:r>
              <a:rPr lang="ko-KR" altLang="en-US" dirty="0">
                <a:solidFill>
                  <a:schemeClr val="bg1"/>
                </a:solidFill>
              </a:rPr>
              <a:t>까지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12D82-2F04-F348-4F89-91A264AC5EB0}"/>
              </a:ext>
            </a:extLst>
          </p:cNvPr>
          <p:cNvSpPr txBox="1"/>
          <p:nvPr/>
        </p:nvSpPr>
        <p:spPr>
          <a:xfrm>
            <a:off x="5588724" y="2769468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* </a:t>
            </a:r>
            <a:r>
              <a:rPr lang="ko-KR" altLang="en-US" sz="1050" dirty="0">
                <a:solidFill>
                  <a:schemeClr val="bg1"/>
                </a:solidFill>
              </a:rPr>
              <a:t>정원 초과 시 조기 마감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D5C0C-F729-0D84-FEF0-E5AAE5C9A13E}"/>
              </a:ext>
            </a:extLst>
          </p:cNvPr>
          <p:cNvSpPr txBox="1"/>
          <p:nvPr/>
        </p:nvSpPr>
        <p:spPr>
          <a:xfrm>
            <a:off x="3688217" y="3590668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응시 일시 </a:t>
            </a:r>
            <a:r>
              <a:rPr lang="en-US" altLang="ko-KR" dirty="0">
                <a:solidFill>
                  <a:schemeClr val="bg1"/>
                </a:solidFill>
              </a:rPr>
              <a:t>: 06.03(</a:t>
            </a:r>
            <a:r>
              <a:rPr lang="ko-KR" altLang="en-US" dirty="0">
                <a:solidFill>
                  <a:schemeClr val="bg1"/>
                </a:solidFill>
              </a:rPr>
              <a:t>토</a:t>
            </a:r>
            <a:r>
              <a:rPr lang="en-US" altLang="ko-KR" dirty="0">
                <a:solidFill>
                  <a:schemeClr val="bg1"/>
                </a:solidFill>
              </a:rPr>
              <a:t>) 10:00 ~ 15:40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DD974-4666-10B2-3EE6-08AB655842BF}"/>
              </a:ext>
            </a:extLst>
          </p:cNvPr>
          <p:cNvSpPr txBox="1"/>
          <p:nvPr/>
        </p:nvSpPr>
        <p:spPr>
          <a:xfrm>
            <a:off x="3688217" y="481846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장학금 시상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개별 공지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F4EA5-A559-40A8-CCBA-85A53D1F34C7}"/>
              </a:ext>
            </a:extLst>
          </p:cNvPr>
          <p:cNvSpPr txBox="1"/>
          <p:nvPr/>
        </p:nvSpPr>
        <p:spPr>
          <a:xfrm>
            <a:off x="3509910" y="5757399"/>
            <a:ext cx="4624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응시 관련 자세한 내용은 하단 유의사항을 반드시 참고하세요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546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0ACC6A-2B04-FD3D-35DA-68526DA8721D}"/>
              </a:ext>
            </a:extLst>
          </p:cNvPr>
          <p:cNvSpPr/>
          <p:nvPr/>
        </p:nvSpPr>
        <p:spPr>
          <a:xfrm>
            <a:off x="0" y="17756"/>
            <a:ext cx="9400032" cy="684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80540"/>
              </p:ext>
            </p:extLst>
          </p:nvPr>
        </p:nvGraphicFramePr>
        <p:xfrm>
          <a:off x="9476174" y="17756"/>
          <a:ext cx="2654423" cy="23359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5.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참여 독려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화살표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에서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1-1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상향 되는 모션 적용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1-1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화살촉 방향으로 굵어지는 화살표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F0DADC4-794D-5709-103B-B98607269795}"/>
              </a:ext>
            </a:extLst>
          </p:cNvPr>
          <p:cNvSpPr/>
          <p:nvPr/>
        </p:nvSpPr>
        <p:spPr>
          <a:xfrm>
            <a:off x="2365565" y="3168539"/>
            <a:ext cx="895927" cy="10234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C75146-450E-D407-3B5E-F7CECB9DA8B8}"/>
              </a:ext>
            </a:extLst>
          </p:cNvPr>
          <p:cNvSpPr/>
          <p:nvPr/>
        </p:nvSpPr>
        <p:spPr>
          <a:xfrm>
            <a:off x="5833405" y="1933668"/>
            <a:ext cx="895927" cy="2256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AF8FD-9B10-F24C-844C-066DC65BCCAF}"/>
              </a:ext>
            </a:extLst>
          </p:cNvPr>
          <p:cNvSpPr txBox="1"/>
          <p:nvPr/>
        </p:nvSpPr>
        <p:spPr>
          <a:xfrm>
            <a:off x="1197294" y="5166537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채용인원 증가로 합격 가능성이 높아진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법원직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2023</a:t>
            </a:r>
            <a:r>
              <a: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합격의 기회 절대로 놓치지 마세요</a:t>
            </a:r>
            <a:r>
              <a:rPr lang="en-US" altLang="ko-KR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A5D06-1503-27F9-9A66-F49548446CD5}"/>
              </a:ext>
            </a:extLst>
          </p:cNvPr>
          <p:cNvSpPr txBox="1"/>
          <p:nvPr/>
        </p:nvSpPr>
        <p:spPr>
          <a:xfrm>
            <a:off x="354507" y="543857"/>
            <a:ext cx="9241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법원행정처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‘2023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급 공개경쟁채용 선발인원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＇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D5CA18-5F7F-F9D6-5185-25F327EFADE1}"/>
              </a:ext>
            </a:extLst>
          </p:cNvPr>
          <p:cNvCxnSpPr>
            <a:cxnSpLocks/>
          </p:cNvCxnSpPr>
          <p:nvPr/>
        </p:nvCxnSpPr>
        <p:spPr>
          <a:xfrm flipV="1">
            <a:off x="2791968" y="1671830"/>
            <a:ext cx="3086633" cy="116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0E285C-EB74-2BCB-111D-0F224C488BF6}"/>
              </a:ext>
            </a:extLst>
          </p:cNvPr>
          <p:cNvSpPr txBox="1"/>
          <p:nvPr/>
        </p:nvSpPr>
        <p:spPr>
          <a:xfrm>
            <a:off x="2355240" y="432669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2020</a:t>
            </a:r>
            <a:r>
              <a:rPr lang="ko-KR" altLang="en-US" sz="1600" b="1" dirty="0"/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A81C-13A0-E821-E8D1-917DDEC1EA4E}"/>
              </a:ext>
            </a:extLst>
          </p:cNvPr>
          <p:cNvSpPr txBox="1"/>
          <p:nvPr/>
        </p:nvSpPr>
        <p:spPr>
          <a:xfrm>
            <a:off x="5849197" y="432669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2023</a:t>
            </a:r>
            <a:r>
              <a:rPr lang="ko-KR" altLang="en-US" sz="1600" b="1" dirty="0"/>
              <a:t>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1EF4A-3F81-90F3-3112-8F4A5C091426}"/>
              </a:ext>
            </a:extLst>
          </p:cNvPr>
          <p:cNvSpPr txBox="1"/>
          <p:nvPr/>
        </p:nvSpPr>
        <p:spPr>
          <a:xfrm>
            <a:off x="2441707" y="28320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183</a:t>
            </a:r>
            <a:r>
              <a:rPr lang="ko-KR" altLang="en-US" sz="1600" b="1" dirty="0"/>
              <a:t>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C0AF8-5170-9A63-D70B-1D2590A0ED62}"/>
              </a:ext>
            </a:extLst>
          </p:cNvPr>
          <p:cNvSpPr txBox="1"/>
          <p:nvPr/>
        </p:nvSpPr>
        <p:spPr>
          <a:xfrm>
            <a:off x="5908509" y="150852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292</a:t>
            </a:r>
            <a:r>
              <a:rPr lang="ko-KR" altLang="en-US" sz="1600" b="1" dirty="0"/>
              <a:t>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B8C80D-EE4F-9B4E-0928-F97723DE26C2}"/>
              </a:ext>
            </a:extLst>
          </p:cNvPr>
          <p:cNvSpPr/>
          <p:nvPr/>
        </p:nvSpPr>
        <p:spPr>
          <a:xfrm>
            <a:off x="2550035" y="256457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A091231-AE4A-A56A-ECD7-F5523F9EE232}"/>
              </a:ext>
            </a:extLst>
          </p:cNvPr>
          <p:cNvSpPr/>
          <p:nvPr/>
        </p:nvSpPr>
        <p:spPr>
          <a:xfrm>
            <a:off x="5878601" y="1172250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9E1F3-3539-F0F3-09C9-CF048C913A56}"/>
              </a:ext>
            </a:extLst>
          </p:cNvPr>
          <p:cNvSpPr txBox="1"/>
          <p:nvPr/>
        </p:nvSpPr>
        <p:spPr>
          <a:xfrm>
            <a:off x="5795766" y="115884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1-1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AC19DB9-E206-1065-A62D-42266D3C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181" y="3388830"/>
            <a:ext cx="2760349" cy="18757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629007-5F8F-B1A3-0DDF-6390D3223FE4}"/>
              </a:ext>
            </a:extLst>
          </p:cNvPr>
          <p:cNvSpPr txBox="1"/>
          <p:nvPr/>
        </p:nvSpPr>
        <p:spPr>
          <a:xfrm>
            <a:off x="9476174" y="30913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디자인 참고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2451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146BA6-9D9D-61E1-A25D-C1BE5A6DADE5}"/>
              </a:ext>
            </a:extLst>
          </p:cNvPr>
          <p:cNvSpPr/>
          <p:nvPr/>
        </p:nvSpPr>
        <p:spPr>
          <a:xfrm>
            <a:off x="873948" y="4742448"/>
            <a:ext cx="8284464" cy="21978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1FE4A4-F8C4-0578-BC14-211C59A586B1}"/>
              </a:ext>
            </a:extLst>
          </p:cNvPr>
          <p:cNvSpPr/>
          <p:nvPr/>
        </p:nvSpPr>
        <p:spPr>
          <a:xfrm>
            <a:off x="0" y="17755"/>
            <a:ext cx="9476174" cy="170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5351"/>
              </p:ext>
            </p:extLst>
          </p:nvPr>
        </p:nvGraphicFramePr>
        <p:xfrm>
          <a:off x="9476174" y="17756"/>
          <a:ext cx="2654423" cy="21835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전국 모의고사 런칭 이벤트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01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207DA76-1859-555C-1308-1C1D8D50BA68}"/>
              </a:ext>
            </a:extLst>
          </p:cNvPr>
          <p:cNvSpPr txBox="1"/>
          <p:nvPr/>
        </p:nvSpPr>
        <p:spPr>
          <a:xfrm>
            <a:off x="1660946" y="3386728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시험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실제 응시번호 입력 회원 혜택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BE2F9-64B7-D5EF-81CA-784A3AD2935B}"/>
              </a:ext>
            </a:extLst>
          </p:cNvPr>
          <p:cNvSpPr txBox="1"/>
          <p:nvPr/>
        </p:nvSpPr>
        <p:spPr>
          <a:xfrm>
            <a:off x="3527658" y="2045167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 01</a:t>
            </a:r>
            <a:endParaRPr lang="ko-KR" altLang="en-US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D392B-59CE-5DF1-FDA8-C41ACFE5C2EC}"/>
              </a:ext>
            </a:extLst>
          </p:cNvPr>
          <p:cNvSpPr txBox="1"/>
          <p:nvPr/>
        </p:nvSpPr>
        <p:spPr>
          <a:xfrm>
            <a:off x="1675980" y="138164"/>
            <a:ext cx="6476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 u="sng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전국 모의고사 런칭 기념 이벤트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A5DBEA8-B839-62CB-E8C6-9E00984D5E56}"/>
              </a:ext>
            </a:extLst>
          </p:cNvPr>
          <p:cNvGrpSpPr/>
          <p:nvPr/>
        </p:nvGrpSpPr>
        <p:grpSpPr>
          <a:xfrm>
            <a:off x="3357371" y="5214116"/>
            <a:ext cx="3169920" cy="1626129"/>
            <a:chOff x="3268984" y="3099678"/>
            <a:chExt cx="3169920" cy="162612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00E1710-2A62-BB45-BD2F-B0672E2E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984" y="3099678"/>
              <a:ext cx="3169920" cy="162612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71C2C2-841A-B012-9A4A-3F930D53228D}"/>
                </a:ext>
              </a:extLst>
            </p:cNvPr>
            <p:cNvSpPr txBox="1"/>
            <p:nvPr/>
          </p:nvSpPr>
          <p:spPr>
            <a:xfrm>
              <a:off x="3866992" y="3415219"/>
              <a:ext cx="8002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전국</a:t>
              </a: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0168A3F3-E0E0-76E6-E862-5FE169F04FEE}"/>
              </a:ext>
            </a:extLst>
          </p:cNvPr>
          <p:cNvSpPr/>
          <p:nvPr/>
        </p:nvSpPr>
        <p:spPr>
          <a:xfrm>
            <a:off x="2738982" y="4953191"/>
            <a:ext cx="788676" cy="772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B211C8-EE6C-1E33-1AF3-415EEDA584E2}"/>
              </a:ext>
            </a:extLst>
          </p:cNvPr>
          <p:cNvSpPr txBox="1"/>
          <p:nvPr/>
        </p:nvSpPr>
        <p:spPr>
          <a:xfrm>
            <a:off x="2849812" y="5078022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전원</a:t>
            </a:r>
            <a:endParaRPr lang="en-US" altLang="ko-KR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029A6D5-F9E1-8D7B-7952-E8703DADD38A}"/>
              </a:ext>
            </a:extLst>
          </p:cNvPr>
          <p:cNvSpPr/>
          <p:nvPr/>
        </p:nvSpPr>
        <p:spPr>
          <a:xfrm>
            <a:off x="2459736" y="2691893"/>
            <a:ext cx="4378588" cy="3625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4E7BB-86FA-5D42-7075-53094E610E44}"/>
              </a:ext>
            </a:extLst>
          </p:cNvPr>
          <p:cNvSpPr txBox="1"/>
          <p:nvPr/>
        </p:nvSpPr>
        <p:spPr>
          <a:xfrm>
            <a:off x="2589835" y="2736747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이벤트 기간 </a:t>
            </a:r>
            <a:r>
              <a:rPr lang="en-US" altLang="ko-KR" sz="1200" dirty="0"/>
              <a:t>: ~ 06.02(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84986E-8C3E-B6C0-0377-6E3B1E8DAD84}"/>
              </a:ext>
            </a:extLst>
          </p:cNvPr>
          <p:cNvSpPr txBox="1"/>
          <p:nvPr/>
        </p:nvSpPr>
        <p:spPr>
          <a:xfrm>
            <a:off x="4677155" y="2736747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당첨자 발표 </a:t>
            </a:r>
            <a:r>
              <a:rPr lang="en-US" altLang="ko-KR" sz="1200" dirty="0"/>
              <a:t>: ~ 06.14(</a:t>
            </a:r>
            <a:r>
              <a:rPr lang="ko-KR" altLang="en-US" sz="1200" dirty="0"/>
              <a:t>수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ED3408-066F-07F9-EEC9-B366316CF6DA}"/>
              </a:ext>
            </a:extLst>
          </p:cNvPr>
          <p:cNvSpPr txBox="1"/>
          <p:nvPr/>
        </p:nvSpPr>
        <p:spPr>
          <a:xfrm>
            <a:off x="3141928" y="117466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푸짐한 선물을 </a:t>
            </a:r>
            <a:r>
              <a:rPr lang="ko-KR" altLang="en-US" dirty="0" err="1"/>
              <a:t>드릴게요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0" name="그래픽 9" descr="동전">
            <a:extLst>
              <a:ext uri="{FF2B5EF4-FFF2-40B4-BE49-F238E27FC236}">
                <a16:creationId xmlns:a16="http://schemas.microsoft.com/office/drawing/2014/main" id="{A54171A0-B423-9945-6E9C-2E5F2FBC6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3123" y="1106451"/>
            <a:ext cx="505754" cy="5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5F3C799-3AED-A07A-84A9-63E09677CF02}"/>
              </a:ext>
            </a:extLst>
          </p:cNvPr>
          <p:cNvSpPr/>
          <p:nvPr/>
        </p:nvSpPr>
        <p:spPr>
          <a:xfrm>
            <a:off x="873948" y="3081997"/>
            <a:ext cx="8284464" cy="2569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97111"/>
              </p:ext>
            </p:extLst>
          </p:nvPr>
        </p:nvGraphicFramePr>
        <p:xfrm>
          <a:off x="9476174" y="17756"/>
          <a:ext cx="2654423" cy="21835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전국 모의고사 런칭 이벤트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02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060384-B0E4-7802-B4BF-97BA69C97701}"/>
              </a:ext>
            </a:extLst>
          </p:cNvPr>
          <p:cNvGrpSpPr/>
          <p:nvPr/>
        </p:nvGrpSpPr>
        <p:grpSpPr>
          <a:xfrm>
            <a:off x="1706308" y="3778903"/>
            <a:ext cx="1599444" cy="1539860"/>
            <a:chOff x="1665248" y="2273890"/>
            <a:chExt cx="3536930" cy="364678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6B85CE-1E07-AD43-4D7D-598F9B9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248" y="2273890"/>
              <a:ext cx="1956444" cy="279119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FCC922-6837-152B-94DE-74B91815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262" y="2536541"/>
              <a:ext cx="1956444" cy="279119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7FFA273-A21C-08FC-63D7-6096D05C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998" y="2799192"/>
              <a:ext cx="1956444" cy="279119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2AB9E34-91B7-AE09-D50F-6BAD6BCB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734" y="3129480"/>
              <a:ext cx="1956444" cy="279119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FC8500-FB24-CCD4-32F3-73F4986565D0}"/>
              </a:ext>
            </a:extLst>
          </p:cNvPr>
          <p:cNvSpPr txBox="1"/>
          <p:nvPr/>
        </p:nvSpPr>
        <p:spPr>
          <a:xfrm>
            <a:off x="3437967" y="3921745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/>
              <a:t>법과목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4</a:t>
            </a:r>
            <a:r>
              <a:rPr lang="ko-KR" altLang="en-US" sz="1600" b="1" dirty="0"/>
              <a:t>회 분량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해설 강의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3441E-4086-DDE9-11B9-2464EEB774C9}"/>
              </a:ext>
            </a:extLst>
          </p:cNvPr>
          <p:cNvSpPr txBox="1"/>
          <p:nvPr/>
        </p:nvSpPr>
        <p:spPr>
          <a:xfrm>
            <a:off x="978056" y="1737787"/>
            <a:ext cx="8076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3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전국 모의고사 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소문내기 이벤트 참여자 전원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추첨 혜택</a:t>
            </a:r>
          </a:p>
        </p:txBody>
      </p:sp>
      <p:pic>
        <p:nvPicPr>
          <p:cNvPr id="10" name="그래픽 9" descr="모니터">
            <a:extLst>
              <a:ext uri="{FF2B5EF4-FFF2-40B4-BE49-F238E27FC236}">
                <a16:creationId xmlns:a16="http://schemas.microsoft.com/office/drawing/2014/main" id="{E7C067CF-D42F-F9BF-4B40-45876EE2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266" y="3556261"/>
            <a:ext cx="1762502" cy="1762502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DC2FFE0-8AB0-C25F-737E-60B15123629C}"/>
              </a:ext>
            </a:extLst>
          </p:cNvPr>
          <p:cNvGrpSpPr/>
          <p:nvPr/>
        </p:nvGrpSpPr>
        <p:grpSpPr>
          <a:xfrm>
            <a:off x="5493531" y="3746291"/>
            <a:ext cx="2475179" cy="1243810"/>
            <a:chOff x="5984018" y="4039636"/>
            <a:chExt cx="2084121" cy="63060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E9D83CA-EA97-AD89-47CB-581DC2282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018" y="4039636"/>
              <a:ext cx="1336028" cy="630605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4FEF9D-EB38-A322-ACFF-6EF82D4D1A71}"/>
                </a:ext>
              </a:extLst>
            </p:cNvPr>
            <p:cNvSpPr/>
            <p:nvPr/>
          </p:nvSpPr>
          <p:spPr>
            <a:xfrm>
              <a:off x="7130502" y="4039636"/>
              <a:ext cx="916218" cy="6306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CA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575378-C5A2-BB75-0C45-305A223D8E2A}"/>
                </a:ext>
              </a:extLst>
            </p:cNvPr>
            <p:cNvSpPr txBox="1"/>
            <p:nvPr/>
          </p:nvSpPr>
          <p:spPr>
            <a:xfrm>
              <a:off x="7174340" y="4252768"/>
              <a:ext cx="893799" cy="202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3,000</a:t>
              </a:r>
              <a:r>
                <a:rPr lang="ko-KR" altLang="en-US" sz="2000" dirty="0"/>
                <a:t>원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91D18E9-4625-B3D1-90A1-5BEC8AE86400}"/>
              </a:ext>
            </a:extLst>
          </p:cNvPr>
          <p:cNvSpPr txBox="1"/>
          <p:nvPr/>
        </p:nvSpPr>
        <p:spPr>
          <a:xfrm>
            <a:off x="3488384" y="296568"/>
            <a:ext cx="2499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 02</a:t>
            </a:r>
            <a:endParaRPr lang="ko-KR" altLang="en-US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E9DB3D1-9E49-A9CC-AA27-C44C5294A046}"/>
              </a:ext>
            </a:extLst>
          </p:cNvPr>
          <p:cNvSpPr/>
          <p:nvPr/>
        </p:nvSpPr>
        <p:spPr>
          <a:xfrm>
            <a:off x="2724912" y="954894"/>
            <a:ext cx="4378588" cy="3625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9531D8-2AAE-0F00-ED8C-59190389843C}"/>
              </a:ext>
            </a:extLst>
          </p:cNvPr>
          <p:cNvSpPr txBox="1"/>
          <p:nvPr/>
        </p:nvSpPr>
        <p:spPr>
          <a:xfrm>
            <a:off x="2855011" y="999748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이벤트 기간 </a:t>
            </a:r>
            <a:r>
              <a:rPr lang="en-US" altLang="ko-KR" sz="1200" dirty="0"/>
              <a:t>: ~ 06.02(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F77C32-A240-E49C-D23F-57127116F50F}"/>
              </a:ext>
            </a:extLst>
          </p:cNvPr>
          <p:cNvSpPr txBox="1"/>
          <p:nvPr/>
        </p:nvSpPr>
        <p:spPr>
          <a:xfrm>
            <a:off x="4942331" y="999748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당첨자 발표 </a:t>
            </a:r>
            <a:r>
              <a:rPr lang="en-US" altLang="ko-KR" sz="1200" dirty="0"/>
              <a:t>: ~ 06.14(</a:t>
            </a:r>
            <a:r>
              <a:rPr lang="ko-KR" altLang="en-US" sz="1200" dirty="0"/>
              <a:t>수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C1719-7472-3793-562F-77CCBF61BE03}"/>
              </a:ext>
            </a:extLst>
          </p:cNvPr>
          <p:cNvSpPr txBox="1"/>
          <p:nvPr/>
        </p:nvSpPr>
        <p:spPr>
          <a:xfrm>
            <a:off x="6138322" y="5187958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 조기 마감될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DF4368-D026-9744-A8B1-6B7F6861460C}"/>
              </a:ext>
            </a:extLst>
          </p:cNvPr>
          <p:cNvSpPr/>
          <p:nvPr/>
        </p:nvSpPr>
        <p:spPr>
          <a:xfrm>
            <a:off x="1430622" y="3171523"/>
            <a:ext cx="788676" cy="772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08345E-31AA-19F9-638F-225D35B9EE52}"/>
              </a:ext>
            </a:extLst>
          </p:cNvPr>
          <p:cNvSpPr txBox="1"/>
          <p:nvPr/>
        </p:nvSpPr>
        <p:spPr>
          <a:xfrm>
            <a:off x="1541452" y="3296354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전원</a:t>
            </a:r>
            <a:endParaRPr lang="en-US" altLang="ko-KR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증정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34D6ED4-2573-B502-172C-96B054BD8437}"/>
              </a:ext>
            </a:extLst>
          </p:cNvPr>
          <p:cNvSpPr/>
          <p:nvPr/>
        </p:nvSpPr>
        <p:spPr>
          <a:xfrm>
            <a:off x="5141480" y="3171523"/>
            <a:ext cx="788676" cy="772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4241FF-C8B5-8660-9C01-FACB2696222D}"/>
              </a:ext>
            </a:extLst>
          </p:cNvPr>
          <p:cNvSpPr txBox="1"/>
          <p:nvPr/>
        </p:nvSpPr>
        <p:spPr>
          <a:xfrm>
            <a:off x="5252310" y="3296354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추첨</a:t>
            </a:r>
            <a:endParaRPr lang="en-US" altLang="ko-KR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증정</a:t>
            </a:r>
          </a:p>
        </p:txBody>
      </p:sp>
    </p:spTree>
    <p:extLst>
      <p:ext uri="{BB962C8B-B14F-4D97-AF65-F5344CB8AC3E}">
        <p14:creationId xmlns:p14="http://schemas.microsoft.com/office/powerpoint/2010/main" val="49599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38316"/>
              </p:ext>
            </p:extLst>
          </p:nvPr>
        </p:nvGraphicFramePr>
        <p:xfrm>
          <a:off x="9476174" y="17756"/>
          <a:ext cx="2654423" cy="70603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소문내기 이벤트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기존 소문내기 이벤트 참조 ▼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https://www.miraeij.com/gosi/promotion/campaign/#sec8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필수태그 복사하기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키워드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#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모의고사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#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합격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#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미래인재 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#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전국 모의고사 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경로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공무원 갤러리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https://gall.dcinside.com/board/lists/?id=government_new1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네이버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공드림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https://cafe.naver.com/gugrade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네이버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닥공사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https://cafe.naver.com/kts9719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다음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구꿈사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https://cafe.daum.net/9glade/_rec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네이버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독공사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https://cafe.naver.com/m2school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네이버 블로그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https://section.blog.naver.com/BlogHome.naver?directoryNo=0&amp;currentPage=1&amp;groupId=0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등록 권한 부여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등록 완료 시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아래 상품 자동 지급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상품코드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ONS2305031325509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상품 제공은 중복 신청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최초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회만 지급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소문내기는 중복 참여 가능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동일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등록되지 않도록 구분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]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‘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중복 된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입니다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본인 등록 글만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수정 및 삭제 불가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33D041-53E1-B26D-4425-C6CF455FA3CD}"/>
              </a:ext>
            </a:extLst>
          </p:cNvPr>
          <p:cNvSpPr/>
          <p:nvPr/>
        </p:nvSpPr>
        <p:spPr>
          <a:xfrm>
            <a:off x="1485416" y="173736"/>
            <a:ext cx="3260320" cy="585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EC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D57022-118F-1D3B-19B4-3AB84B76B628}"/>
              </a:ext>
            </a:extLst>
          </p:cNvPr>
          <p:cNvSpPr/>
          <p:nvPr/>
        </p:nvSpPr>
        <p:spPr>
          <a:xfrm>
            <a:off x="4914416" y="173736"/>
            <a:ext cx="3260320" cy="585216"/>
          </a:xfrm>
          <a:prstGeom prst="roundRect">
            <a:avLst/>
          </a:prstGeom>
          <a:solidFill>
            <a:srgbClr val="5ECA4E"/>
          </a:solidFill>
          <a:ln w="28575">
            <a:solidFill>
              <a:srgbClr val="5EC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8BB0-31BE-8866-075A-47FBF223907D}"/>
              </a:ext>
            </a:extLst>
          </p:cNvPr>
          <p:cNvSpPr txBox="1"/>
          <p:nvPr/>
        </p:nvSpPr>
        <p:spPr>
          <a:xfrm>
            <a:off x="1671911" y="281678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ECA4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소문내기 이미지 다운로드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5AC49-FC9C-4502-0BB9-E71DE37916EE}"/>
              </a:ext>
            </a:extLst>
          </p:cNvPr>
          <p:cNvSpPr txBox="1"/>
          <p:nvPr/>
        </p:nvSpPr>
        <p:spPr>
          <a:xfrm>
            <a:off x="5504688" y="28167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URL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80DD4A-519D-2198-6AE0-55EADBE1A857}"/>
              </a:ext>
            </a:extLst>
          </p:cNvPr>
          <p:cNvCxnSpPr/>
          <p:nvPr/>
        </p:nvCxnSpPr>
        <p:spPr>
          <a:xfrm>
            <a:off x="1485416" y="3214498"/>
            <a:ext cx="19893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177537-2270-2DCE-B089-6D835AB3FDAE}"/>
              </a:ext>
            </a:extLst>
          </p:cNvPr>
          <p:cNvCxnSpPr/>
          <p:nvPr/>
        </p:nvCxnSpPr>
        <p:spPr>
          <a:xfrm>
            <a:off x="6185432" y="3214498"/>
            <a:ext cx="19893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1809F-406E-01ED-45AE-26C17D9CD416}"/>
              </a:ext>
            </a:extLst>
          </p:cNvPr>
          <p:cNvSpPr txBox="1"/>
          <p:nvPr/>
        </p:nvSpPr>
        <p:spPr>
          <a:xfrm>
            <a:off x="3814413" y="30298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커뮤니티 바로가기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F833A7-7A16-0F9C-64AE-670DC18ABC99}"/>
              </a:ext>
            </a:extLst>
          </p:cNvPr>
          <p:cNvSpPr/>
          <p:nvPr/>
        </p:nvSpPr>
        <p:spPr>
          <a:xfrm>
            <a:off x="1671911" y="4978754"/>
            <a:ext cx="4892040" cy="502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CE001E-5632-9C27-FFDF-C08A0B7688F4}"/>
              </a:ext>
            </a:extLst>
          </p:cNvPr>
          <p:cNvSpPr/>
          <p:nvPr/>
        </p:nvSpPr>
        <p:spPr>
          <a:xfrm>
            <a:off x="6563951" y="4978754"/>
            <a:ext cx="1097280" cy="5029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E9335-A698-773B-A700-227B1D25FE6E}"/>
              </a:ext>
            </a:extLst>
          </p:cNvPr>
          <p:cNvSpPr txBox="1"/>
          <p:nvPr/>
        </p:nvSpPr>
        <p:spPr>
          <a:xfrm>
            <a:off x="6789425" y="5074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등록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5DC8AE-0654-651C-F683-5EEF443CBD68}"/>
              </a:ext>
            </a:extLst>
          </p:cNvPr>
          <p:cNvSpPr/>
          <p:nvPr/>
        </p:nvSpPr>
        <p:spPr>
          <a:xfrm>
            <a:off x="1247082" y="6990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5BED58-EA40-E87C-653E-D0713955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34" y="1059644"/>
            <a:ext cx="5685051" cy="165154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4407ED5-9398-701E-EFC9-3F961A54231B}"/>
              </a:ext>
            </a:extLst>
          </p:cNvPr>
          <p:cNvSpPr/>
          <p:nvPr/>
        </p:nvSpPr>
        <p:spPr>
          <a:xfrm>
            <a:off x="1774743" y="896553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B8866-EBE7-1C6A-D30A-E79E63EA0DD9}"/>
              </a:ext>
            </a:extLst>
          </p:cNvPr>
          <p:cNvSpPr txBox="1"/>
          <p:nvPr/>
        </p:nvSpPr>
        <p:spPr>
          <a:xfrm>
            <a:off x="2106325" y="2166686"/>
            <a:ext cx="543739" cy="200055"/>
          </a:xfrm>
          <a:prstGeom prst="rect">
            <a:avLst/>
          </a:prstGeom>
          <a:solidFill>
            <a:srgbClr val="E84F46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소문내기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23B489-FB2F-B346-2EF3-103ED5D2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69" y="3490296"/>
            <a:ext cx="7019094" cy="934282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A92E13C-D565-2499-5631-A02CAD32E8D4}"/>
              </a:ext>
            </a:extLst>
          </p:cNvPr>
          <p:cNvSpPr/>
          <p:nvPr/>
        </p:nvSpPr>
        <p:spPr>
          <a:xfrm>
            <a:off x="1247082" y="3423160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670D5-E101-7592-C0A1-2A0468552989}"/>
              </a:ext>
            </a:extLst>
          </p:cNvPr>
          <p:cNvSpPr txBox="1"/>
          <p:nvPr/>
        </p:nvSpPr>
        <p:spPr>
          <a:xfrm>
            <a:off x="1721123" y="5105259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소문내기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URL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3172924-BF13-DF99-A476-CED901EB9EBE}"/>
              </a:ext>
            </a:extLst>
          </p:cNvPr>
          <p:cNvSpPr/>
          <p:nvPr/>
        </p:nvSpPr>
        <p:spPr>
          <a:xfrm>
            <a:off x="1443347" y="4765381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4317AD-1DFD-20EF-638D-69B12508E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7"/>
          <a:stretch/>
        </p:blipFill>
        <p:spPr>
          <a:xfrm>
            <a:off x="1671911" y="5695033"/>
            <a:ext cx="5929904" cy="881289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0826C8BD-6A97-D10B-9C38-1D8105173C31}"/>
              </a:ext>
            </a:extLst>
          </p:cNvPr>
          <p:cNvSpPr/>
          <p:nvPr/>
        </p:nvSpPr>
        <p:spPr>
          <a:xfrm>
            <a:off x="1443347" y="5715616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75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5820B3-4443-EA9B-9DED-382A954CB663}"/>
              </a:ext>
            </a:extLst>
          </p:cNvPr>
          <p:cNvSpPr/>
          <p:nvPr/>
        </p:nvSpPr>
        <p:spPr>
          <a:xfrm>
            <a:off x="873948" y="2580684"/>
            <a:ext cx="8284464" cy="25694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AB5881-EA52-3085-20BC-CD04BF03449A}"/>
              </a:ext>
            </a:extLst>
          </p:cNvPr>
          <p:cNvSpPr txBox="1"/>
          <p:nvPr/>
        </p:nvSpPr>
        <p:spPr>
          <a:xfrm>
            <a:off x="2685167" y="134047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 성적 우수자 </a:t>
            </a:r>
            <a:endParaRPr lang="en-US" altLang="ko-KR" sz="3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3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장학금 혜택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DE9D9-BEC2-FC58-126E-D9872051FB39}"/>
              </a:ext>
            </a:extLst>
          </p:cNvPr>
          <p:cNvSpPr txBox="1"/>
          <p:nvPr/>
        </p:nvSpPr>
        <p:spPr>
          <a:xfrm>
            <a:off x="1678832" y="433425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10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92DC8-245D-AE92-0382-C9B750AE24B3}"/>
              </a:ext>
            </a:extLst>
          </p:cNvPr>
          <p:cNvSpPr txBox="1"/>
          <p:nvPr/>
        </p:nvSpPr>
        <p:spPr>
          <a:xfrm>
            <a:off x="4150634" y="433425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8DAE9-6B70-6CE6-A70B-47744E95E20A}"/>
              </a:ext>
            </a:extLst>
          </p:cNvPr>
          <p:cNvSpPr txBox="1"/>
          <p:nvPr/>
        </p:nvSpPr>
        <p:spPr>
          <a:xfrm>
            <a:off x="6777145" y="433425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FC41B9B-D6A6-DA90-6882-03AF2815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93" y="3155757"/>
            <a:ext cx="2347767" cy="10515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EEC6DA-9BF5-69D7-0400-3118C7D0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4" y="3127792"/>
            <a:ext cx="2461260" cy="1079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733AFD6-BC57-23F1-3A70-A228575EA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79" y="3126332"/>
            <a:ext cx="2461260" cy="11052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ECB92D-95B5-F8D4-45DF-D125E521A389}"/>
              </a:ext>
            </a:extLst>
          </p:cNvPr>
          <p:cNvSpPr txBox="1"/>
          <p:nvPr/>
        </p:nvSpPr>
        <p:spPr>
          <a:xfrm>
            <a:off x="1204635" y="2941666"/>
            <a:ext cx="5164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D0477A-495C-F12A-2149-72D67E27EC78}"/>
              </a:ext>
            </a:extLst>
          </p:cNvPr>
          <p:cNvSpPr txBox="1"/>
          <p:nvPr/>
        </p:nvSpPr>
        <p:spPr>
          <a:xfrm>
            <a:off x="3829341" y="2943215"/>
            <a:ext cx="561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FE92B-5C32-FAF9-F4B2-A33BEC1048B3}"/>
              </a:ext>
            </a:extLst>
          </p:cNvPr>
          <p:cNvSpPr txBox="1"/>
          <p:nvPr/>
        </p:nvSpPr>
        <p:spPr>
          <a:xfrm>
            <a:off x="6270279" y="2945051"/>
            <a:ext cx="107593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~5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FBC243-15C2-74A7-D7E4-CCA3EEE26396}"/>
              </a:ext>
            </a:extLst>
          </p:cNvPr>
          <p:cNvSpPr txBox="1"/>
          <p:nvPr/>
        </p:nvSpPr>
        <p:spPr>
          <a:xfrm>
            <a:off x="3487582" y="121402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 03</a:t>
            </a:r>
            <a:endParaRPr lang="ko-KR" altLang="en-US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FF2673-0C80-02DD-16E5-DCBAE40CC7ED}"/>
              </a:ext>
            </a:extLst>
          </p:cNvPr>
          <p:cNvSpPr/>
          <p:nvPr/>
        </p:nvSpPr>
        <p:spPr>
          <a:xfrm>
            <a:off x="2011680" y="779728"/>
            <a:ext cx="5852160" cy="3625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EC3924-5DED-BAB7-FA3B-0BDF5AA71012}"/>
              </a:ext>
            </a:extLst>
          </p:cNvPr>
          <p:cNvSpPr txBox="1"/>
          <p:nvPr/>
        </p:nvSpPr>
        <p:spPr>
          <a:xfrm>
            <a:off x="2141779" y="824582"/>
            <a:ext cx="29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이벤트 기간 </a:t>
            </a:r>
            <a:r>
              <a:rPr lang="en-US" altLang="ko-KR" sz="1200" dirty="0"/>
              <a:t>: ~ 06.03(</a:t>
            </a:r>
            <a:r>
              <a:rPr lang="ko-KR" altLang="en-US" sz="1200" dirty="0"/>
              <a:t>토</a:t>
            </a:r>
            <a:r>
              <a:rPr lang="en-US" altLang="ko-KR" sz="1200" dirty="0"/>
              <a:t>) ~ 06.15(</a:t>
            </a:r>
            <a:r>
              <a:rPr lang="ko-KR" altLang="en-US" sz="1200" dirty="0"/>
              <a:t>목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8E9A-3F15-19EC-CF43-0A813237308B}"/>
              </a:ext>
            </a:extLst>
          </p:cNvPr>
          <p:cNvSpPr txBox="1"/>
          <p:nvPr/>
        </p:nvSpPr>
        <p:spPr>
          <a:xfrm>
            <a:off x="2180998" y="5277106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성적 우수자에게는 별도 안내가 진행 될 예정입니다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293464-3505-43F0-F415-EE088FE6F99E}"/>
              </a:ext>
            </a:extLst>
          </p:cNvPr>
          <p:cNvSpPr/>
          <p:nvPr/>
        </p:nvSpPr>
        <p:spPr>
          <a:xfrm>
            <a:off x="1606699" y="5695796"/>
            <a:ext cx="5201548" cy="438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9093B-07BF-D870-F7D4-6B081D67EB64}"/>
              </a:ext>
            </a:extLst>
          </p:cNvPr>
          <p:cNvSpPr/>
          <p:nvPr/>
        </p:nvSpPr>
        <p:spPr>
          <a:xfrm>
            <a:off x="6879453" y="5695796"/>
            <a:ext cx="1103259" cy="438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8FD88-9216-C59F-8C4F-E3357EA92F59}"/>
              </a:ext>
            </a:extLst>
          </p:cNvPr>
          <p:cNvSpPr txBox="1"/>
          <p:nvPr/>
        </p:nvSpPr>
        <p:spPr>
          <a:xfrm>
            <a:off x="6951661" y="577339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인증하기 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ED445-242B-5BA3-0A2F-BDAA21C98AAF}"/>
              </a:ext>
            </a:extLst>
          </p:cNvPr>
          <p:cNvSpPr txBox="1"/>
          <p:nvPr/>
        </p:nvSpPr>
        <p:spPr>
          <a:xfrm>
            <a:off x="1721123" y="577339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후기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URL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B3748-81FC-2C7F-8D4A-5287844C32E1}"/>
              </a:ext>
            </a:extLst>
          </p:cNvPr>
          <p:cNvSpPr txBox="1"/>
          <p:nvPr/>
        </p:nvSpPr>
        <p:spPr>
          <a:xfrm>
            <a:off x="5483786" y="818701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성적 우수자 </a:t>
            </a:r>
            <a:r>
              <a:rPr lang="en-US" altLang="ko-KR" sz="1200" dirty="0"/>
              <a:t>: </a:t>
            </a:r>
            <a:r>
              <a:rPr lang="ko-KR" altLang="en-US" sz="1200" dirty="0"/>
              <a:t>개별 연락</a:t>
            </a:r>
          </a:p>
        </p:txBody>
      </p:sp>
    </p:spTree>
    <p:extLst>
      <p:ext uri="{BB962C8B-B14F-4D97-AF65-F5344CB8AC3E}">
        <p14:creationId xmlns:p14="http://schemas.microsoft.com/office/powerpoint/2010/main" val="295687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BDEC6D8-2649-3D3A-474B-64567E69837C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E18611-28C8-5F6F-1B9E-FA748BD05A04}"/>
              </a:ext>
            </a:extLst>
          </p:cNvPr>
          <p:cNvSpPr txBox="1"/>
          <p:nvPr/>
        </p:nvSpPr>
        <p:spPr>
          <a:xfrm>
            <a:off x="448056" y="594360"/>
            <a:ext cx="18662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응시번호</a:t>
            </a:r>
            <a:endParaRPr lang="en-US" altLang="ko-KR" dirty="0"/>
          </a:p>
          <a:p>
            <a:r>
              <a:rPr lang="en-US" altLang="ko-KR" dirty="0"/>
              <a:t>110001~115000</a:t>
            </a:r>
          </a:p>
          <a:p>
            <a:r>
              <a:rPr lang="en-US" altLang="ko-KR" dirty="0"/>
              <a:t>210001~210100</a:t>
            </a:r>
          </a:p>
          <a:p>
            <a:r>
              <a:rPr lang="en-US" altLang="ko-KR" dirty="0"/>
              <a:t>310001~310100</a:t>
            </a:r>
          </a:p>
          <a:p>
            <a:r>
              <a:rPr lang="en-US" altLang="ko-KR" dirty="0"/>
              <a:t>410001~410500</a:t>
            </a:r>
          </a:p>
          <a:p>
            <a:r>
              <a:rPr lang="en-US" altLang="ko-KR" dirty="0"/>
              <a:t>510001~510100</a:t>
            </a:r>
          </a:p>
          <a:p>
            <a:r>
              <a:rPr lang="en-US" altLang="ko-KR" dirty="0"/>
              <a:t>610001~610100</a:t>
            </a:r>
          </a:p>
          <a:p>
            <a:endParaRPr lang="en-US" altLang="ko-KR" dirty="0"/>
          </a:p>
          <a:p>
            <a:r>
              <a:rPr lang="en-US" altLang="ko-KR" dirty="0"/>
              <a:t>120001~120500</a:t>
            </a:r>
          </a:p>
          <a:p>
            <a:r>
              <a:rPr lang="en-US" altLang="ko-KR" dirty="0"/>
              <a:t>220001~220100</a:t>
            </a:r>
          </a:p>
          <a:p>
            <a:r>
              <a:rPr lang="en-US" altLang="ko-KR" dirty="0"/>
              <a:t>320001~320100</a:t>
            </a:r>
          </a:p>
          <a:p>
            <a:r>
              <a:rPr lang="en-US" altLang="ko-KR" dirty="0"/>
              <a:t>420001~420100</a:t>
            </a:r>
          </a:p>
          <a:p>
            <a:r>
              <a:rPr lang="en-US" altLang="ko-KR" dirty="0"/>
              <a:t>520001~520100</a:t>
            </a:r>
          </a:p>
          <a:p>
            <a:r>
              <a:rPr lang="en-US" altLang="ko-KR" dirty="0"/>
              <a:t>620001~620100</a:t>
            </a:r>
          </a:p>
          <a:p>
            <a:endParaRPr lang="en-US" altLang="ko-KR" dirty="0"/>
          </a:p>
          <a:p>
            <a:r>
              <a:rPr lang="en-US" altLang="ko-KR" dirty="0"/>
              <a:t>130001~131000</a:t>
            </a:r>
          </a:p>
          <a:p>
            <a:r>
              <a:rPr lang="en-US" altLang="ko-KR" dirty="0"/>
              <a:t>230001~230100</a:t>
            </a:r>
          </a:p>
          <a:p>
            <a:r>
              <a:rPr lang="en-US" altLang="ko-KR" dirty="0"/>
              <a:t>330001~330100</a:t>
            </a:r>
          </a:p>
          <a:p>
            <a:r>
              <a:rPr lang="en-US" altLang="ko-KR" dirty="0"/>
              <a:t>430001~430100</a:t>
            </a:r>
          </a:p>
          <a:p>
            <a:r>
              <a:rPr lang="en-US" altLang="ko-KR" dirty="0"/>
              <a:t>530001~530100</a:t>
            </a:r>
          </a:p>
          <a:p>
            <a:r>
              <a:rPr lang="en-US" altLang="ko-KR" dirty="0"/>
              <a:t>630001~630100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9EB46-CBFA-3988-0303-3DD879408B0F}"/>
              </a:ext>
            </a:extLst>
          </p:cNvPr>
          <p:cNvSpPr txBox="1"/>
          <p:nvPr/>
        </p:nvSpPr>
        <p:spPr>
          <a:xfrm>
            <a:off x="2587752" y="850392"/>
            <a:ext cx="18662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140001~141000</a:t>
            </a:r>
          </a:p>
          <a:p>
            <a:r>
              <a:rPr lang="en-US" altLang="ko-KR" dirty="0"/>
              <a:t>150001~151000</a:t>
            </a:r>
            <a:endParaRPr lang="ko-KR" altLang="en-US" dirty="0"/>
          </a:p>
          <a:p>
            <a:r>
              <a:rPr lang="en-US" altLang="ko-KR" dirty="0"/>
              <a:t>240001~240100</a:t>
            </a:r>
          </a:p>
          <a:p>
            <a:r>
              <a:rPr lang="en-US" altLang="ko-KR" dirty="0"/>
              <a:t>340001~340100</a:t>
            </a:r>
          </a:p>
          <a:p>
            <a:r>
              <a:rPr lang="en-US" altLang="ko-KR" dirty="0"/>
              <a:t>440001~440100</a:t>
            </a:r>
          </a:p>
          <a:p>
            <a:r>
              <a:rPr lang="en-US" altLang="ko-KR" dirty="0"/>
              <a:t>540001~540100</a:t>
            </a:r>
          </a:p>
          <a:p>
            <a:endParaRPr lang="en-US" altLang="ko-KR" dirty="0"/>
          </a:p>
          <a:p>
            <a:r>
              <a:rPr lang="en-US" altLang="ko-KR" dirty="0"/>
              <a:t>250001~250100</a:t>
            </a:r>
          </a:p>
          <a:p>
            <a:r>
              <a:rPr lang="en-US" altLang="ko-KR" dirty="0"/>
              <a:t>350001~350100</a:t>
            </a:r>
          </a:p>
          <a:p>
            <a:r>
              <a:rPr lang="en-US" altLang="ko-KR" dirty="0"/>
              <a:t>650001~650100</a:t>
            </a:r>
          </a:p>
          <a:p>
            <a:r>
              <a:rPr lang="en-US" altLang="ko-KR" dirty="0"/>
              <a:t>550001~550100</a:t>
            </a:r>
          </a:p>
          <a:p>
            <a:r>
              <a:rPr lang="en-US" altLang="ko-KR" dirty="0"/>
              <a:t>450001~450100</a:t>
            </a:r>
          </a:p>
          <a:p>
            <a:r>
              <a:rPr lang="en-US" altLang="ko-KR" dirty="0"/>
              <a:t>640001~640100</a:t>
            </a:r>
          </a:p>
        </p:txBody>
      </p:sp>
    </p:spTree>
    <p:extLst>
      <p:ext uri="{BB962C8B-B14F-4D97-AF65-F5344CB8AC3E}">
        <p14:creationId xmlns:p14="http://schemas.microsoft.com/office/powerpoint/2010/main" val="145516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6E1BD06-E818-58CA-0983-509B340656BB}"/>
              </a:ext>
            </a:extLst>
          </p:cNvPr>
          <p:cNvSpPr/>
          <p:nvPr/>
        </p:nvSpPr>
        <p:spPr>
          <a:xfrm>
            <a:off x="0" y="17756"/>
            <a:ext cx="9409176" cy="93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26219-0A8F-CE89-F08A-372CE02BA6A8}"/>
              </a:ext>
            </a:extLst>
          </p:cNvPr>
          <p:cNvSpPr txBox="1"/>
          <p:nvPr/>
        </p:nvSpPr>
        <p:spPr>
          <a:xfrm>
            <a:off x="3063240" y="19197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유의사항 안내 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9075F-5D32-A7B8-17A3-4D43FEE63ECE}"/>
              </a:ext>
            </a:extLst>
          </p:cNvPr>
          <p:cNvSpPr txBox="1"/>
          <p:nvPr/>
        </p:nvSpPr>
        <p:spPr>
          <a:xfrm>
            <a:off x="274320" y="1399032"/>
            <a:ext cx="751680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■ 모의고사 관련 유의사항</a:t>
            </a:r>
            <a:endParaRPr lang="en-US" altLang="ko-KR" sz="1100" b="1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1. </a:t>
            </a:r>
            <a:r>
              <a:rPr lang="ko-KR" altLang="en-US" sz="1100" dirty="0">
                <a:solidFill>
                  <a:srgbClr val="FF0000"/>
                </a:solidFill>
              </a:rPr>
              <a:t>시험지와 다운로드와 출력은 시험종료 후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회만 가능하며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해설지는 무제한 출력 및 다운로드 가능합니다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브라우저 오류 발생 시</a:t>
            </a:r>
            <a:r>
              <a:rPr lang="en-US" altLang="ko-KR" sz="1100" dirty="0"/>
              <a:t>, </a:t>
            </a:r>
            <a:r>
              <a:rPr lang="ko-KR" altLang="en-US" sz="1100" dirty="0"/>
              <a:t>다른 브라우저를 이용 바랍니다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오프라인 모의고사 응시자는 반드시 </a:t>
            </a:r>
            <a:r>
              <a:rPr lang="en-US" altLang="ko-KR" sz="1100" dirty="0"/>
              <a:t>30</a:t>
            </a:r>
            <a:r>
              <a:rPr lang="ko-KR" altLang="en-US" sz="1100" dirty="0"/>
              <a:t>분 전에 입실하시기 바랍니다</a:t>
            </a:r>
            <a:r>
              <a:rPr lang="en-US" altLang="ko-KR" sz="1100" dirty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모의고사 신청기간</a:t>
            </a:r>
            <a:r>
              <a:rPr lang="en-US" altLang="ko-KR" sz="1100" b="1" dirty="0"/>
              <a:t>]</a:t>
            </a:r>
          </a:p>
          <a:p>
            <a:r>
              <a:rPr lang="ko-KR" altLang="en-US" sz="1100" dirty="0"/>
              <a:t>온라인 </a:t>
            </a:r>
            <a:r>
              <a:rPr lang="en-US" altLang="ko-KR" sz="1100" dirty="0"/>
              <a:t>: ~06.03(</a:t>
            </a:r>
            <a:r>
              <a:rPr lang="ko-KR" altLang="en-US" sz="1100" dirty="0"/>
              <a:t>토</a:t>
            </a:r>
            <a:r>
              <a:rPr lang="en-US" altLang="ko-KR" sz="1100" dirty="0"/>
              <a:t>) 09:00</a:t>
            </a:r>
            <a:r>
              <a:rPr lang="ko-KR" altLang="en-US" sz="1100" dirty="0"/>
              <a:t>까지</a:t>
            </a:r>
            <a:endParaRPr lang="en-US" altLang="ko-KR" sz="1100" dirty="0"/>
          </a:p>
          <a:p>
            <a:r>
              <a:rPr lang="ko-KR" altLang="en-US" sz="1100" dirty="0"/>
              <a:t>오프라인 </a:t>
            </a:r>
            <a:r>
              <a:rPr lang="en-US" altLang="ko-KR" sz="1100" dirty="0"/>
              <a:t>: ~06.02(</a:t>
            </a:r>
            <a:r>
              <a:rPr lang="ko-KR" altLang="en-US" sz="1100" dirty="0"/>
              <a:t>금</a:t>
            </a:r>
            <a:r>
              <a:rPr lang="en-US" altLang="ko-KR" sz="1100" dirty="0"/>
              <a:t>) 18:00</a:t>
            </a:r>
            <a:r>
              <a:rPr lang="ko-KR" altLang="en-US" sz="1100" dirty="0"/>
              <a:t>까지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응시 직렬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법원사무직</a:t>
            </a:r>
            <a:r>
              <a:rPr lang="en-US" altLang="ko-KR" sz="1100" b="1" dirty="0"/>
              <a:t>]</a:t>
            </a:r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등기사무는 </a:t>
            </a:r>
            <a:r>
              <a:rPr lang="en-US" altLang="ko-KR" sz="1100" dirty="0"/>
              <a:t>(1</a:t>
            </a:r>
            <a:r>
              <a:rPr lang="ko-KR" altLang="en-US" sz="1100" dirty="0"/>
              <a:t>교시 과목</a:t>
            </a:r>
            <a:r>
              <a:rPr lang="en-US" altLang="ko-KR" sz="1100" dirty="0"/>
              <a:t>) </a:t>
            </a:r>
            <a:r>
              <a:rPr lang="ko-KR" altLang="en-US" sz="1100" dirty="0"/>
              <a:t>응시 가능하며</a:t>
            </a:r>
            <a:r>
              <a:rPr lang="en-US" altLang="ko-KR" sz="1100" dirty="0"/>
              <a:t>, 2</a:t>
            </a:r>
            <a:r>
              <a:rPr lang="ko-KR" altLang="en-US" sz="1100" dirty="0"/>
              <a:t>교시 과목까지 집계하지 않으면 성적표는 </a:t>
            </a:r>
            <a:r>
              <a:rPr lang="ko-KR" altLang="en-US" sz="1100" dirty="0" err="1"/>
              <a:t>미제공</a:t>
            </a:r>
            <a:r>
              <a:rPr lang="ko-KR" altLang="en-US" sz="1100" dirty="0"/>
              <a:t> 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응시료</a:t>
            </a:r>
            <a:r>
              <a:rPr lang="en-US" altLang="ko-KR" sz="1100" b="1" dirty="0"/>
              <a:t>]</a:t>
            </a:r>
          </a:p>
          <a:p>
            <a:r>
              <a:rPr lang="ko-KR" altLang="en-US" sz="1100" dirty="0"/>
              <a:t>전국 모의고사 </a:t>
            </a:r>
            <a:r>
              <a:rPr lang="en-US" altLang="ko-KR" sz="1100" dirty="0"/>
              <a:t>: </a:t>
            </a:r>
            <a:r>
              <a:rPr lang="ko-KR" altLang="en-US" sz="1100" dirty="0"/>
              <a:t>정가 </a:t>
            </a:r>
            <a:r>
              <a:rPr lang="en-US" altLang="ko-KR" sz="1100" dirty="0"/>
              <a:t>20,000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ko-KR" altLang="en-US" sz="1100" dirty="0"/>
              <a:t>실전 모의고사 </a:t>
            </a:r>
            <a:r>
              <a:rPr lang="en-US" altLang="ko-KR" sz="1100" dirty="0"/>
              <a:t>: </a:t>
            </a:r>
            <a:r>
              <a:rPr lang="ko-KR" altLang="en-US" sz="1100" dirty="0"/>
              <a:t>정가 </a:t>
            </a:r>
            <a:r>
              <a:rPr lang="en-US" altLang="ko-KR" sz="1100" dirty="0"/>
              <a:t>178,000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응시 장소</a:t>
            </a:r>
            <a:r>
              <a:rPr lang="en-US" altLang="ko-KR" sz="1100" b="1" dirty="0"/>
              <a:t>-</a:t>
            </a:r>
            <a:r>
              <a:rPr lang="ko-KR" altLang="en-US" sz="1100" b="1" dirty="0"/>
              <a:t>오프라인</a:t>
            </a:r>
            <a:r>
              <a:rPr lang="en-US" altLang="ko-KR" sz="1100" b="1" dirty="0"/>
              <a:t>]</a:t>
            </a:r>
          </a:p>
          <a:p>
            <a:r>
              <a:rPr lang="ko-KR" altLang="en-US" sz="1100" dirty="0"/>
              <a:t>서울 </a:t>
            </a:r>
            <a:r>
              <a:rPr lang="ko-KR" altLang="en-US" sz="1100" dirty="0" err="1"/>
              <a:t>노량진로</a:t>
            </a:r>
            <a:r>
              <a:rPr lang="ko-KR" altLang="en-US" sz="1100" dirty="0"/>
              <a:t> </a:t>
            </a:r>
            <a:r>
              <a:rPr lang="en-US" altLang="ko-KR" sz="1100" dirty="0"/>
              <a:t>202, </a:t>
            </a:r>
            <a:r>
              <a:rPr lang="ko-KR" altLang="en-US" sz="1100" dirty="0"/>
              <a:t>스마트빌딩 </a:t>
            </a:r>
            <a:r>
              <a:rPr lang="en-US" altLang="ko-KR" sz="1100" dirty="0"/>
              <a:t>(</a:t>
            </a:r>
            <a:r>
              <a:rPr lang="ko-KR" altLang="en-US" sz="1100" dirty="0"/>
              <a:t>시험장은 당일 공개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응시 일시</a:t>
            </a:r>
            <a:r>
              <a:rPr lang="en-US" altLang="ko-KR" sz="1100" b="1" dirty="0"/>
              <a:t>]</a:t>
            </a:r>
          </a:p>
          <a:p>
            <a:r>
              <a:rPr lang="en-US" altLang="ko-KR" sz="1100" dirty="0"/>
              <a:t>2023.06.03(</a:t>
            </a:r>
            <a:r>
              <a:rPr lang="ko-KR" altLang="en-US" sz="1100" dirty="0"/>
              <a:t>토</a:t>
            </a:r>
            <a:r>
              <a:rPr lang="en-US" altLang="ko-KR" sz="1100" dirty="0"/>
              <a:t>) 10:00~15:30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응시 방법</a:t>
            </a:r>
            <a:r>
              <a:rPr lang="en-US" altLang="ko-KR" sz="1100" b="1" dirty="0"/>
              <a:t>] </a:t>
            </a:r>
          </a:p>
          <a:p>
            <a:r>
              <a:rPr lang="ko-KR" altLang="en-US" sz="1100" dirty="0"/>
              <a:t>온라인 </a:t>
            </a:r>
            <a:r>
              <a:rPr lang="en-US" altLang="ko-KR" sz="1100" dirty="0"/>
              <a:t>: </a:t>
            </a:r>
            <a:r>
              <a:rPr lang="ko-KR" altLang="en-US" sz="1100" dirty="0"/>
              <a:t>모의고사를 신청하시고 응시일에 하단의 </a:t>
            </a:r>
            <a:r>
              <a:rPr lang="en-US" altLang="ko-KR" sz="1100" dirty="0"/>
              <a:t>‘</a:t>
            </a:r>
            <a:r>
              <a:rPr lang="ko-KR" altLang="en-US" sz="1100" dirty="0"/>
              <a:t>응시하기</a:t>
            </a:r>
            <a:r>
              <a:rPr lang="en-US" altLang="ko-KR" sz="1100" dirty="0"/>
              <a:t>’ </a:t>
            </a:r>
            <a:r>
              <a:rPr lang="ko-KR" altLang="en-US" sz="1100" dirty="0"/>
              <a:t>버튼을 통해서 실시</a:t>
            </a:r>
            <a:endParaRPr lang="en-US" altLang="ko-KR" sz="1100" dirty="0"/>
          </a:p>
          <a:p>
            <a:r>
              <a:rPr lang="ko-KR" altLang="en-US" sz="1100" dirty="0"/>
              <a:t>오프라인 </a:t>
            </a:r>
            <a:r>
              <a:rPr lang="en-US" altLang="ko-KR" sz="1100" dirty="0"/>
              <a:t>: </a:t>
            </a:r>
            <a:r>
              <a:rPr lang="ko-KR" altLang="en-US" sz="1100" dirty="0"/>
              <a:t>모의고사 신청 후 시험당일 학원에서 신분증과 전화번호 확인 후 입장</a:t>
            </a:r>
            <a:r>
              <a:rPr lang="en-US" altLang="ko-KR" sz="1100" dirty="0"/>
              <a:t>(</a:t>
            </a:r>
            <a:r>
              <a:rPr lang="ko-KR" altLang="en-US" sz="1100" dirty="0"/>
              <a:t>입실 후 중간 퇴장 불가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온라인 응시의 경우 개인 인터넷 환경에 따른 오류 시 다른 기기 또는 다른 브라우저를 통해 </a:t>
            </a:r>
            <a:r>
              <a:rPr lang="ko-KR" altLang="en-US" sz="1100" dirty="0" err="1"/>
              <a:t>재응시</a:t>
            </a:r>
            <a:r>
              <a:rPr lang="ko-KR" altLang="en-US" sz="1100" dirty="0"/>
              <a:t> 부탁 드립니다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200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16190"/>
              </p:ext>
            </p:extLst>
          </p:nvPr>
        </p:nvGraphicFramePr>
        <p:xfrm>
          <a:off x="9476174" y="17756"/>
          <a:ext cx="2654423" cy="29346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전국 모의고사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메인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R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플로팅배너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3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종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1-1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5p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상품 신청 영역으로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1-2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18p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소문내기 이벤트 영역으로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1-3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20p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BEF4A1-39DE-421C-EDC0-D4F56667D7AB}"/>
              </a:ext>
            </a:extLst>
          </p:cNvPr>
          <p:cNvSpPr/>
          <p:nvPr/>
        </p:nvSpPr>
        <p:spPr>
          <a:xfrm>
            <a:off x="1" y="0"/>
            <a:ext cx="94334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2A617-5B15-0034-3C17-5C7859EF1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35" y="4832935"/>
            <a:ext cx="838861" cy="1186413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EE7BD57-BFE3-199F-1FB3-0578460282BC}"/>
              </a:ext>
            </a:extLst>
          </p:cNvPr>
          <p:cNvSpPr/>
          <p:nvPr/>
        </p:nvSpPr>
        <p:spPr>
          <a:xfrm rot="10800000">
            <a:off x="4575642" y="1599906"/>
            <a:ext cx="148421" cy="223314"/>
          </a:xfrm>
          <a:prstGeom prst="triangle">
            <a:avLst/>
          </a:prstGeom>
          <a:solidFill>
            <a:srgbClr val="18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CE1E97-0A49-6254-AD39-A43510CC7883}"/>
              </a:ext>
            </a:extLst>
          </p:cNvPr>
          <p:cNvSpPr/>
          <p:nvPr/>
        </p:nvSpPr>
        <p:spPr>
          <a:xfrm>
            <a:off x="2534513" y="997930"/>
            <a:ext cx="4379099" cy="681803"/>
          </a:xfrm>
          <a:prstGeom prst="roundRect">
            <a:avLst/>
          </a:prstGeom>
          <a:solidFill>
            <a:srgbClr val="18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F4438-8BD6-17C2-CF31-603032B8F98F}"/>
              </a:ext>
            </a:extLst>
          </p:cNvPr>
          <p:cNvSpPr txBox="1"/>
          <p:nvPr/>
        </p:nvSpPr>
        <p:spPr>
          <a:xfrm>
            <a:off x="2885193" y="1084796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14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 런칭 기념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23</a:t>
            </a:r>
            <a:r>
              <a:rPr lang="ko-KR" altLang="en-US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응시번호만 입력하면</a:t>
            </a:r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모의고사가 무료</a:t>
            </a:r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8F8E1B-588B-A2A8-89E3-3F741C732131}"/>
              </a:ext>
            </a:extLst>
          </p:cNvPr>
          <p:cNvSpPr/>
          <p:nvPr/>
        </p:nvSpPr>
        <p:spPr>
          <a:xfrm>
            <a:off x="8437343" y="3111931"/>
            <a:ext cx="1663226" cy="960818"/>
          </a:xfrm>
          <a:prstGeom prst="rect">
            <a:avLst/>
          </a:prstGeom>
          <a:solidFill>
            <a:srgbClr val="1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D526C-D2EA-5B32-1388-EC9280A3E8B6}"/>
              </a:ext>
            </a:extLst>
          </p:cNvPr>
          <p:cNvSpPr txBox="1"/>
          <p:nvPr/>
        </p:nvSpPr>
        <p:spPr>
          <a:xfrm>
            <a:off x="8393424" y="3256037"/>
            <a:ext cx="17027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ko-KR" altLang="en-US" sz="11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전국 온</a:t>
            </a:r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오프 모의고사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0848F-7E78-1708-8488-188BB194842E}"/>
              </a:ext>
            </a:extLst>
          </p:cNvPr>
          <p:cNvSpPr/>
          <p:nvPr/>
        </p:nvSpPr>
        <p:spPr>
          <a:xfrm>
            <a:off x="8437343" y="4183033"/>
            <a:ext cx="1663226" cy="960818"/>
          </a:xfrm>
          <a:prstGeom prst="rect">
            <a:avLst/>
          </a:prstGeom>
          <a:solidFill>
            <a:srgbClr val="1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A9178-F1AB-C2DA-54FA-CA2EE7E66F33}"/>
              </a:ext>
            </a:extLst>
          </p:cNvPr>
          <p:cNvSpPr txBox="1"/>
          <p:nvPr/>
        </p:nvSpPr>
        <p:spPr>
          <a:xfrm>
            <a:off x="8588191" y="4330382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실전 모의고사 </a:t>
            </a:r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+ 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해설강의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5C831-B8DB-617A-7A06-7418ED798BF9}"/>
              </a:ext>
            </a:extLst>
          </p:cNvPr>
          <p:cNvSpPr txBox="1"/>
          <p:nvPr/>
        </p:nvSpPr>
        <p:spPr>
          <a:xfrm>
            <a:off x="1525911" y="1955432"/>
            <a:ext cx="6396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 </a:t>
            </a:r>
            <a:r>
              <a:rPr lang="ko-KR" altLang="en-US" sz="8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endParaRPr lang="en-US" altLang="ko-KR" sz="8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8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전국 모의고사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EC897-C51B-43C2-69DC-87F67B115E72}"/>
              </a:ext>
            </a:extLst>
          </p:cNvPr>
          <p:cNvSpPr txBox="1"/>
          <p:nvPr/>
        </p:nvSpPr>
        <p:spPr>
          <a:xfrm>
            <a:off x="8955279" y="4727249"/>
            <a:ext cx="57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51CCB-EEF9-74A8-E063-43E50946C413}"/>
              </a:ext>
            </a:extLst>
          </p:cNvPr>
          <p:cNvSpPr txBox="1"/>
          <p:nvPr/>
        </p:nvSpPr>
        <p:spPr>
          <a:xfrm>
            <a:off x="2766310" y="82696"/>
            <a:ext cx="411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책임감으로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시험에 꼭 나올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고퀄리티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문항만 엄선하였습니다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3" name="그래픽 42" descr="화환">
            <a:extLst>
              <a:ext uri="{FF2B5EF4-FFF2-40B4-BE49-F238E27FC236}">
                <a16:creationId xmlns:a16="http://schemas.microsoft.com/office/drawing/2014/main" id="{19FE7266-C3AB-F7D2-4F7D-3EC7097E8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017"/>
          <a:stretch/>
        </p:blipFill>
        <p:spPr>
          <a:xfrm>
            <a:off x="2412192" y="-61459"/>
            <a:ext cx="393298" cy="771422"/>
          </a:xfrm>
          <a:prstGeom prst="rect">
            <a:avLst/>
          </a:prstGeom>
        </p:spPr>
      </p:pic>
      <p:pic>
        <p:nvPicPr>
          <p:cNvPr id="44" name="그래픽 43" descr="화환">
            <a:extLst>
              <a:ext uri="{FF2B5EF4-FFF2-40B4-BE49-F238E27FC236}">
                <a16:creationId xmlns:a16="http://schemas.microsoft.com/office/drawing/2014/main" id="{35F8526E-7945-8FD2-5B5B-EE2DC802B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017"/>
          <a:stretch/>
        </p:blipFill>
        <p:spPr>
          <a:xfrm>
            <a:off x="6713959" y="-80246"/>
            <a:ext cx="393298" cy="77142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5C0F4-2ECF-F37C-9F27-BB68CBDF07CB}"/>
              </a:ext>
            </a:extLst>
          </p:cNvPr>
          <p:cNvSpPr/>
          <p:nvPr/>
        </p:nvSpPr>
        <p:spPr>
          <a:xfrm>
            <a:off x="8437343" y="5245429"/>
            <a:ext cx="1663226" cy="1036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8114962-3789-094F-E3BC-BEC5639053D5}"/>
              </a:ext>
            </a:extLst>
          </p:cNvPr>
          <p:cNvGrpSpPr/>
          <p:nvPr/>
        </p:nvGrpSpPr>
        <p:grpSpPr>
          <a:xfrm>
            <a:off x="8954856" y="4987308"/>
            <a:ext cx="405880" cy="461665"/>
            <a:chOff x="10756224" y="4987308"/>
            <a:chExt cx="405880" cy="46166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75EED98-2765-6F6D-7B7C-B3C56A88B56A}"/>
                </a:ext>
              </a:extLst>
            </p:cNvPr>
            <p:cNvSpPr/>
            <p:nvPr/>
          </p:nvSpPr>
          <p:spPr>
            <a:xfrm>
              <a:off x="10790387" y="5076409"/>
              <a:ext cx="320040" cy="32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16D400-3906-0EBD-7BD1-85EDF33A7CE1}"/>
                </a:ext>
              </a:extLst>
            </p:cNvPr>
            <p:cNvSpPr txBox="1"/>
            <p:nvPr/>
          </p:nvSpPr>
          <p:spPr>
            <a:xfrm>
              <a:off x="10756224" y="4987308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B97682C-1BE1-7C49-19EE-69EFCCE90976}"/>
              </a:ext>
            </a:extLst>
          </p:cNvPr>
          <p:cNvSpPr txBox="1"/>
          <p:nvPr/>
        </p:nvSpPr>
        <p:spPr>
          <a:xfrm>
            <a:off x="8429637" y="5387321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 우수자 특별 장학혜택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9386A-2C55-B568-EEB8-69912E574482}"/>
              </a:ext>
            </a:extLst>
          </p:cNvPr>
          <p:cNvSpPr txBox="1"/>
          <p:nvPr/>
        </p:nvSpPr>
        <p:spPr>
          <a:xfrm>
            <a:off x="8393424" y="5564897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 </a:t>
            </a:r>
            <a:r>
              <a:rPr lang="en-US" altLang="ko-KR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만원 상품권 받기 </a:t>
            </a:r>
            <a:r>
              <a:rPr lang="en-US" altLang="ko-KR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</a:t>
            </a:r>
            <a:endParaRPr lang="ko-KR" altLang="en-US" sz="1050" dirty="0">
              <a:solidFill>
                <a:srgbClr val="1800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5AE47C-A322-666C-C26A-A49933548061}"/>
              </a:ext>
            </a:extLst>
          </p:cNvPr>
          <p:cNvSpPr txBox="1"/>
          <p:nvPr/>
        </p:nvSpPr>
        <p:spPr>
          <a:xfrm>
            <a:off x="1217260" y="628885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10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4CD83B-4446-35C8-3ADD-053ABDE0BF53}"/>
              </a:ext>
            </a:extLst>
          </p:cNvPr>
          <p:cNvSpPr txBox="1"/>
          <p:nvPr/>
        </p:nvSpPr>
        <p:spPr>
          <a:xfrm>
            <a:off x="3689062" y="628885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A5ACCA-2648-96C4-2FBC-CB925909AE2F}"/>
              </a:ext>
            </a:extLst>
          </p:cNvPr>
          <p:cNvSpPr txBox="1"/>
          <p:nvPr/>
        </p:nvSpPr>
        <p:spPr>
          <a:xfrm>
            <a:off x="6315573" y="628885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F0221D4-1CBB-8CF0-5D20-924530D4C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921" y="5110359"/>
            <a:ext cx="2347767" cy="105153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16DC44E-FA0E-F2B0-E0C8-E01F4AB55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42" y="5082394"/>
            <a:ext cx="2461260" cy="1079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5D1BFC3-BFF3-0E93-15D0-0B8649AE0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8707" y="5080934"/>
            <a:ext cx="2461260" cy="11052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F267980-2E54-4D9C-C317-7014D229BEA9}"/>
              </a:ext>
            </a:extLst>
          </p:cNvPr>
          <p:cNvSpPr txBox="1"/>
          <p:nvPr/>
        </p:nvSpPr>
        <p:spPr>
          <a:xfrm>
            <a:off x="743063" y="4896268"/>
            <a:ext cx="5164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796311-FEAE-2E61-2D9B-9F8DAEA7B85D}"/>
              </a:ext>
            </a:extLst>
          </p:cNvPr>
          <p:cNvSpPr txBox="1"/>
          <p:nvPr/>
        </p:nvSpPr>
        <p:spPr>
          <a:xfrm>
            <a:off x="3367769" y="4897817"/>
            <a:ext cx="561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B51DF7-464C-2E53-4C80-19C32A71C718}"/>
              </a:ext>
            </a:extLst>
          </p:cNvPr>
          <p:cNvSpPr txBox="1"/>
          <p:nvPr/>
        </p:nvSpPr>
        <p:spPr>
          <a:xfrm>
            <a:off x="5808707" y="4899653"/>
            <a:ext cx="107593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~5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AE9AE8E-9FA5-6EBC-76BD-B00B96100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171" y="5791252"/>
            <a:ext cx="1007264" cy="44178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A5352C0-72B2-0684-1203-536DFFD72E5B}"/>
              </a:ext>
            </a:extLst>
          </p:cNvPr>
          <p:cNvSpPr/>
          <p:nvPr/>
        </p:nvSpPr>
        <p:spPr>
          <a:xfrm>
            <a:off x="8237699" y="2907675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095D8F-D677-6727-765C-3358ED2E4834}"/>
              </a:ext>
            </a:extLst>
          </p:cNvPr>
          <p:cNvSpPr/>
          <p:nvPr/>
        </p:nvSpPr>
        <p:spPr>
          <a:xfrm>
            <a:off x="8237699" y="415197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766FF5-334F-1B37-1278-D714681B4F3F}"/>
              </a:ext>
            </a:extLst>
          </p:cNvPr>
          <p:cNvSpPr/>
          <p:nvPr/>
        </p:nvSpPr>
        <p:spPr>
          <a:xfrm>
            <a:off x="8237699" y="522312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56D06-9AB5-38D3-FF12-A62C814E3AD3}"/>
              </a:ext>
            </a:extLst>
          </p:cNvPr>
          <p:cNvSpPr txBox="1"/>
          <p:nvPr/>
        </p:nvSpPr>
        <p:spPr>
          <a:xfrm>
            <a:off x="8154864" y="41384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1-1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1596E-3D6F-C4C5-A12E-69B3F8F1B90E}"/>
              </a:ext>
            </a:extLst>
          </p:cNvPr>
          <p:cNvSpPr txBox="1"/>
          <p:nvPr/>
        </p:nvSpPr>
        <p:spPr>
          <a:xfrm>
            <a:off x="8154864" y="520205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1-2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09075F-5D32-A7B8-17A3-4D43FEE63ECE}"/>
              </a:ext>
            </a:extLst>
          </p:cNvPr>
          <p:cNvSpPr txBox="1"/>
          <p:nvPr/>
        </p:nvSpPr>
        <p:spPr>
          <a:xfrm>
            <a:off x="274320" y="393192"/>
            <a:ext cx="878738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■ 소문내기 이벤트 유의사항</a:t>
            </a:r>
            <a:endParaRPr lang="en-US" altLang="ko-KR" sz="1100" b="1" dirty="0"/>
          </a:p>
          <a:p>
            <a:r>
              <a:rPr lang="ko-KR" altLang="en-US" sz="1100" dirty="0"/>
              <a:t>소문내기 이벤트 유의사항을 꼭 확인하고 참여해주시길 바라며</a:t>
            </a:r>
            <a:r>
              <a:rPr lang="en-US" altLang="ko-KR" sz="1100" dirty="0"/>
              <a:t>, </a:t>
            </a:r>
            <a:r>
              <a:rPr lang="ko-KR" altLang="en-US" sz="1100" dirty="0"/>
              <a:t>아래 유의사항 중 하나라도 지켜지지 않을 경우 </a:t>
            </a:r>
            <a:endParaRPr lang="en-US" altLang="ko-KR" sz="1100" dirty="0"/>
          </a:p>
          <a:p>
            <a:r>
              <a:rPr lang="ko-KR" altLang="en-US" sz="1100" dirty="0"/>
              <a:t>혜택 지급이 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해당 페이지 소문내기 이미지</a:t>
            </a:r>
            <a:r>
              <a:rPr lang="en-US" altLang="ko-KR" sz="1100" dirty="0"/>
              <a:t>+URL+</a:t>
            </a:r>
            <a:r>
              <a:rPr lang="ko-KR" altLang="en-US" sz="1100" dirty="0"/>
              <a:t>해시태그 내용기준대로 작성되지 않은 게시글은 인정 되지 않습니다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아래의 예시처럼 게시글의 제목을 모두 다르게 해야 증정 혜택 제공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ex) </a:t>
            </a:r>
            <a:r>
              <a:rPr lang="ko-KR" altLang="en-US" sz="1100" dirty="0"/>
              <a:t>미래인재 </a:t>
            </a:r>
            <a:r>
              <a:rPr lang="ko-KR" altLang="en-US" sz="1100" dirty="0" err="1"/>
              <a:t>법원직</a:t>
            </a:r>
            <a:r>
              <a:rPr lang="ko-KR" altLang="en-US" sz="1100" dirty="0"/>
              <a:t> 모의고사 보러 </a:t>
            </a:r>
            <a:r>
              <a:rPr lang="ko-KR" altLang="en-US" sz="1100" dirty="0" err="1"/>
              <a:t>ㄱㄱ</a:t>
            </a:r>
            <a:r>
              <a:rPr lang="ko-KR" altLang="en-US" sz="1100" dirty="0"/>
              <a:t> </a:t>
            </a:r>
            <a:r>
              <a:rPr lang="en-US" altLang="ko-KR" sz="1100" dirty="0"/>
              <a:t>/ </a:t>
            </a:r>
            <a:r>
              <a:rPr lang="ko-KR" altLang="en-US" sz="1100" dirty="0"/>
              <a:t>미래인재 </a:t>
            </a:r>
            <a:r>
              <a:rPr lang="ko-KR" altLang="en-US" sz="1100" dirty="0" err="1"/>
              <a:t>법원직</a:t>
            </a:r>
            <a:r>
              <a:rPr lang="ko-KR" altLang="en-US" sz="1100" dirty="0"/>
              <a:t> 모의고사 보고 장학금 타자</a:t>
            </a:r>
          </a:p>
          <a:p>
            <a:r>
              <a:rPr lang="ko-KR" altLang="en-US" sz="1100" dirty="0"/>
              <a:t>*동일한 제목으로 도배 시 하나의 게시글로 인정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모의고사 무료 응시권의 경우 </a:t>
            </a:r>
            <a:r>
              <a:rPr lang="en-US" altLang="ko-KR" sz="1100" dirty="0"/>
              <a:t>23</a:t>
            </a:r>
            <a:r>
              <a:rPr lang="ko-KR" altLang="en-US" sz="1100" dirty="0" err="1"/>
              <a:t>년대비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법원직</a:t>
            </a:r>
            <a:r>
              <a:rPr lang="ko-KR" altLang="en-US" sz="1100" dirty="0"/>
              <a:t> 실제 시험의 응시번호가 기재 되어야 제공 되며 부정 내용 확인 시 </a:t>
            </a:r>
            <a:endParaRPr lang="en-US" altLang="ko-KR" sz="1100" dirty="0"/>
          </a:p>
          <a:p>
            <a:r>
              <a:rPr lang="ko-KR" altLang="en-US" sz="1100" dirty="0"/>
              <a:t>응시권이 회수될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b="1" dirty="0"/>
              <a:t>■ 장학혜택 이벤트 유의사항</a:t>
            </a:r>
            <a:endParaRPr lang="en-US" altLang="ko-KR" sz="1100" b="1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온라인 모의고사 장학혜택 기준 석차는 평균 점수를 기준으로 산출됩니다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온라인 모의고사 장학혜택 이벤트는 시험 당일 </a:t>
            </a:r>
            <a:r>
              <a:rPr lang="en-US" altLang="ko-KR" sz="1100" dirty="0"/>
              <a:t>15:30</a:t>
            </a:r>
            <a:r>
              <a:rPr lang="ko-KR" altLang="en-US" sz="1100" dirty="0"/>
              <a:t>까지 답안을 제출한 응시자에 한해 참여 가능합니다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성적 우수자에게는 별도 안내가 진행 될 예정이며</a:t>
            </a:r>
            <a:r>
              <a:rPr lang="en-US" altLang="ko-KR" sz="1100" dirty="0"/>
              <a:t>, </a:t>
            </a:r>
            <a:r>
              <a:rPr lang="ko-KR" altLang="en-US" sz="1100" dirty="0"/>
              <a:t>모의고사 후기를 작성하여 안내 된 방법으로 전달 된 경우 </a:t>
            </a:r>
            <a:endParaRPr lang="en-US" altLang="ko-KR" sz="1100" dirty="0"/>
          </a:p>
          <a:p>
            <a:r>
              <a:rPr lang="ko-KR" altLang="en-US" sz="1100" dirty="0"/>
              <a:t>장학금 혜택이 지급됩니다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반드시 모의고사 응시 결과</a:t>
            </a:r>
            <a:r>
              <a:rPr lang="en-US" altLang="ko-KR" sz="1100" dirty="0"/>
              <a:t>(</a:t>
            </a:r>
            <a:r>
              <a:rPr lang="ko-KR" altLang="en-US" sz="1100" dirty="0"/>
              <a:t>인증 이미지</a:t>
            </a:r>
            <a:r>
              <a:rPr lang="en-US" altLang="ko-KR" sz="1100" dirty="0"/>
              <a:t>)</a:t>
            </a:r>
            <a:r>
              <a:rPr lang="ko-KR" altLang="en-US" sz="1100" dirty="0"/>
              <a:t>를 함께 첨부하여 모의고사 후기를 </a:t>
            </a:r>
            <a:r>
              <a:rPr lang="en-US" altLang="ko-KR" sz="1100" dirty="0"/>
              <a:t>500</a:t>
            </a:r>
            <a:r>
              <a:rPr lang="ko-KR" altLang="en-US" sz="1100" dirty="0"/>
              <a:t>자 이상 등록 해야 합니다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작성 기준에 충족되지 않으면 혜택 지급이 불가능합니다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장학혜택 지급 대상자에게는 이벤트 혜택 대상자로 선정 되었다는 알림 문자가 발송 될 예정이며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혜택은 이벤트 마감일을 기준으로 </a:t>
            </a:r>
            <a:r>
              <a:rPr lang="en-US" altLang="ko-KR" sz="1100" dirty="0"/>
              <a:t>2</a:t>
            </a:r>
            <a:r>
              <a:rPr lang="ko-KR" altLang="en-US" sz="1100" dirty="0"/>
              <a:t>주 이내 순차 지급합니다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6. 5</a:t>
            </a:r>
            <a:r>
              <a:rPr lang="ko-KR" altLang="en-US" sz="1100" dirty="0"/>
              <a:t>만원 이상 혜택 지급 관련하여 제세공과금 </a:t>
            </a:r>
            <a:r>
              <a:rPr lang="en-US" altLang="ko-KR" sz="1100" dirty="0"/>
              <a:t>22% </a:t>
            </a:r>
            <a:r>
              <a:rPr lang="ko-KR" altLang="en-US" sz="1100" dirty="0"/>
              <a:t>관련하여 필요한 서류 제출이 완료 되어야 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186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64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140"/>
              </p:ext>
            </p:extLst>
          </p:nvPr>
        </p:nvGraphicFramePr>
        <p:xfrm>
          <a:off x="9476174" y="17756"/>
          <a:ext cx="2654423" cy="35551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06.03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오전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9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30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분부터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얼럿을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통해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모의고사 응시 페이지로 이동할 수 있도록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딤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팝업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모의고사 응시는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PC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만 이용 가능합니다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 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확인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모의고사 응시 페이지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BEF4A1-39DE-421C-EDC0-D4F56667D7AB}"/>
              </a:ext>
            </a:extLst>
          </p:cNvPr>
          <p:cNvSpPr/>
          <p:nvPr/>
        </p:nvSpPr>
        <p:spPr>
          <a:xfrm>
            <a:off x="1" y="0"/>
            <a:ext cx="94334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2A617-5B15-0034-3C17-5C7859EF1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35" y="4832935"/>
            <a:ext cx="838861" cy="1186413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EE7BD57-BFE3-199F-1FB3-0578460282BC}"/>
              </a:ext>
            </a:extLst>
          </p:cNvPr>
          <p:cNvSpPr/>
          <p:nvPr/>
        </p:nvSpPr>
        <p:spPr>
          <a:xfrm rot="10800000">
            <a:off x="4575642" y="1599906"/>
            <a:ext cx="148421" cy="223314"/>
          </a:xfrm>
          <a:prstGeom prst="triangle">
            <a:avLst/>
          </a:prstGeom>
          <a:solidFill>
            <a:srgbClr val="18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CE1E97-0A49-6254-AD39-A43510CC7883}"/>
              </a:ext>
            </a:extLst>
          </p:cNvPr>
          <p:cNvSpPr/>
          <p:nvPr/>
        </p:nvSpPr>
        <p:spPr>
          <a:xfrm>
            <a:off x="2534513" y="997930"/>
            <a:ext cx="4379099" cy="681803"/>
          </a:xfrm>
          <a:prstGeom prst="roundRect">
            <a:avLst/>
          </a:prstGeom>
          <a:solidFill>
            <a:srgbClr val="18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F4438-8BD6-17C2-CF31-603032B8F98F}"/>
              </a:ext>
            </a:extLst>
          </p:cNvPr>
          <p:cNvSpPr txBox="1"/>
          <p:nvPr/>
        </p:nvSpPr>
        <p:spPr>
          <a:xfrm>
            <a:off x="2885193" y="1084796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14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 런칭 기념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23</a:t>
            </a:r>
            <a:r>
              <a:rPr lang="ko-KR" altLang="en-US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응시번호만 입력하면</a:t>
            </a:r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모의고사가 무료</a:t>
            </a:r>
            <a:r>
              <a:rPr lang="en-US" altLang="ko-KR" sz="1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8F8E1B-588B-A2A8-89E3-3F741C732131}"/>
              </a:ext>
            </a:extLst>
          </p:cNvPr>
          <p:cNvSpPr/>
          <p:nvPr/>
        </p:nvSpPr>
        <p:spPr>
          <a:xfrm>
            <a:off x="8437343" y="3111931"/>
            <a:ext cx="1663226" cy="960818"/>
          </a:xfrm>
          <a:prstGeom prst="rect">
            <a:avLst/>
          </a:prstGeom>
          <a:solidFill>
            <a:srgbClr val="1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D526C-D2EA-5B32-1388-EC9280A3E8B6}"/>
              </a:ext>
            </a:extLst>
          </p:cNvPr>
          <p:cNvSpPr txBox="1"/>
          <p:nvPr/>
        </p:nvSpPr>
        <p:spPr>
          <a:xfrm>
            <a:off x="8393424" y="3256037"/>
            <a:ext cx="17027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ko-KR" altLang="en-US" sz="11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전국 온</a:t>
            </a:r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오프 모의고사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0848F-7E78-1708-8488-188BB194842E}"/>
              </a:ext>
            </a:extLst>
          </p:cNvPr>
          <p:cNvSpPr/>
          <p:nvPr/>
        </p:nvSpPr>
        <p:spPr>
          <a:xfrm>
            <a:off x="8437343" y="4183033"/>
            <a:ext cx="1663226" cy="960818"/>
          </a:xfrm>
          <a:prstGeom prst="rect">
            <a:avLst/>
          </a:prstGeom>
          <a:solidFill>
            <a:srgbClr val="18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A9178-F1AB-C2DA-54FA-CA2EE7E66F33}"/>
              </a:ext>
            </a:extLst>
          </p:cNvPr>
          <p:cNvSpPr txBox="1"/>
          <p:nvPr/>
        </p:nvSpPr>
        <p:spPr>
          <a:xfrm>
            <a:off x="8588191" y="4330382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실전 모의고사 </a:t>
            </a:r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</a:t>
            </a:r>
            <a:endParaRPr lang="en-US" altLang="ko-KR" sz="11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+ </a:t>
            </a:r>
            <a:r>
              <a:rPr lang="ko-KR" altLang="en-US" sz="11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해설강의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5C831-B8DB-617A-7A06-7418ED798BF9}"/>
              </a:ext>
            </a:extLst>
          </p:cNvPr>
          <p:cNvSpPr txBox="1"/>
          <p:nvPr/>
        </p:nvSpPr>
        <p:spPr>
          <a:xfrm>
            <a:off x="1525911" y="1955432"/>
            <a:ext cx="6396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 </a:t>
            </a:r>
            <a:r>
              <a:rPr lang="ko-KR" altLang="en-US" sz="8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endParaRPr lang="en-US" altLang="ko-KR" sz="8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8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전국 모의고사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EC897-C51B-43C2-69DC-87F67B115E72}"/>
              </a:ext>
            </a:extLst>
          </p:cNvPr>
          <p:cNvSpPr txBox="1"/>
          <p:nvPr/>
        </p:nvSpPr>
        <p:spPr>
          <a:xfrm>
            <a:off x="8955279" y="4727249"/>
            <a:ext cx="57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51CCB-EEF9-74A8-E063-43E50946C413}"/>
              </a:ext>
            </a:extLst>
          </p:cNvPr>
          <p:cNvSpPr txBox="1"/>
          <p:nvPr/>
        </p:nvSpPr>
        <p:spPr>
          <a:xfrm>
            <a:off x="2766310" y="82696"/>
            <a:ext cx="411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책임감으로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시험에 꼭 나올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고퀄리티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문항만 엄선하였습니다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3" name="그래픽 42" descr="화환">
            <a:extLst>
              <a:ext uri="{FF2B5EF4-FFF2-40B4-BE49-F238E27FC236}">
                <a16:creationId xmlns:a16="http://schemas.microsoft.com/office/drawing/2014/main" id="{19FE7266-C3AB-F7D2-4F7D-3EC7097E8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017"/>
          <a:stretch/>
        </p:blipFill>
        <p:spPr>
          <a:xfrm>
            <a:off x="2412192" y="-61459"/>
            <a:ext cx="393298" cy="771422"/>
          </a:xfrm>
          <a:prstGeom prst="rect">
            <a:avLst/>
          </a:prstGeom>
        </p:spPr>
      </p:pic>
      <p:pic>
        <p:nvPicPr>
          <p:cNvPr id="44" name="그래픽 43" descr="화환">
            <a:extLst>
              <a:ext uri="{FF2B5EF4-FFF2-40B4-BE49-F238E27FC236}">
                <a16:creationId xmlns:a16="http://schemas.microsoft.com/office/drawing/2014/main" id="{35F8526E-7945-8FD2-5B5B-EE2DC802B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017"/>
          <a:stretch/>
        </p:blipFill>
        <p:spPr>
          <a:xfrm>
            <a:off x="6713959" y="-80246"/>
            <a:ext cx="393298" cy="77142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5C0F4-2ECF-F37C-9F27-BB68CBDF07CB}"/>
              </a:ext>
            </a:extLst>
          </p:cNvPr>
          <p:cNvSpPr/>
          <p:nvPr/>
        </p:nvSpPr>
        <p:spPr>
          <a:xfrm>
            <a:off x="8437343" y="5245429"/>
            <a:ext cx="1663226" cy="1036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8114962-3789-094F-E3BC-BEC5639053D5}"/>
              </a:ext>
            </a:extLst>
          </p:cNvPr>
          <p:cNvGrpSpPr/>
          <p:nvPr/>
        </p:nvGrpSpPr>
        <p:grpSpPr>
          <a:xfrm>
            <a:off x="8954856" y="4987308"/>
            <a:ext cx="405880" cy="461665"/>
            <a:chOff x="10756224" y="4987308"/>
            <a:chExt cx="405880" cy="46166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75EED98-2765-6F6D-7B7C-B3C56A88B56A}"/>
                </a:ext>
              </a:extLst>
            </p:cNvPr>
            <p:cNvSpPr/>
            <p:nvPr/>
          </p:nvSpPr>
          <p:spPr>
            <a:xfrm>
              <a:off x="10790387" y="5076409"/>
              <a:ext cx="320040" cy="320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16D400-3906-0EBD-7BD1-85EDF33A7CE1}"/>
                </a:ext>
              </a:extLst>
            </p:cNvPr>
            <p:cNvSpPr txBox="1"/>
            <p:nvPr/>
          </p:nvSpPr>
          <p:spPr>
            <a:xfrm>
              <a:off x="10756224" y="4987308"/>
              <a:ext cx="40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B97682C-1BE1-7C49-19EE-69EFCCE90976}"/>
              </a:ext>
            </a:extLst>
          </p:cNvPr>
          <p:cNvSpPr txBox="1"/>
          <p:nvPr/>
        </p:nvSpPr>
        <p:spPr>
          <a:xfrm>
            <a:off x="8429637" y="5387321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 우수자 특별 장학혜택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9386A-2C55-B568-EEB8-69912E574482}"/>
              </a:ext>
            </a:extLst>
          </p:cNvPr>
          <p:cNvSpPr txBox="1"/>
          <p:nvPr/>
        </p:nvSpPr>
        <p:spPr>
          <a:xfrm>
            <a:off x="8393424" y="5564897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 </a:t>
            </a:r>
            <a:r>
              <a:rPr lang="en-US" altLang="ko-KR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만원 상품권 받기 </a:t>
            </a:r>
            <a:r>
              <a:rPr lang="en-US" altLang="ko-KR" sz="1050" dirty="0">
                <a:solidFill>
                  <a:srgbClr val="1800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</a:t>
            </a:r>
            <a:endParaRPr lang="ko-KR" altLang="en-US" sz="1050" dirty="0">
              <a:solidFill>
                <a:srgbClr val="1800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5AE47C-A322-666C-C26A-A49933548061}"/>
              </a:ext>
            </a:extLst>
          </p:cNvPr>
          <p:cNvSpPr txBox="1"/>
          <p:nvPr/>
        </p:nvSpPr>
        <p:spPr>
          <a:xfrm>
            <a:off x="1217260" y="628885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10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4CD83B-4446-35C8-3ADD-053ABDE0BF53}"/>
              </a:ext>
            </a:extLst>
          </p:cNvPr>
          <p:cNvSpPr txBox="1"/>
          <p:nvPr/>
        </p:nvSpPr>
        <p:spPr>
          <a:xfrm>
            <a:off x="3689062" y="628885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A5ACCA-2648-96C4-2FBC-CB925909AE2F}"/>
              </a:ext>
            </a:extLst>
          </p:cNvPr>
          <p:cNvSpPr txBox="1"/>
          <p:nvPr/>
        </p:nvSpPr>
        <p:spPr>
          <a:xfrm>
            <a:off x="6315573" y="628885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상품권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F0221D4-1CBB-8CF0-5D20-924530D4C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921" y="5110359"/>
            <a:ext cx="2347767" cy="105153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16DC44E-FA0E-F2B0-E0C8-E01F4AB55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42" y="5082394"/>
            <a:ext cx="2461260" cy="1079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5D1BFC3-BFF3-0E93-15D0-0B8649AE0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8707" y="5080934"/>
            <a:ext cx="2461260" cy="11052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F267980-2E54-4D9C-C317-7014D229BEA9}"/>
              </a:ext>
            </a:extLst>
          </p:cNvPr>
          <p:cNvSpPr txBox="1"/>
          <p:nvPr/>
        </p:nvSpPr>
        <p:spPr>
          <a:xfrm>
            <a:off x="743063" y="4896268"/>
            <a:ext cx="5164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796311-FEAE-2E61-2D9B-9F8DAEA7B85D}"/>
              </a:ext>
            </a:extLst>
          </p:cNvPr>
          <p:cNvSpPr txBox="1"/>
          <p:nvPr/>
        </p:nvSpPr>
        <p:spPr>
          <a:xfrm>
            <a:off x="3367769" y="4897817"/>
            <a:ext cx="561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B51DF7-464C-2E53-4C80-19C32A71C718}"/>
              </a:ext>
            </a:extLst>
          </p:cNvPr>
          <p:cNvSpPr txBox="1"/>
          <p:nvPr/>
        </p:nvSpPr>
        <p:spPr>
          <a:xfrm>
            <a:off x="5808707" y="4899653"/>
            <a:ext cx="107593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~5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AE9AE8E-9FA5-6EBC-76BD-B00B96100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171" y="5791252"/>
            <a:ext cx="1007264" cy="4417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A4E07C-7479-D107-A261-6BE15AE8A766}"/>
              </a:ext>
            </a:extLst>
          </p:cNvPr>
          <p:cNvSpPr/>
          <p:nvPr/>
        </p:nvSpPr>
        <p:spPr>
          <a:xfrm>
            <a:off x="-22723" y="0"/>
            <a:ext cx="9456128" cy="6775304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9763B9-046E-45B6-C8C6-8451219EBD29}"/>
              </a:ext>
            </a:extLst>
          </p:cNvPr>
          <p:cNvGrpSpPr/>
          <p:nvPr/>
        </p:nvGrpSpPr>
        <p:grpSpPr>
          <a:xfrm>
            <a:off x="1712398" y="639737"/>
            <a:ext cx="6223051" cy="1264344"/>
            <a:chOff x="1712398" y="639737"/>
            <a:chExt cx="6223051" cy="126434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9B5815-3581-993B-32DB-4A94C518189F}"/>
                </a:ext>
              </a:extLst>
            </p:cNvPr>
            <p:cNvSpPr/>
            <p:nvPr/>
          </p:nvSpPr>
          <p:spPr>
            <a:xfrm>
              <a:off x="1712398" y="639737"/>
              <a:ext cx="6223051" cy="12643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98DF2E-C223-D2A9-3C6E-447CBFA0912D}"/>
                </a:ext>
              </a:extLst>
            </p:cNvPr>
            <p:cNvSpPr txBox="1"/>
            <p:nvPr/>
          </p:nvSpPr>
          <p:spPr>
            <a:xfrm>
              <a:off x="3462544" y="823697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온라인 모의고사 응시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70181-3A13-74A8-00A7-08B0E9E0F46F}"/>
                </a:ext>
              </a:extLst>
            </p:cNvPr>
            <p:cNvSpPr txBox="1"/>
            <p:nvPr/>
          </p:nvSpPr>
          <p:spPr>
            <a:xfrm>
              <a:off x="3655677" y="1254488"/>
              <a:ext cx="21323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바로 가기 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CEC1E75D-5565-5922-CE22-D8EBF627CEA7}"/>
              </a:ext>
            </a:extLst>
          </p:cNvPr>
          <p:cNvSpPr/>
          <p:nvPr/>
        </p:nvSpPr>
        <p:spPr>
          <a:xfrm>
            <a:off x="1546607" y="54687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5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6F2D79-6B00-E516-B1A0-05E2F020AE63}"/>
              </a:ext>
            </a:extLst>
          </p:cNvPr>
          <p:cNvSpPr/>
          <p:nvPr/>
        </p:nvSpPr>
        <p:spPr>
          <a:xfrm>
            <a:off x="0" y="1865376"/>
            <a:ext cx="9433404" cy="49926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A7E1D-15A4-8C76-7449-5AC9B9E8DC06}"/>
              </a:ext>
            </a:extLst>
          </p:cNvPr>
          <p:cNvSpPr/>
          <p:nvPr/>
        </p:nvSpPr>
        <p:spPr>
          <a:xfrm>
            <a:off x="1133856" y="219456"/>
            <a:ext cx="7123176" cy="60562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56744"/>
              </p:ext>
            </p:extLst>
          </p:nvPr>
        </p:nvGraphicFramePr>
        <p:xfrm>
          <a:off x="9476174" y="17756"/>
          <a:ext cx="2654423" cy="37075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상품 노출 페이지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6p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화면의 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②번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딤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팝업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필수 입력사항 체크 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쿠폰받기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쿠폰이 발급 되었습니다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신청하기를 통해 사용 가능합니다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30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일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)’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확인 후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7p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내용으로 노출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48741B5-C26B-F381-2B94-8BC9481958CD}"/>
              </a:ext>
            </a:extLst>
          </p:cNvPr>
          <p:cNvSpPr txBox="1"/>
          <p:nvPr/>
        </p:nvSpPr>
        <p:spPr>
          <a:xfrm>
            <a:off x="1795776" y="313524"/>
            <a:ext cx="560441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모의고사 런칭 기념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6092A-9AE5-AC92-2737-0D761F87B2CF}"/>
              </a:ext>
            </a:extLst>
          </p:cNvPr>
          <p:cNvSpPr txBox="1"/>
          <p:nvPr/>
        </p:nvSpPr>
        <p:spPr>
          <a:xfrm>
            <a:off x="2067976" y="2061289"/>
            <a:ext cx="21371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전국 모의고사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응시료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98CBE-0950-7C61-C678-A96E45D3A05A}"/>
              </a:ext>
            </a:extLst>
          </p:cNvPr>
          <p:cNvSpPr txBox="1"/>
          <p:nvPr/>
        </p:nvSpPr>
        <p:spPr>
          <a:xfrm>
            <a:off x="5151347" y="206010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 모의고사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 강의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C11BDE2-CCFD-96FE-7696-D8FF98F047DF}"/>
              </a:ext>
            </a:extLst>
          </p:cNvPr>
          <p:cNvGrpSpPr/>
          <p:nvPr/>
        </p:nvGrpSpPr>
        <p:grpSpPr>
          <a:xfrm>
            <a:off x="5020412" y="2896534"/>
            <a:ext cx="1322245" cy="1044711"/>
            <a:chOff x="2364307" y="3059886"/>
            <a:chExt cx="1458550" cy="11524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557B77-F93E-B634-11DB-6C15E717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2364307" y="3192942"/>
              <a:ext cx="716117" cy="101281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AC91C27-C01E-E39B-CD2A-4D57BA15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341" y="3127953"/>
              <a:ext cx="716117" cy="106817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44E190-6C3B-0690-9981-F58253725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041" y="3059886"/>
              <a:ext cx="814816" cy="115240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F52820-3263-C2E6-B3EA-23FDA2EB29A2}"/>
              </a:ext>
            </a:extLst>
          </p:cNvPr>
          <p:cNvSpPr txBox="1"/>
          <p:nvPr/>
        </p:nvSpPr>
        <p:spPr>
          <a:xfrm>
            <a:off x="4307164" y="2917369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1" name="그래픽 20" descr="모니터">
            <a:extLst>
              <a:ext uri="{FF2B5EF4-FFF2-40B4-BE49-F238E27FC236}">
                <a16:creationId xmlns:a16="http://schemas.microsoft.com/office/drawing/2014/main" id="{C54605E7-7933-3C18-FB46-4250C3435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2824" y="2763833"/>
            <a:ext cx="1361653" cy="13616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D7223D-FE5E-7EFE-4DDB-F66A1CF674B3}"/>
              </a:ext>
            </a:extLst>
          </p:cNvPr>
          <p:cNvSpPr/>
          <p:nvPr/>
        </p:nvSpPr>
        <p:spPr>
          <a:xfrm>
            <a:off x="2758596" y="4802346"/>
            <a:ext cx="3678780" cy="812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6423A-F6EE-4308-3A4D-F2D8F6D5E732}"/>
              </a:ext>
            </a:extLst>
          </p:cNvPr>
          <p:cNvSpPr txBox="1"/>
          <p:nvPr/>
        </p:nvSpPr>
        <p:spPr>
          <a:xfrm>
            <a:off x="2641409" y="917229"/>
            <a:ext cx="355257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역대급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파격 혜택</a:t>
            </a:r>
            <a:endParaRPr lang="ko-KR" altLang="en-US" sz="28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65A98-44A7-158F-C46B-8F8474433980}"/>
              </a:ext>
            </a:extLst>
          </p:cNvPr>
          <p:cNvSpPr txBox="1"/>
          <p:nvPr/>
        </p:nvSpPr>
        <p:spPr>
          <a:xfrm>
            <a:off x="3295321" y="490904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AA37A-19B3-B749-31AA-9F70CBE8662F}"/>
              </a:ext>
            </a:extLst>
          </p:cNvPr>
          <p:cNvSpPr txBox="1"/>
          <p:nvPr/>
        </p:nvSpPr>
        <p:spPr>
          <a:xfrm>
            <a:off x="4334388" y="515733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신청 바로가기</a:t>
            </a:r>
          </a:p>
        </p:txBody>
      </p:sp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3A00204C-345A-BD32-0683-DD486B054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760402">
            <a:off x="6051064" y="5173808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1F7B949-79A4-1536-C809-6DAA8F09A7ED}"/>
              </a:ext>
            </a:extLst>
          </p:cNvPr>
          <p:cNvSpPr txBox="1"/>
          <p:nvPr/>
        </p:nvSpPr>
        <p:spPr>
          <a:xfrm>
            <a:off x="6557439" y="317690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4</a:t>
            </a:r>
            <a:r>
              <a:rPr lang="ko-KR" altLang="en-US" sz="1200" b="1" dirty="0"/>
              <a:t>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5DD70D-9490-45A0-E14A-5F1CBE751DBC}"/>
              </a:ext>
            </a:extLst>
          </p:cNvPr>
          <p:cNvSpPr txBox="1"/>
          <p:nvPr/>
        </p:nvSpPr>
        <p:spPr>
          <a:xfrm>
            <a:off x="3404065" y="4195715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trike="sngStrike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196,000</a:t>
            </a:r>
            <a:r>
              <a:rPr lang="ko-KR" altLang="en-US" sz="3600" strike="sngStrike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sp>
        <p:nvSpPr>
          <p:cNvPr id="60" name="말풍선: 타원형 59">
            <a:extLst>
              <a:ext uri="{FF2B5EF4-FFF2-40B4-BE49-F238E27FC236}">
                <a16:creationId xmlns:a16="http://schemas.microsoft.com/office/drawing/2014/main" id="{C35E113D-CE3A-5BF8-3FD8-AB29721580F4}"/>
              </a:ext>
            </a:extLst>
          </p:cNvPr>
          <p:cNvSpPr/>
          <p:nvPr/>
        </p:nvSpPr>
        <p:spPr>
          <a:xfrm>
            <a:off x="7084870" y="1975853"/>
            <a:ext cx="958754" cy="942318"/>
          </a:xfrm>
          <a:prstGeom prst="wedgeEllipseCallout">
            <a:avLst>
              <a:gd name="adj1" fmla="val -50343"/>
              <a:gd name="adj2" fmla="val 45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886C69-56AB-A8AE-6757-708B163ACC84}"/>
              </a:ext>
            </a:extLst>
          </p:cNvPr>
          <p:cNvSpPr txBox="1"/>
          <p:nvPr/>
        </p:nvSpPr>
        <p:spPr>
          <a:xfrm>
            <a:off x="7191948" y="2097909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소문내기 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이벤트 </a:t>
            </a:r>
            <a:endParaRPr lang="en-US" altLang="ko-KR" sz="1050" dirty="0"/>
          </a:p>
          <a:p>
            <a:pPr algn="ctr"/>
            <a:r>
              <a:rPr lang="ko-KR" altLang="en-US" sz="1050" dirty="0"/>
              <a:t>참여시 </a:t>
            </a:r>
            <a:endParaRPr lang="en-US" altLang="ko-KR" sz="1050" dirty="0"/>
          </a:p>
          <a:p>
            <a:pPr algn="ctr"/>
            <a:r>
              <a:rPr lang="ko-KR" altLang="en-US" sz="1050" dirty="0"/>
              <a:t>무료 제공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F76A-F57E-FF45-BBDB-C3DD977DB229}"/>
              </a:ext>
            </a:extLst>
          </p:cNvPr>
          <p:cNvSpPr txBox="1"/>
          <p:nvPr/>
        </p:nvSpPr>
        <p:spPr>
          <a:xfrm>
            <a:off x="3175751" y="5651849"/>
            <a:ext cx="2762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응시번호 작성</a:t>
            </a:r>
            <a:r>
              <a:rPr lang="en-US" altLang="ko-KR" sz="1000" dirty="0"/>
              <a:t>+</a:t>
            </a:r>
            <a:r>
              <a:rPr lang="ko-KR" altLang="en-US" sz="1000" dirty="0"/>
              <a:t>소문내기 이벤트 참여자 혜택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248FA93-9BE6-277F-E9F9-1B5A6630356D}"/>
              </a:ext>
            </a:extLst>
          </p:cNvPr>
          <p:cNvSpPr/>
          <p:nvPr/>
        </p:nvSpPr>
        <p:spPr>
          <a:xfrm>
            <a:off x="2579708" y="4602586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41B66-D3A1-F21A-EE69-C0F1604F9704}"/>
              </a:ext>
            </a:extLst>
          </p:cNvPr>
          <p:cNvSpPr txBox="1"/>
          <p:nvPr/>
        </p:nvSpPr>
        <p:spPr>
          <a:xfrm>
            <a:off x="61403" y="38259"/>
            <a:ext cx="38587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800FF"/>
                </a:solidFill>
              </a:rPr>
              <a:t>노출 대상자 요건</a:t>
            </a:r>
            <a:endParaRPr lang="en-US" altLang="ko-KR" b="1" dirty="0">
              <a:solidFill>
                <a:srgbClr val="18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1800FF"/>
                </a:solidFill>
              </a:rPr>
              <a:t>비로그인</a:t>
            </a:r>
            <a:endParaRPr lang="en-US" altLang="ko-KR" b="1" dirty="0">
              <a:solidFill>
                <a:srgbClr val="1800FF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rgbClr val="1800FF"/>
                </a:solidFill>
              </a:rPr>
              <a:t>응시권</a:t>
            </a:r>
            <a:r>
              <a:rPr lang="ko-KR" altLang="en-US" b="1" dirty="0">
                <a:solidFill>
                  <a:srgbClr val="1800FF"/>
                </a:solidFill>
              </a:rPr>
              <a:t> 미발급자 로그인 시</a:t>
            </a:r>
            <a:r>
              <a:rPr lang="en-US" altLang="ko-KR" b="1" dirty="0">
                <a:solidFill>
                  <a:srgbClr val="1800FF"/>
                </a:solidFill>
              </a:rPr>
              <a:t> </a:t>
            </a:r>
            <a:r>
              <a:rPr lang="ko-KR" altLang="en-US" b="1" dirty="0">
                <a:solidFill>
                  <a:srgbClr val="1800FF"/>
                </a:solidFill>
              </a:rPr>
              <a:t>노출</a:t>
            </a:r>
          </a:p>
        </p:txBody>
      </p:sp>
    </p:spTree>
    <p:extLst>
      <p:ext uri="{BB962C8B-B14F-4D97-AF65-F5344CB8AC3E}">
        <p14:creationId xmlns:p14="http://schemas.microsoft.com/office/powerpoint/2010/main" val="35221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8F0A3D-050A-3E86-E068-7142BFE3846E}"/>
              </a:ext>
            </a:extLst>
          </p:cNvPr>
          <p:cNvSpPr/>
          <p:nvPr/>
        </p:nvSpPr>
        <p:spPr>
          <a:xfrm>
            <a:off x="0" y="0"/>
            <a:ext cx="9433404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F2D79-6B00-E516-B1A0-05E2F020AE63}"/>
              </a:ext>
            </a:extLst>
          </p:cNvPr>
          <p:cNvSpPr/>
          <p:nvPr/>
        </p:nvSpPr>
        <p:spPr>
          <a:xfrm>
            <a:off x="0" y="1865376"/>
            <a:ext cx="9433404" cy="49926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A7E1D-15A4-8C76-7449-5AC9B9E8DC06}"/>
              </a:ext>
            </a:extLst>
          </p:cNvPr>
          <p:cNvSpPr/>
          <p:nvPr/>
        </p:nvSpPr>
        <p:spPr>
          <a:xfrm>
            <a:off x="1133856" y="256033"/>
            <a:ext cx="7123176" cy="59220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95161"/>
              </p:ext>
            </p:extLst>
          </p:nvPr>
        </p:nvGraphicFramePr>
        <p:xfrm>
          <a:off x="9476174" y="17756"/>
          <a:ext cx="2654423" cy="64507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상품 노출 페이지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6p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화면처럼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딤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팝업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필수 입력사항 체크 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쿠폰받기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쿠폰이 발급 되었습니다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신청하기를 통해 사용 가능합니다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30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일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)’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확인 후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7p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내용으로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③ 항목이 다름</a:t>
                      </a:r>
                    </a:p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모든 조건 필수 입력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개인정보 수집동의는 동의 합니다 선택시에만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지급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동의 하지 않습니다 선택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필수 항목에 동의하지 않으면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응시권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발급이 불가능합니다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팝업해제 페이지로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2-1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응시직렬 선택 항목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법원 사무직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법원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등기직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2-2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응시번호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18p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참조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쿠폰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2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종 발급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온라인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C2305308696620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오프라인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C2305308711471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48741B5-C26B-F381-2B94-8BC9481958CD}"/>
              </a:ext>
            </a:extLst>
          </p:cNvPr>
          <p:cNvSpPr txBox="1"/>
          <p:nvPr/>
        </p:nvSpPr>
        <p:spPr>
          <a:xfrm>
            <a:off x="1795776" y="679830"/>
            <a:ext cx="560441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모의고사 런칭 기념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6092A-9AE5-AC92-2737-0D761F87B2CF}"/>
              </a:ext>
            </a:extLst>
          </p:cNvPr>
          <p:cNvSpPr txBox="1"/>
          <p:nvPr/>
        </p:nvSpPr>
        <p:spPr>
          <a:xfrm>
            <a:off x="1987271" y="2174618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응시료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98CBE-0950-7C61-C678-A96E45D3A05A}"/>
              </a:ext>
            </a:extLst>
          </p:cNvPr>
          <p:cNvSpPr txBox="1"/>
          <p:nvPr/>
        </p:nvSpPr>
        <p:spPr>
          <a:xfrm>
            <a:off x="4823848" y="217461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전과목 해설 강의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557B77-F93E-B634-11DB-6C15E717A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909566" y="2759856"/>
            <a:ext cx="1216464" cy="17204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91C27-C01E-E39B-CD2A-4D57BA158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53" y="2683741"/>
            <a:ext cx="1216463" cy="18145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44E190-6C3B-0690-9981-F58253725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53" y="2571272"/>
            <a:ext cx="1384123" cy="1957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F52820-3263-C2E6-B3EA-23FDA2EB29A2}"/>
              </a:ext>
            </a:extLst>
          </p:cNvPr>
          <p:cNvSpPr txBox="1"/>
          <p:nvPr/>
        </p:nvSpPr>
        <p:spPr>
          <a:xfrm>
            <a:off x="4388455" y="1914300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1" name="그래픽 20" descr="모니터">
            <a:extLst>
              <a:ext uri="{FF2B5EF4-FFF2-40B4-BE49-F238E27FC236}">
                <a16:creationId xmlns:a16="http://schemas.microsoft.com/office/drawing/2014/main" id="{C54605E7-7933-3C18-FB46-4250C3435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746" y="2415133"/>
            <a:ext cx="2321959" cy="232195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D7223D-FE5E-7EFE-4DDB-F66A1CF674B3}"/>
              </a:ext>
            </a:extLst>
          </p:cNvPr>
          <p:cNvSpPr/>
          <p:nvPr/>
        </p:nvSpPr>
        <p:spPr>
          <a:xfrm>
            <a:off x="2758596" y="4802346"/>
            <a:ext cx="3678780" cy="812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6423A-F6EE-4308-3A4D-F2D8F6D5E732}"/>
              </a:ext>
            </a:extLst>
          </p:cNvPr>
          <p:cNvSpPr txBox="1"/>
          <p:nvPr/>
        </p:nvSpPr>
        <p:spPr>
          <a:xfrm>
            <a:off x="2641409" y="1283535"/>
            <a:ext cx="355257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역대급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파격 혜택</a:t>
            </a:r>
            <a:endParaRPr lang="ko-KR" altLang="en-US" sz="28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65A98-44A7-158F-C46B-8F8474433980}"/>
              </a:ext>
            </a:extLst>
          </p:cNvPr>
          <p:cNvSpPr txBox="1"/>
          <p:nvPr/>
        </p:nvSpPr>
        <p:spPr>
          <a:xfrm>
            <a:off x="3295321" y="490904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3A00204C-345A-BD32-0683-DD486B054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760402">
            <a:off x="6051064" y="517380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FF94D-7705-3346-5197-5E0AFAD2F0BC}"/>
              </a:ext>
            </a:extLst>
          </p:cNvPr>
          <p:cNvSpPr txBox="1"/>
          <p:nvPr/>
        </p:nvSpPr>
        <p:spPr>
          <a:xfrm>
            <a:off x="3175751" y="5651849"/>
            <a:ext cx="2762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응시번호 작성</a:t>
            </a:r>
            <a:r>
              <a:rPr lang="en-US" altLang="ko-KR" sz="1000" dirty="0"/>
              <a:t>+</a:t>
            </a:r>
            <a:r>
              <a:rPr lang="ko-KR" altLang="en-US" sz="1000" dirty="0"/>
              <a:t>소문내기 이벤트 참여자 혜택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AA37A-19B3-B749-31AA-9F70CBE8662F}"/>
              </a:ext>
            </a:extLst>
          </p:cNvPr>
          <p:cNvSpPr txBox="1"/>
          <p:nvPr/>
        </p:nvSpPr>
        <p:spPr>
          <a:xfrm>
            <a:off x="4334388" y="515733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신청 바로가기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265A17-6C5A-9F08-CA77-1636186AAC5C}"/>
              </a:ext>
            </a:extLst>
          </p:cNvPr>
          <p:cNvSpPr/>
          <p:nvPr/>
        </p:nvSpPr>
        <p:spPr>
          <a:xfrm>
            <a:off x="0" y="-19471"/>
            <a:ext cx="9433404" cy="6845682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DE1607-8058-5F16-C4E8-7CC676FC7980}"/>
              </a:ext>
            </a:extLst>
          </p:cNvPr>
          <p:cNvGrpSpPr/>
          <p:nvPr/>
        </p:nvGrpSpPr>
        <p:grpSpPr>
          <a:xfrm>
            <a:off x="2328464" y="1910358"/>
            <a:ext cx="4422571" cy="3236108"/>
            <a:chOff x="2328464" y="1910358"/>
            <a:chExt cx="4422571" cy="323610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952C666-AA75-479F-3A31-2758BDF13F2A}"/>
                </a:ext>
              </a:extLst>
            </p:cNvPr>
            <p:cNvGrpSpPr/>
            <p:nvPr/>
          </p:nvGrpSpPr>
          <p:grpSpPr>
            <a:xfrm>
              <a:off x="2328464" y="1910358"/>
              <a:ext cx="4422571" cy="3236108"/>
              <a:chOff x="1219277" y="2230436"/>
              <a:chExt cx="4422571" cy="32361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5493265-9637-6EE6-B984-64B519ED7CE5}"/>
                  </a:ext>
                </a:extLst>
              </p:cNvPr>
              <p:cNvSpPr/>
              <p:nvPr/>
            </p:nvSpPr>
            <p:spPr>
              <a:xfrm>
                <a:off x="1219277" y="2230436"/>
                <a:ext cx="4422571" cy="323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DCD9C0-4C51-9C1A-DF06-CA742D854ED1}"/>
                  </a:ext>
                </a:extLst>
              </p:cNvPr>
              <p:cNvSpPr txBox="1"/>
              <p:nvPr/>
            </p:nvSpPr>
            <p:spPr>
              <a:xfrm>
                <a:off x="1405402" y="2463644"/>
                <a:ext cx="1936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※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필수 입력 사항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16B2516-9BDB-2E5C-7562-6C1359C3EE80}"/>
                  </a:ext>
                </a:extLst>
              </p:cNvPr>
              <p:cNvSpPr/>
              <p:nvPr/>
            </p:nvSpPr>
            <p:spPr>
              <a:xfrm>
                <a:off x="1451584" y="2977991"/>
                <a:ext cx="1843506" cy="3399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CCCE40-8535-21B0-1C03-C1DEBA6AEA30}"/>
                  </a:ext>
                </a:extLst>
              </p:cNvPr>
              <p:cNvSpPr/>
              <p:nvPr/>
            </p:nvSpPr>
            <p:spPr>
              <a:xfrm>
                <a:off x="1451584" y="3408308"/>
                <a:ext cx="1843506" cy="3399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9CA6E3B-E69C-D867-2D10-C71B4B62A0B4}"/>
                  </a:ext>
                </a:extLst>
              </p:cNvPr>
              <p:cNvSpPr/>
              <p:nvPr/>
            </p:nvSpPr>
            <p:spPr>
              <a:xfrm>
                <a:off x="3426688" y="2977991"/>
                <a:ext cx="1843506" cy="3399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CC75218-C870-F5BF-447E-7548E5E09840}"/>
                  </a:ext>
                </a:extLst>
              </p:cNvPr>
              <p:cNvSpPr/>
              <p:nvPr/>
            </p:nvSpPr>
            <p:spPr>
              <a:xfrm>
                <a:off x="3426688" y="3408308"/>
                <a:ext cx="1843506" cy="3399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4B4422-E9E9-6CFE-F7BD-8AB36FB854C1}"/>
                  </a:ext>
                </a:extLst>
              </p:cNvPr>
              <p:cNvSpPr txBox="1"/>
              <p:nvPr/>
            </p:nvSpPr>
            <p:spPr>
              <a:xfrm>
                <a:off x="1480863" y="301355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성명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DE7EAF-31FB-75AD-30D9-9DE7FB297BC4}"/>
                  </a:ext>
                </a:extLst>
              </p:cNvPr>
              <p:cNvSpPr txBox="1"/>
              <p:nvPr/>
            </p:nvSpPr>
            <p:spPr>
              <a:xfrm>
                <a:off x="1480863" y="3446449"/>
                <a:ext cx="10086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휴대폰 번호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7177BC-EB51-67F9-F04B-19B9F2BB27BA}"/>
                  </a:ext>
                </a:extLst>
              </p:cNvPr>
              <p:cNvSpPr txBox="1"/>
              <p:nvPr/>
            </p:nvSpPr>
            <p:spPr>
              <a:xfrm>
                <a:off x="3484694" y="3013554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응시직렬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DF558-D813-312C-B4DC-A9FF0C749B09}"/>
                  </a:ext>
                </a:extLst>
              </p:cNvPr>
              <p:cNvSpPr txBox="1"/>
              <p:nvPr/>
            </p:nvSpPr>
            <p:spPr>
              <a:xfrm>
                <a:off x="3484694" y="3446449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응시 번호</a:t>
                </a:r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7441112-0B18-FF9E-DC8E-506734203F4D}"/>
                  </a:ext>
                </a:extLst>
              </p:cNvPr>
              <p:cNvSpPr/>
              <p:nvPr/>
            </p:nvSpPr>
            <p:spPr>
              <a:xfrm rot="10800000">
                <a:off x="4956740" y="3072554"/>
                <a:ext cx="168376" cy="11490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8E7349-7D02-447F-0D34-7D656B2AA416}"/>
                </a:ext>
              </a:extLst>
            </p:cNvPr>
            <p:cNvSpPr txBox="1"/>
            <p:nvPr/>
          </p:nvSpPr>
          <p:spPr>
            <a:xfrm>
              <a:off x="2446523" y="3612159"/>
              <a:ext cx="26356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개인정보 수집 및 활용 동의 안내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</a:rPr>
                <a:t>필수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5D2F47-A37C-CC22-67D5-60848586E72F}"/>
                </a:ext>
              </a:extLst>
            </p:cNvPr>
            <p:cNvSpPr txBox="1"/>
            <p:nvPr/>
          </p:nvSpPr>
          <p:spPr>
            <a:xfrm>
              <a:off x="2446523" y="3875515"/>
              <a:ext cx="418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 및 이용 목적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서비스 제공 및 마케팅 활용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수집하려는 개인 정보의 항목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성명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휴대폰번호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응시직렬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응시 번호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개인정보 보유 기간 및 이용 기간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서비스 탈퇴 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동의를 거부할 권리가 있습니다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다만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필수 동의 거부 시 서비스가 제한될 수 있습니다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3A533AE-120F-94C1-9D34-E2BFC14C9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62917" y="4462764"/>
              <a:ext cx="1896664" cy="26118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768CDC3-50C7-3A49-97F8-5152756F24DC}"/>
                </a:ext>
              </a:extLst>
            </p:cNvPr>
            <p:cNvSpPr/>
            <p:nvPr/>
          </p:nvSpPr>
          <p:spPr>
            <a:xfrm>
              <a:off x="4535875" y="4460290"/>
              <a:ext cx="1843506" cy="568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F7DAC3-083A-9537-BAC6-17DCBF7DC110}"/>
                </a:ext>
              </a:extLst>
            </p:cNvPr>
            <p:cNvSpPr txBox="1"/>
            <p:nvPr/>
          </p:nvSpPr>
          <p:spPr>
            <a:xfrm>
              <a:off x="4509608" y="4488934"/>
              <a:ext cx="1842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전국 </a:t>
              </a:r>
              <a:r>
                <a:rPr lang="ko-KR" altLang="en-US" sz="1400" dirty="0" err="1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법원직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모의고사</a:t>
              </a:r>
              <a:endPara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응시권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쿠폰 받기</a:t>
              </a: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4ACCC6F6-923D-0594-F6A0-4EFCFC1A29E0}"/>
              </a:ext>
            </a:extLst>
          </p:cNvPr>
          <p:cNvSpPr/>
          <p:nvPr/>
        </p:nvSpPr>
        <p:spPr>
          <a:xfrm>
            <a:off x="2170015" y="183256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161312-C381-08AD-3F13-2B189020A5B9}"/>
              </a:ext>
            </a:extLst>
          </p:cNvPr>
          <p:cNvSpPr/>
          <p:nvPr/>
        </p:nvSpPr>
        <p:spPr>
          <a:xfrm>
            <a:off x="6275363" y="251746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43D90-3701-4114-08A8-A706D5DD0C5A}"/>
              </a:ext>
            </a:extLst>
          </p:cNvPr>
          <p:cNvSpPr txBox="1"/>
          <p:nvPr/>
        </p:nvSpPr>
        <p:spPr>
          <a:xfrm>
            <a:off x="6208338" y="24958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2-1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3F9344-EA56-3A14-32C5-11E8453C4216}"/>
              </a:ext>
            </a:extLst>
          </p:cNvPr>
          <p:cNvSpPr/>
          <p:nvPr/>
        </p:nvSpPr>
        <p:spPr>
          <a:xfrm>
            <a:off x="4363943" y="428133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ED13EA0-BE0D-0A39-F2D7-7169F97BCF78}"/>
              </a:ext>
            </a:extLst>
          </p:cNvPr>
          <p:cNvSpPr/>
          <p:nvPr/>
        </p:nvSpPr>
        <p:spPr>
          <a:xfrm>
            <a:off x="6275363" y="3010980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40A20C-81E7-AA86-D5CD-6A6EFDC546E4}"/>
              </a:ext>
            </a:extLst>
          </p:cNvPr>
          <p:cNvSpPr txBox="1"/>
          <p:nvPr/>
        </p:nvSpPr>
        <p:spPr>
          <a:xfrm>
            <a:off x="6208338" y="29894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2-2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8F0A3D-050A-3E86-E068-7142BFE3846E}"/>
              </a:ext>
            </a:extLst>
          </p:cNvPr>
          <p:cNvSpPr/>
          <p:nvPr/>
        </p:nvSpPr>
        <p:spPr>
          <a:xfrm>
            <a:off x="0" y="0"/>
            <a:ext cx="9433404" cy="186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F2D79-6B00-E516-B1A0-05E2F020AE63}"/>
              </a:ext>
            </a:extLst>
          </p:cNvPr>
          <p:cNvSpPr/>
          <p:nvPr/>
        </p:nvSpPr>
        <p:spPr>
          <a:xfrm>
            <a:off x="0" y="1865376"/>
            <a:ext cx="9433404" cy="49926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A7E1D-15A4-8C76-7449-5AC9B9E8DC06}"/>
              </a:ext>
            </a:extLst>
          </p:cNvPr>
          <p:cNvSpPr/>
          <p:nvPr/>
        </p:nvSpPr>
        <p:spPr>
          <a:xfrm>
            <a:off x="1133856" y="256032"/>
            <a:ext cx="7123176" cy="63002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25012"/>
              </p:ext>
            </p:extLst>
          </p:nvPr>
        </p:nvGraphicFramePr>
        <p:xfrm>
          <a:off x="9476174" y="17756"/>
          <a:ext cx="2654423" cy="23359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상품 노출 페이지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상품코드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ONC2305031257247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상품코드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OFC2305031300284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신청완료자 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이미 신청이 완료 되었습니다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48741B5-C26B-F381-2B94-8BC9481958CD}"/>
              </a:ext>
            </a:extLst>
          </p:cNvPr>
          <p:cNvSpPr txBox="1"/>
          <p:nvPr/>
        </p:nvSpPr>
        <p:spPr>
          <a:xfrm>
            <a:off x="1795776" y="679830"/>
            <a:ext cx="560441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모의고사 런칭 기념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6423A-F6EE-4308-3A4D-F2D8F6D5E732}"/>
              </a:ext>
            </a:extLst>
          </p:cNvPr>
          <p:cNvSpPr txBox="1"/>
          <p:nvPr/>
        </p:nvSpPr>
        <p:spPr>
          <a:xfrm>
            <a:off x="2641409" y="1283535"/>
            <a:ext cx="355257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역대급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파격 혜택</a:t>
            </a:r>
            <a:endParaRPr lang="ko-KR" altLang="en-US" sz="28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65A98-44A7-158F-C46B-8F8474433980}"/>
              </a:ext>
            </a:extLst>
          </p:cNvPr>
          <p:cNvSpPr txBox="1"/>
          <p:nvPr/>
        </p:nvSpPr>
        <p:spPr>
          <a:xfrm>
            <a:off x="3295321" y="4909040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AA37A-19B3-B749-31AA-9F70CBE8662F}"/>
              </a:ext>
            </a:extLst>
          </p:cNvPr>
          <p:cNvSpPr txBox="1"/>
          <p:nvPr/>
        </p:nvSpPr>
        <p:spPr>
          <a:xfrm>
            <a:off x="4334388" y="515733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신청 바로가기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1E000A-C9F2-F7D4-03AF-3024831D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68" y="4885404"/>
            <a:ext cx="3354277" cy="769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D16AE9-50BF-7EBB-A76A-B22EC55D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85" y="4885403"/>
            <a:ext cx="3354273" cy="7694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D4880A-313B-F262-2ADB-5C4AF89AFA59}"/>
              </a:ext>
            </a:extLst>
          </p:cNvPr>
          <p:cNvSpPr txBox="1"/>
          <p:nvPr/>
        </p:nvSpPr>
        <p:spPr>
          <a:xfrm>
            <a:off x="5067758" y="5129089"/>
            <a:ext cx="902811" cy="307777"/>
          </a:xfrm>
          <a:prstGeom prst="rect">
            <a:avLst/>
          </a:prstGeom>
          <a:solidFill>
            <a:srgbClr val="041828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오프라인</a:t>
            </a:r>
          </a:p>
        </p:txBody>
      </p:sp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3A00204C-345A-BD32-0683-DD486B054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760402">
            <a:off x="7332776" y="5197641"/>
            <a:ext cx="914400" cy="914400"/>
          </a:xfrm>
          <a:prstGeom prst="rect">
            <a:avLst/>
          </a:prstGeom>
        </p:spPr>
      </p:pic>
      <p:pic>
        <p:nvPicPr>
          <p:cNvPr id="20" name="그래픽 19" descr="오른쪽을 가리키는 검지">
            <a:extLst>
              <a:ext uri="{FF2B5EF4-FFF2-40B4-BE49-F238E27FC236}">
                <a16:creationId xmlns:a16="http://schemas.microsoft.com/office/drawing/2014/main" id="{025C4F4D-F4F9-888B-B09E-7BC77D33E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760402">
            <a:off x="4025308" y="521660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3E4965-1E64-CFB9-F7F4-EE643DA7A0CD}"/>
              </a:ext>
            </a:extLst>
          </p:cNvPr>
          <p:cNvSpPr txBox="1"/>
          <p:nvPr/>
        </p:nvSpPr>
        <p:spPr>
          <a:xfrm>
            <a:off x="1958248" y="2469081"/>
            <a:ext cx="21371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</a:t>
            </a:r>
            <a:endParaRPr lang="en-US" altLang="ko-KR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전국 모의고사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응시료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8F832-315C-A7D8-9E1C-188DA9CFE85B}"/>
              </a:ext>
            </a:extLst>
          </p:cNvPr>
          <p:cNvSpPr txBox="1"/>
          <p:nvPr/>
        </p:nvSpPr>
        <p:spPr>
          <a:xfrm>
            <a:off x="5041619" y="2467892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 모의고사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 강의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FEAD3AC-84E9-B704-9603-FE91DDDF52E8}"/>
              </a:ext>
            </a:extLst>
          </p:cNvPr>
          <p:cNvGrpSpPr/>
          <p:nvPr/>
        </p:nvGrpSpPr>
        <p:grpSpPr>
          <a:xfrm>
            <a:off x="4910684" y="3304326"/>
            <a:ext cx="1322245" cy="1044711"/>
            <a:chOff x="2364307" y="3059886"/>
            <a:chExt cx="1458550" cy="115240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E2D77D2-452F-BD8F-A476-79F47696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2364307" y="3192942"/>
              <a:ext cx="716117" cy="101281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C865C54-A8E1-734F-340D-230C63CC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341" y="3127953"/>
              <a:ext cx="716117" cy="106817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3AB772A-49B1-24A2-E3D5-5E8F3F18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041" y="3059886"/>
              <a:ext cx="814816" cy="115240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C85C0F1-9912-228E-79AE-3C79F2F0C4B7}"/>
              </a:ext>
            </a:extLst>
          </p:cNvPr>
          <p:cNvSpPr txBox="1"/>
          <p:nvPr/>
        </p:nvSpPr>
        <p:spPr>
          <a:xfrm>
            <a:off x="4197436" y="3325161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0" name="그래픽 49" descr="모니터">
            <a:extLst>
              <a:ext uri="{FF2B5EF4-FFF2-40B4-BE49-F238E27FC236}">
                <a16:creationId xmlns:a16="http://schemas.microsoft.com/office/drawing/2014/main" id="{FD5224D1-5D1B-FF42-072F-BFBCA4D69D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3096" y="3171625"/>
            <a:ext cx="1361653" cy="13616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8562159-8BD4-0E86-8B5A-9E3CEF9A48D5}"/>
              </a:ext>
            </a:extLst>
          </p:cNvPr>
          <p:cNvSpPr txBox="1"/>
          <p:nvPr/>
        </p:nvSpPr>
        <p:spPr>
          <a:xfrm>
            <a:off x="6447711" y="358469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4</a:t>
            </a:r>
            <a:r>
              <a:rPr lang="ko-KR" altLang="en-US" sz="1200" b="1" dirty="0"/>
              <a:t>회</a:t>
            </a:r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D9E4080B-8EB7-36C5-1860-7CF1A99A023A}"/>
              </a:ext>
            </a:extLst>
          </p:cNvPr>
          <p:cNvSpPr/>
          <p:nvPr/>
        </p:nvSpPr>
        <p:spPr>
          <a:xfrm>
            <a:off x="6975142" y="2383645"/>
            <a:ext cx="958754" cy="942318"/>
          </a:xfrm>
          <a:prstGeom prst="wedgeEllipseCallout">
            <a:avLst>
              <a:gd name="adj1" fmla="val -50343"/>
              <a:gd name="adj2" fmla="val 45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538785-A8E4-CD8A-1BAD-3AF7091A0CCC}"/>
              </a:ext>
            </a:extLst>
          </p:cNvPr>
          <p:cNvSpPr txBox="1"/>
          <p:nvPr/>
        </p:nvSpPr>
        <p:spPr>
          <a:xfrm>
            <a:off x="7082220" y="2505701"/>
            <a:ext cx="771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소문내기 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이벤트 </a:t>
            </a:r>
            <a:endParaRPr lang="en-US" altLang="ko-KR" sz="1050" dirty="0"/>
          </a:p>
          <a:p>
            <a:pPr algn="ctr"/>
            <a:r>
              <a:rPr lang="ko-KR" altLang="en-US" sz="1050" dirty="0"/>
              <a:t>참여시 </a:t>
            </a:r>
            <a:endParaRPr lang="en-US" altLang="ko-KR" sz="1050" dirty="0"/>
          </a:p>
          <a:p>
            <a:pPr algn="ctr"/>
            <a:r>
              <a:rPr lang="ko-KR" altLang="en-US" sz="1050" dirty="0"/>
              <a:t>무료 제공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8F58FD-B4B0-AB1E-E884-B3A2C7267006}"/>
              </a:ext>
            </a:extLst>
          </p:cNvPr>
          <p:cNvSpPr/>
          <p:nvPr/>
        </p:nvSpPr>
        <p:spPr>
          <a:xfrm>
            <a:off x="1321786" y="584126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60350D-B863-75F1-1CA5-CBB428F78343}"/>
              </a:ext>
            </a:extLst>
          </p:cNvPr>
          <p:cNvSpPr/>
          <p:nvPr/>
        </p:nvSpPr>
        <p:spPr>
          <a:xfrm>
            <a:off x="1487577" y="4626969"/>
            <a:ext cx="6696303" cy="14467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2E5AA6-507B-57F8-B5C9-E061D7E0F2F6}"/>
              </a:ext>
            </a:extLst>
          </p:cNvPr>
          <p:cNvSpPr txBox="1"/>
          <p:nvPr/>
        </p:nvSpPr>
        <p:spPr>
          <a:xfrm>
            <a:off x="61403" y="38259"/>
            <a:ext cx="36391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800FF"/>
                </a:solidFill>
              </a:rPr>
              <a:t>노출 대상자 요건</a:t>
            </a:r>
            <a:endParaRPr lang="en-US" altLang="ko-KR" b="1" dirty="0">
              <a:solidFill>
                <a:srgbClr val="1800FF"/>
              </a:solidFill>
            </a:endParaRPr>
          </a:p>
          <a:p>
            <a:r>
              <a:rPr lang="en-US" altLang="ko-KR" b="1" dirty="0">
                <a:solidFill>
                  <a:srgbClr val="1800FF"/>
                </a:solidFill>
              </a:rPr>
              <a:t>1. </a:t>
            </a:r>
            <a:r>
              <a:rPr lang="ko-KR" altLang="en-US" b="1" dirty="0" err="1">
                <a:solidFill>
                  <a:srgbClr val="1800FF"/>
                </a:solidFill>
              </a:rPr>
              <a:t>응시권</a:t>
            </a:r>
            <a:r>
              <a:rPr lang="ko-KR" altLang="en-US" b="1" dirty="0">
                <a:solidFill>
                  <a:srgbClr val="1800FF"/>
                </a:solidFill>
              </a:rPr>
              <a:t> </a:t>
            </a:r>
            <a:r>
              <a:rPr lang="ko-KR" altLang="en-US" b="1" dirty="0" err="1">
                <a:solidFill>
                  <a:srgbClr val="1800FF"/>
                </a:solidFill>
              </a:rPr>
              <a:t>발급자</a:t>
            </a:r>
            <a:r>
              <a:rPr lang="ko-KR" altLang="en-US" b="1" dirty="0">
                <a:solidFill>
                  <a:srgbClr val="1800FF"/>
                </a:solidFill>
              </a:rPr>
              <a:t> 로그인 시</a:t>
            </a:r>
            <a:r>
              <a:rPr lang="en-US" altLang="ko-KR" b="1" dirty="0">
                <a:solidFill>
                  <a:srgbClr val="1800FF"/>
                </a:solidFill>
              </a:rPr>
              <a:t> </a:t>
            </a:r>
            <a:r>
              <a:rPr lang="ko-KR" altLang="en-US" b="1" dirty="0">
                <a:solidFill>
                  <a:srgbClr val="1800FF"/>
                </a:solidFill>
              </a:rPr>
              <a:t>노출 </a:t>
            </a:r>
            <a:endParaRPr lang="en-US" altLang="ko-KR" b="1" dirty="0">
              <a:solidFill>
                <a:srgbClr val="1800FF"/>
              </a:solidFill>
            </a:endParaRPr>
          </a:p>
          <a:p>
            <a:r>
              <a:rPr lang="en-US" altLang="ko-KR" b="1" dirty="0">
                <a:solidFill>
                  <a:srgbClr val="1800FF"/>
                </a:solidFill>
              </a:rPr>
              <a:t>2. </a:t>
            </a:r>
            <a:r>
              <a:rPr lang="ko-KR" altLang="en-US" b="1" dirty="0">
                <a:solidFill>
                  <a:srgbClr val="1800FF"/>
                </a:solidFill>
              </a:rPr>
              <a:t>모의고사 신청 </a:t>
            </a:r>
            <a:r>
              <a:rPr lang="ko-KR" altLang="en-US" b="1" dirty="0" err="1">
                <a:solidFill>
                  <a:srgbClr val="1800FF"/>
                </a:solidFill>
              </a:rPr>
              <a:t>완료자</a:t>
            </a:r>
            <a:endParaRPr lang="ko-KR" altLang="en-US" b="1" dirty="0">
              <a:solidFill>
                <a:srgbClr val="1800FF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7581118-279B-F537-A3D3-A7716044470B}"/>
              </a:ext>
            </a:extLst>
          </p:cNvPr>
          <p:cNvSpPr/>
          <p:nvPr/>
        </p:nvSpPr>
        <p:spPr>
          <a:xfrm>
            <a:off x="1705741" y="4847025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9653826-691B-EE12-6357-31FC16A0D292}"/>
              </a:ext>
            </a:extLst>
          </p:cNvPr>
          <p:cNvSpPr/>
          <p:nvPr/>
        </p:nvSpPr>
        <p:spPr>
          <a:xfrm>
            <a:off x="4833873" y="4847025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31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4A6B98-E578-D6CB-9C4F-C8EDE2A09FD8}"/>
              </a:ext>
            </a:extLst>
          </p:cNvPr>
          <p:cNvSpPr/>
          <p:nvPr/>
        </p:nvSpPr>
        <p:spPr>
          <a:xfrm>
            <a:off x="248123" y="2033646"/>
            <a:ext cx="301752" cy="614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35775"/>
              </p:ext>
            </p:extLst>
          </p:nvPr>
        </p:nvGraphicFramePr>
        <p:xfrm>
          <a:off x="9476174" y="17756"/>
          <a:ext cx="2654423" cy="27931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2.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모의고사 타깃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8p~18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영역 내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바텀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플로팅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형태로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대상 요건에 따라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상품소개 페이지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(5~7p)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대상 교수진 이미지로 구성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주류 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최진우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신광은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박효근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비주류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김정원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김준기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AB58A61-E948-6782-3D77-27613A68B400}"/>
              </a:ext>
            </a:extLst>
          </p:cNvPr>
          <p:cNvSpPr txBox="1"/>
          <p:nvPr/>
        </p:nvSpPr>
        <p:spPr>
          <a:xfrm>
            <a:off x="1906544" y="286602"/>
            <a:ext cx="5854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 </a:t>
            </a:r>
          </a:p>
          <a:p>
            <a:pPr algn="ctr"/>
            <a:r>
              <a:rPr lang="ko-KR" altLang="en-US" sz="4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sz="4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전국 모의고사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822151-3C7A-5B97-B3B9-8D8E9B9537ED}"/>
              </a:ext>
            </a:extLst>
          </p:cNvPr>
          <p:cNvSpPr txBox="1"/>
          <p:nvPr/>
        </p:nvSpPr>
        <p:spPr>
          <a:xfrm>
            <a:off x="252695" y="212510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이런 분들께 적극 추천합니다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E14D8B9-D721-F2DC-E6C2-CF0987F2A8EB}"/>
              </a:ext>
            </a:extLst>
          </p:cNvPr>
          <p:cNvCxnSpPr>
            <a:cxnSpLocks/>
          </p:cNvCxnSpPr>
          <p:nvPr/>
        </p:nvCxnSpPr>
        <p:spPr>
          <a:xfrm>
            <a:off x="5971032" y="3401526"/>
            <a:ext cx="34187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92F7A48-3072-8A6B-BA61-8723F5E1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5" y="2742879"/>
            <a:ext cx="5460458" cy="2990619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EB927DE-12E4-9164-1083-D90EE18D94E1}"/>
              </a:ext>
            </a:extLst>
          </p:cNvPr>
          <p:cNvCxnSpPr>
            <a:cxnSpLocks/>
          </p:cNvCxnSpPr>
          <p:nvPr/>
        </p:nvCxnSpPr>
        <p:spPr>
          <a:xfrm>
            <a:off x="5971032" y="4178850"/>
            <a:ext cx="34187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3EE905B-E66B-E2DE-8E98-E779DF2C8A1D}"/>
              </a:ext>
            </a:extLst>
          </p:cNvPr>
          <p:cNvCxnSpPr>
            <a:cxnSpLocks/>
          </p:cNvCxnSpPr>
          <p:nvPr/>
        </p:nvCxnSpPr>
        <p:spPr>
          <a:xfrm>
            <a:off x="5971032" y="4956174"/>
            <a:ext cx="34187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843B8C-E7FC-E5B7-4BFC-5E1339ED58CF}"/>
              </a:ext>
            </a:extLst>
          </p:cNvPr>
          <p:cNvSpPr txBox="1"/>
          <p:nvPr/>
        </p:nvSpPr>
        <p:spPr>
          <a:xfrm>
            <a:off x="5971032" y="284356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독학 위주로 </a:t>
            </a:r>
            <a:r>
              <a:rPr lang="ko-KR" altLang="en-US" sz="1200"/>
              <a:t>공부하고 있어</a:t>
            </a:r>
            <a:endParaRPr lang="en-US" altLang="ko-KR" sz="1200" dirty="0"/>
          </a:p>
          <a:p>
            <a:r>
              <a:rPr lang="ko-KR" altLang="en-US" sz="1200" dirty="0"/>
              <a:t>실력 점검이 반드시 필요한 수험생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54B63B-BEFD-E169-9EBC-CBC522EB066C}"/>
              </a:ext>
            </a:extLst>
          </p:cNvPr>
          <p:cNvSpPr txBox="1"/>
          <p:nvPr/>
        </p:nvSpPr>
        <p:spPr>
          <a:xfrm>
            <a:off x="5971032" y="362088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2023 </a:t>
            </a:r>
            <a:r>
              <a:rPr lang="ko-KR" altLang="en-US" sz="1200" dirty="0"/>
              <a:t>법원 시험 합격을 목표로</a:t>
            </a:r>
            <a:endParaRPr lang="en-US" altLang="ko-KR" sz="1200" dirty="0"/>
          </a:p>
          <a:p>
            <a:r>
              <a:rPr lang="ko-KR" altLang="en-US" sz="1200" dirty="0"/>
              <a:t>공부하고 있는 수험생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3B1DE-E33F-F3FC-4638-1DFAA55C5124}"/>
              </a:ext>
            </a:extLst>
          </p:cNvPr>
          <p:cNvSpPr txBox="1"/>
          <p:nvPr/>
        </p:nvSpPr>
        <p:spPr>
          <a:xfrm>
            <a:off x="5971032" y="4398211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과목 실전 시험과 동일하게</a:t>
            </a:r>
            <a:endParaRPr lang="en-US" altLang="ko-KR" sz="1200" dirty="0"/>
          </a:p>
          <a:p>
            <a:r>
              <a:rPr lang="ko-KR" altLang="en-US" sz="1200" dirty="0"/>
              <a:t>실전 감각을 익히고 싶은 수험생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2B999BC-4F6E-99F1-710E-FA5A0D045C5C}"/>
              </a:ext>
            </a:extLst>
          </p:cNvPr>
          <p:cNvCxnSpPr>
            <a:cxnSpLocks/>
          </p:cNvCxnSpPr>
          <p:nvPr/>
        </p:nvCxnSpPr>
        <p:spPr>
          <a:xfrm>
            <a:off x="5971032" y="5733498"/>
            <a:ext cx="341877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39F05F0-C13B-E6DB-E367-9A1F7B480481}"/>
              </a:ext>
            </a:extLst>
          </p:cNvPr>
          <p:cNvSpPr txBox="1"/>
          <p:nvPr/>
        </p:nvSpPr>
        <p:spPr>
          <a:xfrm>
            <a:off x="5971032" y="5175535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실제 시험에서 실수 없도록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시간 안배 모의 체험을 해보고 싶은 수험생</a:t>
            </a:r>
            <a:endParaRPr lang="en-US" altLang="ko-KR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A9EB36-CF08-8553-16CC-E845BE8B3AB5}"/>
              </a:ext>
            </a:extLst>
          </p:cNvPr>
          <p:cNvSpPr txBox="1"/>
          <p:nvPr/>
        </p:nvSpPr>
        <p:spPr>
          <a:xfrm>
            <a:off x="3519419" y="5677362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※ </a:t>
            </a:r>
            <a:r>
              <a:rPr lang="ko-KR" altLang="en-US" sz="1100" dirty="0"/>
              <a:t>미래인재고시 절대합격 교수진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320D14-E7A3-D716-96F6-711FDCDA215F}"/>
              </a:ext>
            </a:extLst>
          </p:cNvPr>
          <p:cNvSpPr txBox="1"/>
          <p:nvPr/>
        </p:nvSpPr>
        <p:spPr>
          <a:xfrm>
            <a:off x="2294001" y="3578685"/>
            <a:ext cx="167866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법원직</a:t>
            </a:r>
            <a:r>
              <a:rPr lang="ko-KR" altLang="en-US" sz="1200" dirty="0"/>
              <a:t> 교수진만 노출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최진우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신광은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박효근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김정원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김준기</a:t>
            </a:r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879D6-5801-DE69-517A-F3DD97029428}"/>
              </a:ext>
            </a:extLst>
          </p:cNvPr>
          <p:cNvSpPr/>
          <p:nvPr/>
        </p:nvSpPr>
        <p:spPr>
          <a:xfrm>
            <a:off x="1" y="5917549"/>
            <a:ext cx="9433404" cy="940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B2548-6868-5B05-CC04-BCB28724562E}"/>
              </a:ext>
            </a:extLst>
          </p:cNvPr>
          <p:cNvSpPr txBox="1"/>
          <p:nvPr/>
        </p:nvSpPr>
        <p:spPr>
          <a:xfrm>
            <a:off x="6432697" y="6240543"/>
            <a:ext cx="266611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 신청하기    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ko-KR" altLang="en-US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4681C-8222-AF1B-0E80-74E409C75E6D}"/>
              </a:ext>
            </a:extLst>
          </p:cNvPr>
          <p:cNvSpPr txBox="1"/>
          <p:nvPr/>
        </p:nvSpPr>
        <p:spPr>
          <a:xfrm>
            <a:off x="245748" y="5907087"/>
            <a:ext cx="473879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 </a:t>
            </a:r>
            <a:r>
              <a:rPr lang="ko-KR" altLang="en-US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</a:t>
            </a:r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1800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합격데이터로 비교하는 나의 합격 가능성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F02E5-68A8-EA80-2F92-C6AE58FA0B44}"/>
              </a:ext>
            </a:extLst>
          </p:cNvPr>
          <p:cNvSpPr/>
          <p:nvPr/>
        </p:nvSpPr>
        <p:spPr>
          <a:xfrm>
            <a:off x="-91865" y="5623327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977555-8D29-8CB5-8177-584C9798E54A}"/>
              </a:ext>
            </a:extLst>
          </p:cNvPr>
          <p:cNvSpPr/>
          <p:nvPr/>
        </p:nvSpPr>
        <p:spPr>
          <a:xfrm>
            <a:off x="6252036" y="6013846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F074AF-DB14-4F76-03D0-3BDCFB93E16E}"/>
              </a:ext>
            </a:extLst>
          </p:cNvPr>
          <p:cNvSpPr/>
          <p:nvPr/>
        </p:nvSpPr>
        <p:spPr>
          <a:xfrm>
            <a:off x="2042153" y="3457797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C01C53E5-1A96-D94A-5A52-8A7E6D40880B}"/>
              </a:ext>
            </a:extLst>
          </p:cNvPr>
          <p:cNvSpPr/>
          <p:nvPr/>
        </p:nvSpPr>
        <p:spPr>
          <a:xfrm>
            <a:off x="0" y="17756"/>
            <a:ext cx="9409176" cy="68224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6034"/>
              </p:ext>
            </p:extLst>
          </p:nvPr>
        </p:nvGraphicFramePr>
        <p:xfrm>
          <a:off x="9476174" y="17756"/>
          <a:ext cx="2654423" cy="27931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3.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합격을 위한 마지막 스퍼트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이미지 형법 모의고사 이미지 별도 전달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형법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내용 삽입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 형식으로 구현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(9P~12P)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( 1.5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간격으로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선택 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7A5D06-1503-27F9-9A66-F49548446CD5}"/>
              </a:ext>
            </a:extLst>
          </p:cNvPr>
          <p:cNvSpPr txBox="1"/>
          <p:nvPr/>
        </p:nvSpPr>
        <p:spPr>
          <a:xfrm>
            <a:off x="334978" y="254656"/>
            <a:ext cx="68034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합격을 위한 마지막 스퍼트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24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모의고사를 </a:t>
            </a:r>
            <a:endParaRPr lang="en-US" altLang="ko-KR" sz="2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 응시해야 하는 이유</a:t>
            </a:r>
            <a:r>
              <a:rPr lang="en-US" altLang="ko-KR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9DF4FE-4063-9EF4-9738-3E6996827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2" y="2395728"/>
            <a:ext cx="2350040" cy="332369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1E8792-58F1-F50C-E21C-B99798A0290B}"/>
              </a:ext>
            </a:extLst>
          </p:cNvPr>
          <p:cNvSpPr/>
          <p:nvPr/>
        </p:nvSpPr>
        <p:spPr>
          <a:xfrm>
            <a:off x="3666744" y="2125108"/>
            <a:ext cx="5660136" cy="40196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5C4F3E-316A-CC3D-FC55-1730DB989008}"/>
              </a:ext>
            </a:extLst>
          </p:cNvPr>
          <p:cNvSpPr/>
          <p:nvPr/>
        </p:nvSpPr>
        <p:spPr>
          <a:xfrm>
            <a:off x="2340864" y="3364992"/>
            <a:ext cx="2157984" cy="603504"/>
          </a:xfrm>
          <a:prstGeom prst="roundRect">
            <a:avLst/>
          </a:prstGeom>
          <a:solidFill>
            <a:srgbClr val="E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E8733458-3AAD-2BEC-454E-A6C5328CB4AD}"/>
              </a:ext>
            </a:extLst>
          </p:cNvPr>
          <p:cNvSpPr/>
          <p:nvPr/>
        </p:nvSpPr>
        <p:spPr>
          <a:xfrm>
            <a:off x="2340864" y="408462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DB06D6A1-A32A-D161-26A8-61C61ED22E0E}"/>
              </a:ext>
            </a:extLst>
          </p:cNvPr>
          <p:cNvSpPr/>
          <p:nvPr/>
        </p:nvSpPr>
        <p:spPr>
          <a:xfrm>
            <a:off x="2340864" y="480425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F8030C4-2CE9-6259-3B85-97017874C398}"/>
              </a:ext>
            </a:extLst>
          </p:cNvPr>
          <p:cNvSpPr/>
          <p:nvPr/>
        </p:nvSpPr>
        <p:spPr>
          <a:xfrm>
            <a:off x="2340864" y="552388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898827B-DA8C-0105-3FF0-5328FEC2BFC7}"/>
              </a:ext>
            </a:extLst>
          </p:cNvPr>
          <p:cNvSpPr txBox="1"/>
          <p:nvPr/>
        </p:nvSpPr>
        <p:spPr>
          <a:xfrm>
            <a:off x="2695776" y="35036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문항 퀄리티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C72072-A893-4807-B63F-5D4DE7FE91DE}"/>
              </a:ext>
            </a:extLst>
          </p:cNvPr>
          <p:cNvSpPr txBox="1"/>
          <p:nvPr/>
        </p:nvSpPr>
        <p:spPr>
          <a:xfrm>
            <a:off x="2822263" y="4218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성적 분석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271B66C-BFF6-DDD0-D86F-44AD6BBB9662}"/>
              </a:ext>
            </a:extLst>
          </p:cNvPr>
          <p:cNvSpPr txBox="1"/>
          <p:nvPr/>
        </p:nvSpPr>
        <p:spPr>
          <a:xfrm>
            <a:off x="2627011" y="491182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실전감각 상승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9AD20CD-33F9-76EE-9591-32DE6E7433F6}"/>
              </a:ext>
            </a:extLst>
          </p:cNvPr>
          <p:cNvSpPr txBox="1"/>
          <p:nvPr/>
        </p:nvSpPr>
        <p:spPr>
          <a:xfrm>
            <a:off x="4729030" y="2998568"/>
            <a:ext cx="310213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100%</a:t>
            </a: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적중 교수진 직접 출제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598C011-4280-6324-71F4-214A80898089}"/>
              </a:ext>
            </a:extLst>
          </p:cNvPr>
          <p:cNvSpPr txBox="1"/>
          <p:nvPr/>
        </p:nvSpPr>
        <p:spPr>
          <a:xfrm>
            <a:off x="4610718" y="2464776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E14F4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압도적인 </a:t>
            </a:r>
            <a:r>
              <a:rPr lang="ko-KR" altLang="en-US" sz="2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고퀄리티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문항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5B98E33-8183-E357-2F3C-7DB1A0276E87}"/>
              </a:ext>
            </a:extLst>
          </p:cNvPr>
          <p:cNvSpPr txBox="1"/>
          <p:nvPr/>
        </p:nvSpPr>
        <p:spPr>
          <a:xfrm>
            <a:off x="4969294" y="3463646"/>
            <a:ext cx="237116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완벽하고 꼼꼼한 출제 검수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출제위원급 최종 검토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AB0A570-F844-791C-066B-DEC6D3B5E7FE}"/>
              </a:ext>
            </a:extLst>
          </p:cNvPr>
          <p:cNvSpPr txBox="1"/>
          <p:nvPr/>
        </p:nvSpPr>
        <p:spPr>
          <a:xfrm>
            <a:off x="4729030" y="4335065"/>
            <a:ext cx="266932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4F4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 기출 경향 완벽 반영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016CEE3-8DB2-905D-04F0-A4DE45E6E28A}"/>
              </a:ext>
            </a:extLst>
          </p:cNvPr>
          <p:cNvSpPr txBox="1"/>
          <p:nvPr/>
        </p:nvSpPr>
        <p:spPr>
          <a:xfrm>
            <a:off x="4969294" y="4867393"/>
            <a:ext cx="3605474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- 2023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합격을 위해 만들어진 신작 문항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이보다 완벽할 순 없다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출제경향 완벽 반영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CC776B6-8988-60E9-AEB6-25E7E4C495AB}"/>
              </a:ext>
            </a:extLst>
          </p:cNvPr>
          <p:cNvSpPr txBox="1"/>
          <p:nvPr/>
        </p:nvSpPr>
        <p:spPr>
          <a:xfrm>
            <a:off x="2710854" y="566853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취약점 커버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0F480B-BAF6-EC9D-7BD8-2E882B4C2F79}"/>
              </a:ext>
            </a:extLst>
          </p:cNvPr>
          <p:cNvSpPr/>
          <p:nvPr/>
        </p:nvSpPr>
        <p:spPr>
          <a:xfrm>
            <a:off x="1730627" y="463750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CD668E2-044F-1AFA-781A-DDD657A06002}"/>
              </a:ext>
            </a:extLst>
          </p:cNvPr>
          <p:cNvSpPr/>
          <p:nvPr/>
        </p:nvSpPr>
        <p:spPr>
          <a:xfrm>
            <a:off x="2110682" y="3666744"/>
            <a:ext cx="147886" cy="2267712"/>
          </a:xfrm>
          <a:prstGeom prst="leftBrac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B77CD7-3B75-854B-CC43-52E7E93DCC51}"/>
              </a:ext>
            </a:extLst>
          </p:cNvPr>
          <p:cNvSpPr/>
          <p:nvPr/>
        </p:nvSpPr>
        <p:spPr>
          <a:xfrm>
            <a:off x="571851" y="2232637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C01C53E5-1A96-D94A-5A52-8A7E6D40880B}"/>
              </a:ext>
            </a:extLst>
          </p:cNvPr>
          <p:cNvSpPr/>
          <p:nvPr/>
        </p:nvSpPr>
        <p:spPr>
          <a:xfrm>
            <a:off x="0" y="17756"/>
            <a:ext cx="9409176" cy="68224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7324"/>
              </p:ext>
            </p:extLst>
          </p:nvPr>
        </p:nvGraphicFramePr>
        <p:xfrm>
          <a:off x="9476174" y="17756"/>
          <a:ext cx="2654423" cy="26407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3.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합격을 위한 마지막 스퍼트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 형식으로 구현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(9P~12P)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( 1.5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간격으로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선택 시 탭 이동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7A5D06-1503-27F9-9A66-F49548446CD5}"/>
              </a:ext>
            </a:extLst>
          </p:cNvPr>
          <p:cNvSpPr txBox="1"/>
          <p:nvPr/>
        </p:nvSpPr>
        <p:spPr>
          <a:xfrm>
            <a:off x="334978" y="254656"/>
            <a:ext cx="6803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합격을 위한 마지막 스퍼트</a:t>
            </a:r>
            <a:r>
              <a:rPr lang="en-US" altLang="ko-KR" sz="4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</a:t>
            </a:r>
            <a:r>
              <a:rPr lang="ko-KR" altLang="en-US" sz="32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법원직</a:t>
            </a:r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전국 모의고사를 </a:t>
            </a:r>
            <a:endParaRPr lang="en-US" altLang="ko-KR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 응시해야 하는 이유</a:t>
            </a:r>
            <a:r>
              <a:rPr lang="en-US" altLang="ko-KR" sz="32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9DF4FE-4063-9EF4-9738-3E6996827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2" y="2395728"/>
            <a:ext cx="2350040" cy="332369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1E8792-58F1-F50C-E21C-B99798A0290B}"/>
              </a:ext>
            </a:extLst>
          </p:cNvPr>
          <p:cNvSpPr/>
          <p:nvPr/>
        </p:nvSpPr>
        <p:spPr>
          <a:xfrm>
            <a:off x="3666744" y="2125108"/>
            <a:ext cx="5660136" cy="40196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5C4F3E-316A-CC3D-FC55-1730DB989008}"/>
              </a:ext>
            </a:extLst>
          </p:cNvPr>
          <p:cNvSpPr/>
          <p:nvPr/>
        </p:nvSpPr>
        <p:spPr>
          <a:xfrm>
            <a:off x="2340864" y="336499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E8733458-3AAD-2BEC-454E-A6C5328CB4AD}"/>
              </a:ext>
            </a:extLst>
          </p:cNvPr>
          <p:cNvSpPr/>
          <p:nvPr/>
        </p:nvSpPr>
        <p:spPr>
          <a:xfrm>
            <a:off x="2340864" y="4084622"/>
            <a:ext cx="2157984" cy="603504"/>
          </a:xfrm>
          <a:prstGeom prst="roundRect">
            <a:avLst/>
          </a:prstGeom>
          <a:solidFill>
            <a:srgbClr val="E1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DB06D6A1-A32A-D161-26A8-61C61ED22E0E}"/>
              </a:ext>
            </a:extLst>
          </p:cNvPr>
          <p:cNvSpPr/>
          <p:nvPr/>
        </p:nvSpPr>
        <p:spPr>
          <a:xfrm>
            <a:off x="2340864" y="480425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F8030C4-2CE9-6259-3B85-97017874C398}"/>
              </a:ext>
            </a:extLst>
          </p:cNvPr>
          <p:cNvSpPr/>
          <p:nvPr/>
        </p:nvSpPr>
        <p:spPr>
          <a:xfrm>
            <a:off x="2340864" y="5523882"/>
            <a:ext cx="2157984" cy="6035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898827B-DA8C-0105-3FF0-5328FEC2BFC7}"/>
              </a:ext>
            </a:extLst>
          </p:cNvPr>
          <p:cNvSpPr txBox="1"/>
          <p:nvPr/>
        </p:nvSpPr>
        <p:spPr>
          <a:xfrm>
            <a:off x="2695776" y="35036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문항 퀄리티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C72072-A893-4807-B63F-5D4DE7FE91DE}"/>
              </a:ext>
            </a:extLst>
          </p:cNvPr>
          <p:cNvSpPr txBox="1"/>
          <p:nvPr/>
        </p:nvSpPr>
        <p:spPr>
          <a:xfrm>
            <a:off x="2822263" y="4218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성적 분석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271B66C-BFF6-DDD0-D86F-44AD6BBB9662}"/>
              </a:ext>
            </a:extLst>
          </p:cNvPr>
          <p:cNvSpPr txBox="1"/>
          <p:nvPr/>
        </p:nvSpPr>
        <p:spPr>
          <a:xfrm>
            <a:off x="2627011" y="491182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실전감각 상승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949E64-1E80-488E-1F33-8D76B89A0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78" y="2977455"/>
            <a:ext cx="3699164" cy="1052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74C387-E2B9-A0BF-EFC6-459FDE5E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023" y="4114349"/>
            <a:ext cx="3188473" cy="1946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F86E2-7F65-83C2-C7EC-5C7A021687D8}"/>
              </a:ext>
            </a:extLst>
          </p:cNvPr>
          <p:cNvSpPr txBox="1"/>
          <p:nvPr/>
        </p:nvSpPr>
        <p:spPr>
          <a:xfrm>
            <a:off x="4610718" y="2464776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E14F4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체계적인 성적 분석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DB0C8-CBC1-44F5-6CF7-25B0C628268B}"/>
              </a:ext>
            </a:extLst>
          </p:cNvPr>
          <p:cNvSpPr txBox="1"/>
          <p:nvPr/>
        </p:nvSpPr>
        <p:spPr>
          <a:xfrm>
            <a:off x="2710854" y="566853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취약점 커버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61D01-6AD5-E7C0-7FD4-57D5120B4B71}"/>
              </a:ext>
            </a:extLst>
          </p:cNvPr>
          <p:cNvSpPr txBox="1"/>
          <p:nvPr/>
        </p:nvSpPr>
        <p:spPr>
          <a:xfrm>
            <a:off x="4617470" y="3708666"/>
            <a:ext cx="11528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시험 직후 쉽고 빠른 </a:t>
            </a:r>
            <a:endParaRPr lang="en-US" altLang="ko-KR" sz="800" b="1" dirty="0"/>
          </a:p>
          <a:p>
            <a:pPr algn="ctr"/>
            <a:r>
              <a:rPr lang="ko-KR" altLang="en-US" sz="800" b="1" dirty="0">
                <a:solidFill>
                  <a:srgbClr val="1800FF"/>
                </a:solidFill>
              </a:rPr>
              <a:t>간편 채점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529D1-812D-75A4-7913-85BC1BDA5B61}"/>
              </a:ext>
            </a:extLst>
          </p:cNvPr>
          <p:cNvSpPr txBox="1"/>
          <p:nvPr/>
        </p:nvSpPr>
        <p:spPr>
          <a:xfrm>
            <a:off x="5616444" y="3742263"/>
            <a:ext cx="12843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실제 합격생데이터 대비</a:t>
            </a:r>
            <a:endParaRPr lang="en-US" altLang="ko-KR" sz="800" b="1" dirty="0"/>
          </a:p>
          <a:p>
            <a:pPr algn="ctr"/>
            <a:r>
              <a:rPr lang="ko-KR" altLang="en-US" sz="800" b="1" dirty="0">
                <a:solidFill>
                  <a:srgbClr val="1800FF"/>
                </a:solidFill>
              </a:rPr>
              <a:t>나의 위치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044A8-3A3E-8FD6-71B9-3965D0C89569}"/>
              </a:ext>
            </a:extLst>
          </p:cNvPr>
          <p:cNvSpPr txBox="1"/>
          <p:nvPr/>
        </p:nvSpPr>
        <p:spPr>
          <a:xfrm>
            <a:off x="6784536" y="3742263"/>
            <a:ext cx="10791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더욱 집중해야 할</a:t>
            </a:r>
            <a:endParaRPr lang="en-US" altLang="ko-KR" sz="800" b="1" dirty="0"/>
          </a:p>
          <a:p>
            <a:pPr algn="ctr"/>
            <a:r>
              <a:rPr lang="ko-KR" altLang="en-US" sz="800" b="1" dirty="0">
                <a:solidFill>
                  <a:srgbClr val="1800FF"/>
                </a:solidFill>
              </a:rPr>
              <a:t>과목별 </a:t>
            </a:r>
            <a:r>
              <a:rPr lang="ko-KR" altLang="en-US" sz="800" b="1" dirty="0" err="1">
                <a:solidFill>
                  <a:srgbClr val="1800FF"/>
                </a:solidFill>
              </a:rPr>
              <a:t>발란스</a:t>
            </a:r>
            <a:r>
              <a:rPr lang="ko-KR" altLang="en-US" sz="800" b="1" dirty="0">
                <a:solidFill>
                  <a:srgbClr val="1800FF"/>
                </a:solidFill>
              </a:rPr>
              <a:t> 분포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581EC-7FBC-A994-6154-23C87F012E89}"/>
              </a:ext>
            </a:extLst>
          </p:cNvPr>
          <p:cNvSpPr txBox="1"/>
          <p:nvPr/>
        </p:nvSpPr>
        <p:spPr>
          <a:xfrm>
            <a:off x="7836393" y="3742263"/>
            <a:ext cx="10038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오답 복습을 위한</a:t>
            </a:r>
            <a:endParaRPr lang="en-US" altLang="ko-KR" sz="800" b="1" dirty="0"/>
          </a:p>
          <a:p>
            <a:pPr algn="ctr"/>
            <a:r>
              <a:rPr lang="ko-KR" altLang="en-US" sz="800" b="1" dirty="0">
                <a:solidFill>
                  <a:srgbClr val="1800FF"/>
                </a:solidFill>
              </a:rPr>
              <a:t>문제</a:t>
            </a:r>
            <a:r>
              <a:rPr lang="en-US" altLang="ko-KR" sz="800" b="1" dirty="0">
                <a:solidFill>
                  <a:srgbClr val="1800FF"/>
                </a:solidFill>
              </a:rPr>
              <a:t>, </a:t>
            </a:r>
            <a:r>
              <a:rPr lang="ko-KR" altLang="en-US" sz="800" b="1" dirty="0">
                <a:solidFill>
                  <a:srgbClr val="1800FF"/>
                </a:solidFill>
              </a:rPr>
              <a:t>해설지 출력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C1483CC-7A72-C733-1065-7034EEFF0D9D}"/>
              </a:ext>
            </a:extLst>
          </p:cNvPr>
          <p:cNvSpPr/>
          <p:nvPr/>
        </p:nvSpPr>
        <p:spPr>
          <a:xfrm>
            <a:off x="1730627" y="463750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8AEF84B3-ED56-C6D0-3D48-8C57D945FE11}"/>
              </a:ext>
            </a:extLst>
          </p:cNvPr>
          <p:cNvSpPr/>
          <p:nvPr/>
        </p:nvSpPr>
        <p:spPr>
          <a:xfrm>
            <a:off x="2110682" y="3666744"/>
            <a:ext cx="147886" cy="2267712"/>
          </a:xfrm>
          <a:prstGeom prst="leftBrac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7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69717</TotalTime>
  <Words>2191</Words>
  <Application>Microsoft Office PowerPoint</Application>
  <PresentationFormat>와이드스크린</PresentationFormat>
  <Paragraphs>637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G마켓 산스 TTF Bold</vt:lpstr>
      <vt:lpstr>G마켓 산스 TTF Medium</vt:lpstr>
      <vt:lpstr>G마켓 산스 Bold</vt:lpstr>
      <vt:lpstr>맑은 고딕</vt:lpstr>
      <vt:lpstr>Arial</vt:lpstr>
      <vt:lpstr>나눔바른고딕</vt:lpstr>
      <vt:lpstr>G마켓 산스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5553</cp:revision>
  <cp:lastPrinted>2022-10-17T03:23:46Z</cp:lastPrinted>
  <dcterms:created xsi:type="dcterms:W3CDTF">2015-11-11T05:38:26Z</dcterms:created>
  <dcterms:modified xsi:type="dcterms:W3CDTF">2023-05-04T04:27:29Z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