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726" r:id="rId2"/>
    <p:sldId id="853" r:id="rId3"/>
    <p:sldId id="856" r:id="rId4"/>
    <p:sldId id="861" r:id="rId5"/>
    <p:sldId id="855" r:id="rId6"/>
    <p:sldId id="878" r:id="rId7"/>
    <p:sldId id="863" r:id="rId8"/>
    <p:sldId id="871" r:id="rId9"/>
    <p:sldId id="873" r:id="rId10"/>
    <p:sldId id="874" r:id="rId11"/>
    <p:sldId id="857" r:id="rId12"/>
    <p:sldId id="880" r:id="rId13"/>
    <p:sldId id="87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CFECD9C-FABF-469B-8E36-B45E0074499B}">
          <p14:sldIdLst>
            <p14:sldId id="726"/>
            <p14:sldId id="853"/>
          </p14:sldIdLst>
        </p14:section>
        <p14:section name="탭1) PSAT 모의고사 상세 안내" id="{C3D49112-5166-448B-A372-A9F1536A0DC1}">
          <p14:sldIdLst>
            <p14:sldId id="856"/>
            <p14:sldId id="861"/>
            <p14:sldId id="855"/>
            <p14:sldId id="878"/>
            <p14:sldId id="863"/>
            <p14:sldId id="871"/>
            <p14:sldId id="873"/>
            <p14:sldId id="874"/>
          </p14:sldIdLst>
        </p14:section>
        <p14:section name="탭2) 해설 다운로드 &amp; 성적 분석 서비스" id="{D93F3363-85FE-4328-AA37-F3F5C6E11EDB}">
          <p14:sldIdLst>
            <p14:sldId id="857"/>
          </p14:sldIdLst>
        </p14:section>
        <p14:section name="소문내기 다운로드 이미지" id="{1723C7D1-1255-4747-9FAB-D81A90AD569A}">
          <p14:sldIdLst>
            <p14:sldId id="880"/>
          </p14:sldIdLst>
        </p14:section>
        <p14:section name="배너" id="{B9558754-2BD2-47E5-8C30-76ECA0F23000}">
          <p14:sldIdLst>
            <p14:sldId id="8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5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kackddoogi@gmail.com" initials="k" lastIdx="1" clrIdx="0">
    <p:extLst>
      <p:ext uri="{19B8F6BF-5375-455C-9EA6-DF929625EA0E}">
        <p15:presenceInfo xmlns:p15="http://schemas.microsoft.com/office/powerpoint/2012/main" userId="f815c51515df523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183E"/>
    <a:srgbClr val="3C74B2"/>
    <a:srgbClr val="398F94"/>
    <a:srgbClr val="0000FF"/>
    <a:srgbClr val="FF9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72" y="246"/>
      </p:cViewPr>
      <p:guideLst>
        <p:guide orient="horz" pos="2137"/>
        <p:guide pos="29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6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959-4A26-B80D-C551EA8BAD15}"/>
              </c:ext>
            </c:extLst>
          </c:dPt>
          <c:dPt>
            <c:idx val="1"/>
            <c:bubble3D val="0"/>
            <c:spPr>
              <a:solidFill>
                <a:srgbClr val="00183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959-4A26-B80D-C551EA8BAD15}"/>
              </c:ext>
            </c:extLst>
          </c:dPt>
          <c:cat>
            <c:strRef>
              <c:f>Sheet1!$A$2:$A$3</c:f>
              <c:strCache>
                <c:ptCount val="2"/>
                <c:pt idx="0">
                  <c:v>합격</c:v>
                </c:pt>
                <c:pt idx="1">
                  <c:v>불합격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</c:v>
                </c:pt>
                <c:pt idx="1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959-4A26-B80D-C551EA8BAD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explosion val="6"/>
            <c:spPr>
              <a:solidFill>
                <a:schemeClr val="bg1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BC9D-4435-B25E-4180D2D0FC26}"/>
              </c:ext>
            </c:extLst>
          </c:dPt>
          <c:dPt>
            <c:idx val="1"/>
            <c:bubble3D val="0"/>
            <c:spPr>
              <a:solidFill>
                <a:srgbClr val="00183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BC9D-4435-B25E-4180D2D0FC26}"/>
              </c:ext>
            </c:extLst>
          </c:dPt>
          <c:cat>
            <c:strRef>
              <c:f>Sheet1!$A$2:$A$3</c:f>
              <c:strCache>
                <c:ptCount val="2"/>
                <c:pt idx="0">
                  <c:v>합격</c:v>
                </c:pt>
                <c:pt idx="1">
                  <c:v>불합격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</c:v>
                </c:pt>
                <c:pt idx="1">
                  <c:v>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C9D-4435-B25E-4180D2D0FC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8072E-4CD6-4453-AC8C-0DCB9897DAFD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2AF9F4-A088-46EF-A887-2EB4D090AC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2164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2005013" y="461963"/>
            <a:ext cx="11925301" cy="6708775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69046" y="3497650"/>
            <a:ext cx="7752364" cy="286171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5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C99FF-62C0-CBF3-2BDE-8A86C3768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CE4F36F-0278-2176-1629-41184179E3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B8951C-5777-2C21-3BA1-B76E5845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FAA-03E6-4ED9-9CEF-22F222540FC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75AD6-34E3-8EFB-8CF6-1407DD44A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86CB5-48C9-C52E-B1C1-7B4FBD662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7AC0-D1BB-4680-A2FE-779FE44D2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98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AA0D86-CB42-898D-1BC8-9EA3FE2F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7C0D2C7-0DF3-1DDC-9C23-CDE9075C9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9BE79-6D70-4FA5-2AA0-B37F9252B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FAA-03E6-4ED9-9CEF-22F222540FC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986494-07FE-580C-0AE7-05515B42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35DB81-02CD-EFFE-AADE-71CC3B75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7AC0-D1BB-4680-A2FE-779FE44D2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7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4ED203-AF97-CEE7-987B-788B774BEC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3F9370-4929-7F00-AA5A-814038235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508863-83AD-7834-439F-312A6A1D1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FAA-03E6-4ED9-9CEF-22F222540FC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F38690-9F9E-E99C-D549-2E13E6F6E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847C0-DF0D-2C2B-D49A-B6B0B6AF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7AC0-D1BB-4680-A2FE-779FE44D2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4271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143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84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1F81F-C28C-7005-6648-746A4DA6A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8D04A3-9378-AD1F-4951-901161AAC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47A714-2F93-59B4-3097-CE8BBF74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FAA-03E6-4ED9-9CEF-22F222540FC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D08E5B-7C85-E6FB-8DBA-A51654854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F4DBD-2AF2-97F8-3680-06167678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7AC0-D1BB-4680-A2FE-779FE44D2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070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23C247-CF39-5C27-49B4-69A40DD5D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07B929-33CE-43C8-2A3B-50D39C7A3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5BE44C-7346-2EEC-E743-77462796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FAA-03E6-4ED9-9CEF-22F222540FC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08F1C5-38BB-CCB9-970A-E79751CFC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D38AF8-D743-C42F-F078-D3FE13CC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7AC0-D1BB-4680-A2FE-779FE44D2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905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06028-ACC0-64BB-F85B-48A1146C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07366A-3056-F4A0-DD0B-7F359FFC1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2E7481-F7A2-13C7-9C9A-0FDB5F763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20F8D1-0D1C-0E38-E968-D58B8E4C5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FAA-03E6-4ED9-9CEF-22F222540FC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73CFDD-E7CE-583D-962B-F761E1889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A6282-28D8-0D6D-E743-3DEA5A1C0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7AC0-D1BB-4680-A2FE-779FE44D2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35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83B7B0-B0C1-6105-D5B9-37BAEA055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1E0F2B-A9E0-27A5-EE01-C094CE7D1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6CF6F0-2D63-90CD-25BF-9CF5BDBC1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94084C-E460-9918-35D1-200EB8598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C8F5A0-353C-C7D0-81C5-D1EAB2DF4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A36120-E42E-B0C8-BC70-0E86EC81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FAA-03E6-4ED9-9CEF-22F222540FC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59BFF01-D10C-63B9-446B-28E4C45C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7F815A6-0934-E4DB-9374-539832A5F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7AC0-D1BB-4680-A2FE-779FE44D2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5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D0743-2CB6-E7E5-215E-2513FF114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924799-E250-DFA5-7A1C-2E492452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FAA-03E6-4ED9-9CEF-22F222540FC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1896254-CC59-E5B1-689D-8807EB2B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522DD0-9916-4F5D-0BAF-8972907DA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7AC0-D1BB-4680-A2FE-779FE44D2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52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7AB3DC7-DEB5-3DA5-A6B8-0C739C1F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FAA-03E6-4ED9-9CEF-22F222540FC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FB9A70-9E15-923E-8FA9-A9342C410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E716AA-B167-1911-9F1F-3AAA93BF9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7AC0-D1BB-4680-A2FE-779FE44D2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98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08FA8E-F905-47EC-8023-55CA1C7C2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F0AAD0-EA5F-372D-016E-2BAF4F1ED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1ED124-EFED-4E7B-3131-9D5B50E61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B62E05-EA18-AA04-018F-E6131F67C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FAA-03E6-4ED9-9CEF-22F222540FC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8DCB9E-E056-83B5-162A-6F89F6BC8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8265DD-91A5-9C38-C968-9DE636962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7AC0-D1BB-4680-A2FE-779FE44D2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39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0F7FA-88D8-DA3E-0C06-285FBCD85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62D6B97-AD04-1CED-000D-C41A325C36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F6A1A-4782-7074-E89F-0A25A7CF7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4F6CB3D-0BE1-BACB-8CCC-A8536CF7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DFAA-03E6-4ED9-9CEF-22F222540FC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66C1068-7E4D-C057-31B4-BDB4B07D3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187704-CB89-8548-28FE-B86C038E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F7AC0-D1BB-4680-A2FE-779FE44D2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681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1A7991-26F8-70B1-1065-3B069F395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59EC8C-148E-C384-A5AE-B03702F043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C69B99-9F83-240A-9DB0-405FABA61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2DFAA-03E6-4ED9-9CEF-22F222540FCE}" type="datetimeFigureOut">
              <a:rPr lang="ko-KR" altLang="en-US" smtClean="0"/>
              <a:t>2023-05-23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EBEC3-6AA4-4221-68E9-9DB427C7F5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1BE71-672E-4C13-DC00-1444AF67A1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7F7AC0-D1BB-4680-A2FE-779FE44D28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526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section.blog.naver.com/BlogHome.naver?directoryNo=0&amp;currentPage=1&amp;groupId=0" TargetMode="External"/><Relationship Id="rId3" Type="http://schemas.openxmlformats.org/officeDocument/2006/relationships/hyperlink" Target="https://gall.dcinside.com/board/lists/?id=government_new1" TargetMode="External"/><Relationship Id="rId7" Type="http://schemas.openxmlformats.org/officeDocument/2006/relationships/hyperlink" Target="https://cafe.naver.com/m2school" TargetMode="External"/><Relationship Id="rId12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afe.daum.net/9glade/_rec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s://cafe.naver.com/kts9719" TargetMode="External"/><Relationship Id="rId10" Type="http://schemas.microsoft.com/office/2007/relationships/hdphoto" Target="../media/hdphoto2.wdp"/><Relationship Id="rId4" Type="http://schemas.openxmlformats.org/officeDocument/2006/relationships/hyperlink" Target="https://cafe.naver.com/gugrade" TargetMode="External"/><Relationship Id="rId9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megagong.net/s/gong/event/2023/01050004/index.asp#tabWrap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1845980" y="1867366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1845980" y="3518883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39925" y="1990144"/>
            <a:ext cx="8124260" cy="1405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dirty="0"/>
              <a:t>미래인재고시학원 </a:t>
            </a:r>
            <a:r>
              <a:rPr lang="en-US" altLang="ko-KR" sz="3600" b="1" dirty="0"/>
              <a:t>PSAT </a:t>
            </a:r>
            <a:r>
              <a:rPr lang="ko-KR" altLang="en-US" sz="3600" b="1" dirty="0"/>
              <a:t>모의고사</a:t>
            </a:r>
            <a:endParaRPr lang="en-US" altLang="ko-KR" sz="3600" b="1" dirty="0"/>
          </a:p>
          <a:p>
            <a:pPr algn="ctr">
              <a:lnSpc>
                <a:spcPct val="150000"/>
              </a:lnSpc>
            </a:pPr>
            <a:r>
              <a:rPr lang="ko-KR" altLang="en-US" sz="2400" b="1" dirty="0"/>
              <a:t>웹페이지 기획안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53228C3-4F8F-DDD8-C519-7E6BA3337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606881"/>
              </p:ext>
            </p:extLst>
          </p:nvPr>
        </p:nvGraphicFramePr>
        <p:xfrm>
          <a:off x="6954892" y="4809428"/>
          <a:ext cx="4333068" cy="1274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14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87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/>
                        <a:t>미래인재고시학원 </a:t>
                      </a:r>
                      <a:r>
                        <a:rPr lang="ko-KR" altLang="en-US" sz="900" b="1" dirty="0" err="1"/>
                        <a:t>초시생가이드</a:t>
                      </a:r>
                      <a:endParaRPr lang="ko-KR" altLang="en-US" sz="9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9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latin typeface="+mn-ea"/>
                          <a:ea typeface="+mn-ea"/>
                        </a:rPr>
                        <a:t>V1.0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0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2023.05.18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컨텐츠기획팀</a:t>
                      </a:r>
                      <a:r>
                        <a:rPr lang="ko-KR" altLang="en-US" sz="9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900" dirty="0" err="1">
                          <a:latin typeface="+mn-ea"/>
                          <a:ea typeface="+mn-ea"/>
                        </a:rPr>
                        <a:t>임고은</a:t>
                      </a:r>
                      <a:endParaRPr lang="ko-KR" altLang="en-US" sz="900" dirty="0">
                        <a:latin typeface="+mn-ea"/>
                        <a:ea typeface="+mn-ea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6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오픈 예정일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2023.05.26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6506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0A3FB53D-5347-DD65-C608-D21066DF1AF6}"/>
              </a:ext>
            </a:extLst>
          </p:cNvPr>
          <p:cNvSpPr/>
          <p:nvPr/>
        </p:nvSpPr>
        <p:spPr>
          <a:xfrm>
            <a:off x="1406766" y="926846"/>
            <a:ext cx="1428221" cy="329366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7FE58E-3BFF-E364-B5CA-8846737DE2FB}"/>
              </a:ext>
            </a:extLst>
          </p:cNvPr>
          <p:cNvSpPr txBox="1"/>
          <p:nvPr/>
        </p:nvSpPr>
        <p:spPr>
          <a:xfrm>
            <a:off x="1143624" y="1544624"/>
            <a:ext cx="2164703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1100" dirty="0"/>
              <a:t>STEP 01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E95E03-1F0A-64E2-6298-35CDD039BC81}"/>
              </a:ext>
            </a:extLst>
          </p:cNvPr>
          <p:cNvSpPr txBox="1"/>
          <p:nvPr/>
        </p:nvSpPr>
        <p:spPr>
          <a:xfrm>
            <a:off x="3685772" y="1806871"/>
            <a:ext cx="216470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다운받은 이미지를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아래 커뮤니티에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필수태그와 함께 게시하기</a:t>
            </a:r>
            <a:endParaRPr lang="en-US" altLang="ko-KR" sz="1000" dirty="0">
              <a:latin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679AF-E07F-F1AA-A9F4-1832676B9B03}"/>
              </a:ext>
            </a:extLst>
          </p:cNvPr>
          <p:cNvSpPr txBox="1"/>
          <p:nvPr/>
        </p:nvSpPr>
        <p:spPr>
          <a:xfrm>
            <a:off x="3719989" y="1544624"/>
            <a:ext cx="2124272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50000"/>
              </a:lnSpc>
              <a:defRPr sz="11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dirty="0"/>
              <a:t>STEP 02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36AE8-088F-FE53-2FED-5E69F562A2BC}"/>
              </a:ext>
            </a:extLst>
          </p:cNvPr>
          <p:cNvSpPr txBox="1"/>
          <p:nvPr/>
        </p:nvSpPr>
        <p:spPr>
          <a:xfrm>
            <a:off x="6262137" y="1544624"/>
            <a:ext cx="2164703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lnSpc>
                <a:spcPct val="100000"/>
              </a:lnSpc>
              <a:defRPr sz="11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r>
              <a:rPr lang="en-US" altLang="ko-KR" dirty="0"/>
              <a:t>STEP 03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FE8C5E-D51A-8504-CE2A-3E3F6CB94962}"/>
              </a:ext>
            </a:extLst>
          </p:cNvPr>
          <p:cNvSpPr txBox="1"/>
          <p:nvPr/>
        </p:nvSpPr>
        <p:spPr>
          <a:xfrm>
            <a:off x="6301792" y="1806871"/>
            <a:ext cx="20853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작성완료한 글의 </a:t>
            </a:r>
            <a:r>
              <a:rPr lang="en-US" altLang="ko-KR" sz="1000" dirty="0">
                <a:latin typeface="+mn-ea"/>
              </a:rPr>
              <a:t>URL</a:t>
            </a:r>
            <a:r>
              <a:rPr lang="ko-KR" altLang="en-US" sz="1000" dirty="0">
                <a:latin typeface="+mn-ea"/>
              </a:rPr>
              <a:t>을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인증하면</a:t>
            </a:r>
            <a:r>
              <a:rPr lang="en-US" altLang="ko-KR" sz="1000" dirty="0">
                <a:latin typeface="+mn-ea"/>
              </a:rPr>
              <a:t> </a:t>
            </a:r>
            <a:r>
              <a:rPr lang="ko-KR" altLang="en-US" sz="1000" dirty="0">
                <a:latin typeface="+mn-ea"/>
              </a:rPr>
              <a:t>참여 완료</a:t>
            </a:r>
            <a:r>
              <a:rPr lang="en-US" altLang="ko-KR" sz="1000" dirty="0">
                <a:latin typeface="+mn-ea"/>
              </a:rPr>
              <a:t>!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24ADCEB-1C0D-74F1-3A96-0F3EC91F75AA}"/>
              </a:ext>
            </a:extLst>
          </p:cNvPr>
          <p:cNvSpPr/>
          <p:nvPr/>
        </p:nvSpPr>
        <p:spPr>
          <a:xfrm>
            <a:off x="1129620" y="1450750"/>
            <a:ext cx="2164703" cy="124601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30F449F-51E5-05E3-F656-6B10C04CF37A}"/>
              </a:ext>
            </a:extLst>
          </p:cNvPr>
          <p:cNvSpPr/>
          <p:nvPr/>
        </p:nvSpPr>
        <p:spPr>
          <a:xfrm>
            <a:off x="3685773" y="1450749"/>
            <a:ext cx="2164703" cy="125083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E3B39E-86B8-6B9C-F7AE-C76ED915BF08}"/>
              </a:ext>
            </a:extLst>
          </p:cNvPr>
          <p:cNvSpPr/>
          <p:nvPr/>
        </p:nvSpPr>
        <p:spPr>
          <a:xfrm>
            <a:off x="6262137" y="1450749"/>
            <a:ext cx="2164703" cy="124945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pic>
        <p:nvPicPr>
          <p:cNvPr id="10" name="Picture 2" descr="Arrow Icon 5456797">
            <a:extLst>
              <a:ext uri="{FF2B5EF4-FFF2-40B4-BE49-F238E27FC236}">
                <a16:creationId xmlns:a16="http://schemas.microsoft.com/office/drawing/2014/main" id="{E95B4665-089C-177E-CAFA-690845455B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2" t="20409" r="19977" b="22313"/>
          <a:stretch/>
        </p:blipFill>
        <p:spPr bwMode="auto">
          <a:xfrm>
            <a:off x="3363103" y="1775007"/>
            <a:ext cx="262849" cy="26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Arrow Icon 5456797">
            <a:extLst>
              <a:ext uri="{FF2B5EF4-FFF2-40B4-BE49-F238E27FC236}">
                <a16:creationId xmlns:a16="http://schemas.microsoft.com/office/drawing/2014/main" id="{879F219F-11DB-1320-1A14-AD6C1FE9E6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72" t="20409" r="19977" b="22313"/>
          <a:stretch/>
        </p:blipFill>
        <p:spPr bwMode="auto">
          <a:xfrm>
            <a:off x="5944907" y="1775007"/>
            <a:ext cx="262849" cy="26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27762AF-C846-EA0A-0342-ADCC8CF54568}"/>
              </a:ext>
            </a:extLst>
          </p:cNvPr>
          <p:cNvSpPr txBox="1"/>
          <p:nvPr/>
        </p:nvSpPr>
        <p:spPr>
          <a:xfrm>
            <a:off x="2847003" y="976877"/>
            <a:ext cx="528511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#PSAT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#PSAT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모의고사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무료모의고사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법률저널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#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미래인재고시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F16916-C7D5-74AF-D03D-AE4D41063829}"/>
              </a:ext>
            </a:extLst>
          </p:cNvPr>
          <p:cNvSpPr txBox="1"/>
          <p:nvPr/>
        </p:nvSpPr>
        <p:spPr>
          <a:xfrm>
            <a:off x="1123405" y="1806871"/>
            <a:ext cx="21647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atin typeface="+mn-ea"/>
              </a:rPr>
              <a:t>필수태그를 복사한 뒤</a:t>
            </a:r>
            <a:endParaRPr lang="en-US" altLang="ko-KR" sz="1000" dirty="0">
              <a:latin typeface="+mn-ea"/>
            </a:endParaRPr>
          </a:p>
          <a:p>
            <a:pPr algn="ctr"/>
            <a:r>
              <a:rPr lang="ko-KR" altLang="en-US" sz="1000" dirty="0">
                <a:latin typeface="+mn-ea"/>
              </a:rPr>
              <a:t>공유 이미지 다운받기</a:t>
            </a:r>
            <a:endParaRPr lang="en-US" altLang="ko-KR" sz="1000" dirty="0">
              <a:latin typeface="+mn-ea"/>
            </a:endParaRPr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691E172-0F2E-E120-1160-0C73384492C3}"/>
              </a:ext>
            </a:extLst>
          </p:cNvPr>
          <p:cNvCxnSpPr>
            <a:cxnSpLocks/>
          </p:cNvCxnSpPr>
          <p:nvPr/>
        </p:nvCxnSpPr>
        <p:spPr>
          <a:xfrm>
            <a:off x="1035881" y="652257"/>
            <a:ext cx="766945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B601EB0-DA20-F047-BABE-A1827EB0F568}"/>
              </a:ext>
            </a:extLst>
          </p:cNvPr>
          <p:cNvSpPr txBox="1"/>
          <p:nvPr/>
        </p:nvSpPr>
        <p:spPr>
          <a:xfrm>
            <a:off x="4306975" y="513757"/>
            <a:ext cx="914226" cy="2769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>
            <a:defPPr>
              <a:defRPr lang="ko-KR"/>
            </a:defPPr>
            <a:lvl1pPr>
              <a:lnSpc>
                <a:spcPct val="150000"/>
              </a:lnSpc>
              <a:defRPr sz="1400">
                <a:latin typeface="나눔스퀘어라운드OTF ExtraBold" panose="020B0600000101010101" pitchFamily="34" charset="-127"/>
                <a:ea typeface="나눔스퀘어라운드OTF ExtraBold" panose="020B0600000101010101" pitchFamily="34" charset="-127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참여 방법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6B15EB-8FE2-DA89-7972-731119EC3069}"/>
              </a:ext>
            </a:extLst>
          </p:cNvPr>
          <p:cNvSpPr txBox="1"/>
          <p:nvPr/>
        </p:nvSpPr>
        <p:spPr>
          <a:xfrm>
            <a:off x="3713901" y="2427790"/>
            <a:ext cx="216470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* 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</a:rPr>
              <a:t>전체공개 필수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!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5B77993-A87E-EA39-C896-D7EB5AB330CF}"/>
              </a:ext>
            </a:extLst>
          </p:cNvPr>
          <p:cNvSpPr/>
          <p:nvPr/>
        </p:nvSpPr>
        <p:spPr>
          <a:xfrm>
            <a:off x="2039760" y="3634808"/>
            <a:ext cx="1663674" cy="35548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62D634-4A8C-C4A9-587C-D0B8B62CCB9F}"/>
              </a:ext>
            </a:extLst>
          </p:cNvPr>
          <p:cNvSpPr txBox="1"/>
          <p:nvPr/>
        </p:nvSpPr>
        <p:spPr>
          <a:xfrm>
            <a:off x="2039760" y="3686980"/>
            <a:ext cx="1663673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공무원갤러리 </a:t>
            </a:r>
            <a:r>
              <a:rPr lang="en-US" altLang="ko-KR" sz="105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  <a:endParaRPr lang="ko-KR" altLang="en-US" sz="105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332020D-D4E8-0C1C-2237-F5A8DD41F984}"/>
              </a:ext>
            </a:extLst>
          </p:cNvPr>
          <p:cNvSpPr/>
          <p:nvPr/>
        </p:nvSpPr>
        <p:spPr>
          <a:xfrm>
            <a:off x="2039760" y="4163336"/>
            <a:ext cx="1663674" cy="35548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D30EBD3-24F5-7B93-29C7-5A8714F630AA}"/>
              </a:ext>
            </a:extLst>
          </p:cNvPr>
          <p:cNvSpPr txBox="1"/>
          <p:nvPr/>
        </p:nvSpPr>
        <p:spPr>
          <a:xfrm>
            <a:off x="2039761" y="4215508"/>
            <a:ext cx="166021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다음 </a:t>
            </a:r>
            <a:r>
              <a:rPr lang="ko-KR" altLang="en-US" sz="105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구꿈사</a:t>
            </a:r>
            <a:r>
              <a:rPr lang="ko-KR" altLang="en-US" sz="105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05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  <a:endParaRPr lang="ko-KR" altLang="en-US" sz="105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BC0849D-CD47-371F-A84F-633AF61A20C2}"/>
              </a:ext>
            </a:extLst>
          </p:cNvPr>
          <p:cNvSpPr/>
          <p:nvPr/>
        </p:nvSpPr>
        <p:spPr>
          <a:xfrm>
            <a:off x="3940278" y="3634808"/>
            <a:ext cx="1663674" cy="35548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814D34E-2C5E-0148-9986-0558E691E48F}"/>
              </a:ext>
            </a:extLst>
          </p:cNvPr>
          <p:cNvSpPr txBox="1"/>
          <p:nvPr/>
        </p:nvSpPr>
        <p:spPr>
          <a:xfrm>
            <a:off x="4203961" y="3686980"/>
            <a:ext cx="113631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네이버 </a:t>
            </a:r>
            <a:r>
              <a:rPr lang="ko-KR" altLang="en-US" sz="105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공드림</a:t>
            </a:r>
            <a:r>
              <a:rPr lang="ko-KR" altLang="en-US" sz="105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05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  <a:endParaRPr lang="ko-KR" altLang="en-US" sz="105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E07275F-4CA6-22F7-23A1-EFF04D03D958}"/>
              </a:ext>
            </a:extLst>
          </p:cNvPr>
          <p:cNvSpPr/>
          <p:nvPr/>
        </p:nvSpPr>
        <p:spPr>
          <a:xfrm>
            <a:off x="3940278" y="4163336"/>
            <a:ext cx="1663674" cy="35548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C2F00F9-2634-FDC2-E18D-BE61270FC294}"/>
              </a:ext>
            </a:extLst>
          </p:cNvPr>
          <p:cNvSpPr txBox="1"/>
          <p:nvPr/>
        </p:nvSpPr>
        <p:spPr>
          <a:xfrm>
            <a:off x="4203961" y="4215508"/>
            <a:ext cx="113631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네이버 </a:t>
            </a:r>
            <a:r>
              <a:rPr lang="ko-KR" altLang="en-US" sz="105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독공사</a:t>
            </a:r>
            <a:r>
              <a:rPr lang="ko-KR" altLang="en-US" sz="105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05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  <a:endParaRPr lang="ko-KR" altLang="en-US" sz="105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47E7013-6E65-6024-0F6C-C22F3CEAE239}"/>
              </a:ext>
            </a:extLst>
          </p:cNvPr>
          <p:cNvSpPr/>
          <p:nvPr/>
        </p:nvSpPr>
        <p:spPr>
          <a:xfrm>
            <a:off x="5840796" y="3634808"/>
            <a:ext cx="1663674" cy="35548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CA1E06C-A97C-4065-0CF1-B04623ADE630}"/>
              </a:ext>
            </a:extLst>
          </p:cNvPr>
          <p:cNvSpPr txBox="1"/>
          <p:nvPr/>
        </p:nvSpPr>
        <p:spPr>
          <a:xfrm>
            <a:off x="6104476" y="3686980"/>
            <a:ext cx="11363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네이버 </a:t>
            </a:r>
            <a:r>
              <a:rPr lang="ko-KR" altLang="en-US" sz="105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닥공사</a:t>
            </a:r>
            <a:r>
              <a:rPr lang="ko-KR" altLang="en-US" sz="105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en-US" altLang="ko-KR" sz="105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  <a:endParaRPr lang="ko-KR" altLang="en-US" sz="105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00FCE1B-525D-48F4-101A-0E36BA31E7A2}"/>
              </a:ext>
            </a:extLst>
          </p:cNvPr>
          <p:cNvSpPr/>
          <p:nvPr/>
        </p:nvSpPr>
        <p:spPr>
          <a:xfrm>
            <a:off x="5840796" y="4163336"/>
            <a:ext cx="1663674" cy="355484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8BB048-4A6A-7BA5-C8CE-359AD519F1B2}"/>
              </a:ext>
            </a:extLst>
          </p:cNvPr>
          <p:cNvSpPr txBox="1"/>
          <p:nvPr/>
        </p:nvSpPr>
        <p:spPr>
          <a:xfrm>
            <a:off x="6104476" y="4215508"/>
            <a:ext cx="113631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네이버 블로그 </a:t>
            </a:r>
            <a:r>
              <a:rPr lang="en-US" altLang="ko-KR" sz="105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&gt;</a:t>
            </a:r>
            <a:endParaRPr lang="ko-KR" altLang="en-US" sz="105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44CF076-5F4B-1E70-793C-F8DA32B62617}"/>
              </a:ext>
            </a:extLst>
          </p:cNvPr>
          <p:cNvSpPr/>
          <p:nvPr/>
        </p:nvSpPr>
        <p:spPr>
          <a:xfrm>
            <a:off x="1123404" y="3488517"/>
            <a:ext cx="7263779" cy="258306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DA18097-3A89-890F-6463-CBBCA1311FBD}"/>
              </a:ext>
            </a:extLst>
          </p:cNvPr>
          <p:cNvSpPr/>
          <p:nvPr/>
        </p:nvSpPr>
        <p:spPr>
          <a:xfrm>
            <a:off x="1143624" y="4875710"/>
            <a:ext cx="7243559" cy="119587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A7175A4-5DBA-07A1-7033-BD119C33CAD6}"/>
              </a:ext>
            </a:extLst>
          </p:cNvPr>
          <p:cNvSpPr/>
          <p:nvPr/>
        </p:nvSpPr>
        <p:spPr>
          <a:xfrm>
            <a:off x="2070643" y="5031040"/>
            <a:ext cx="5475422" cy="54311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6943D46-0763-5CC9-C177-5A30AE965361}"/>
              </a:ext>
            </a:extLst>
          </p:cNvPr>
          <p:cNvSpPr/>
          <p:nvPr/>
        </p:nvSpPr>
        <p:spPr>
          <a:xfrm>
            <a:off x="6406662" y="5039596"/>
            <a:ext cx="1138335" cy="522100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78E69C-50B5-6E49-82AC-7C5CC46CC57E}"/>
              </a:ext>
            </a:extLst>
          </p:cNvPr>
          <p:cNvSpPr txBox="1"/>
          <p:nvPr/>
        </p:nvSpPr>
        <p:spPr>
          <a:xfrm>
            <a:off x="6503109" y="5174713"/>
            <a:ext cx="94544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b="1">
                <a:solidFill>
                  <a:schemeClr val="bg1"/>
                </a:solidFill>
                <a:latin typeface="+mn-ea"/>
              </a:rPr>
              <a:t>등록</a:t>
            </a:r>
            <a:endParaRPr lang="en-US" altLang="ko-KR" sz="11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32CAC2-CB82-DE4E-0957-C8DF2E0A4D2F}"/>
              </a:ext>
            </a:extLst>
          </p:cNvPr>
          <p:cNvSpPr txBox="1"/>
          <p:nvPr/>
        </p:nvSpPr>
        <p:spPr>
          <a:xfrm>
            <a:off x="2140185" y="5166157"/>
            <a:ext cx="297954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소문 낸 </a:t>
            </a: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URL</a:t>
            </a:r>
            <a:r>
              <a:rPr lang="ko-KR" altLang="en-US" sz="11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을 등록해 주세요</a:t>
            </a:r>
            <a:r>
              <a:rPr lang="en-US" altLang="ko-KR" sz="1100" b="1" dirty="0">
                <a:solidFill>
                  <a:schemeClr val="bg1">
                    <a:lumMod val="75000"/>
                  </a:schemeClr>
                </a:solidFill>
                <a:latin typeface="+mn-ea"/>
              </a:rPr>
              <a:t>!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5E9C88-D4ED-BFA7-F2B6-40C9A017AD80}"/>
              </a:ext>
            </a:extLst>
          </p:cNvPr>
          <p:cNvSpPr txBox="1"/>
          <p:nvPr/>
        </p:nvSpPr>
        <p:spPr>
          <a:xfrm>
            <a:off x="2024556" y="5667715"/>
            <a:ext cx="6190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- 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</a:rPr>
              <a:t>회원 가입 후 참여가 가능합니다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.</a:t>
            </a:r>
          </a:p>
          <a:p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- 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</a:rPr>
              <a:t>인증 게시글은 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[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</a:rPr>
              <a:t>전체공개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]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</a:rPr>
              <a:t>로 작성해야 하며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</a:rPr>
              <a:t>공유 이미지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+</a:t>
            </a:r>
            <a:r>
              <a:rPr lang="ko-KR" altLang="en-US" sz="900" b="1" dirty="0">
                <a:solidFill>
                  <a:srgbClr val="FF0000"/>
                </a:solidFill>
                <a:latin typeface="+mn-ea"/>
              </a:rPr>
              <a:t>필수태그가 모두 포함되어야 합니다</a:t>
            </a:r>
            <a:r>
              <a:rPr lang="en-US" altLang="ko-KR" sz="900" b="1" dirty="0">
                <a:solidFill>
                  <a:srgbClr val="FF0000"/>
                </a:solidFill>
                <a:latin typeface="+mn-ea"/>
              </a:rPr>
              <a:t>.</a:t>
            </a: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4F03F739-4375-3262-BF66-638575AB03B4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26467"/>
          <a:ext cx="2654423" cy="6058406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311533"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194708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194708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69576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695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디자인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695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코딩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클릭 시 필수 태그 자동 복사되며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알럿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r>
                        <a:rPr lang="ko-KR" altLang="en-US" sz="900" spc="-100" baseline="0" dirty="0" err="1">
                          <a:latin typeface="+mn-ea"/>
                        </a:rPr>
                        <a:t>알럿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문구 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)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복사되었습니다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. </a:t>
                      </a:r>
                    </a:p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spc="-100" baseline="0" dirty="0" err="1">
                          <a:latin typeface="+mn-ea"/>
                        </a:rPr>
                        <a:t>클릭시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이미지 자동 저장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spc="-100" baseline="0" dirty="0" err="1">
                          <a:latin typeface="+mn-ea"/>
                        </a:rPr>
                        <a:t>클릭시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연결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latin typeface="+mn-ea"/>
                          <a:hlinkClick r:id="rId3"/>
                        </a:rPr>
                        <a:t>https://gall.dcinside.com/board/lists/?id=government_new1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spc="-100" baseline="0" dirty="0" err="1">
                          <a:latin typeface="+mn-ea"/>
                        </a:rPr>
                        <a:t>클릭시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연결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latin typeface="+mn-ea"/>
                          <a:hlinkClick r:id="rId4"/>
                        </a:rPr>
                        <a:t>https://cafe.naver.com/gugrade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spc="-100" baseline="0" dirty="0" err="1">
                          <a:latin typeface="+mn-ea"/>
                        </a:rPr>
                        <a:t>클릭시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연결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latin typeface="+mn-ea"/>
                          <a:hlinkClick r:id="rId5"/>
                        </a:rPr>
                        <a:t>https://cafe.naver.com/kts9719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spc="-100" baseline="0" dirty="0" err="1">
                          <a:latin typeface="+mn-ea"/>
                        </a:rPr>
                        <a:t>클릭시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연결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latin typeface="+mn-ea"/>
                          <a:hlinkClick r:id="rId6"/>
                        </a:rPr>
                        <a:t>https://cafe.daum.net/9glade/_rec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spc="-100" baseline="0" dirty="0" err="1">
                          <a:latin typeface="+mn-ea"/>
                        </a:rPr>
                        <a:t>클릭시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연결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latin typeface="+mn-ea"/>
                          <a:hlinkClick r:id="rId7"/>
                        </a:rPr>
                        <a:t>https://cafe.naver.com/m2school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spc="-100" baseline="0" dirty="0" err="1">
                          <a:latin typeface="+mn-ea"/>
                        </a:rPr>
                        <a:t>클릭시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연결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latin typeface="+mn-ea"/>
                          <a:hlinkClick r:id="rId8"/>
                        </a:rPr>
                        <a:t>https://section.blog.naver.com/BlogHome.naver?directoryNo=0&amp;currentPage=1&amp;groupId=0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  <a:p>
                      <a:pPr marL="180975" marR="0" lvl="0" indent="-180975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URL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입력후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등록버튼 누르면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알럿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팝업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latin typeface="+mn-ea"/>
                        </a:rPr>
                        <a:t>*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로그인시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알럿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문구</a:t>
                      </a:r>
                      <a:r>
                        <a:rPr lang="en-US" altLang="ko-KR" sz="900" spc="-100" baseline="0" dirty="0">
                          <a:latin typeface="+mn-ea"/>
                        </a:rPr>
                        <a:t>- </a:t>
                      </a:r>
                      <a:r>
                        <a:rPr lang="ko-KR" altLang="en-US" sz="900" dirty="0"/>
                        <a:t>소문내기 이벤트 참여가 완료되었습니다</a:t>
                      </a:r>
                      <a:r>
                        <a:rPr lang="en-US" altLang="ko-KR" sz="900" dirty="0"/>
                        <a:t>!</a:t>
                      </a:r>
                      <a:br>
                        <a:rPr lang="en-US" altLang="ko-KR" sz="900" dirty="0"/>
                      </a:br>
                      <a:r>
                        <a:rPr lang="en-US" altLang="ko-KR" sz="900" dirty="0"/>
                        <a:t>* </a:t>
                      </a:r>
                      <a:r>
                        <a:rPr lang="ko-KR" altLang="en-US" sz="900" dirty="0" err="1"/>
                        <a:t>비로그인시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알럿</a:t>
                      </a:r>
                      <a:r>
                        <a:rPr lang="ko-KR" altLang="en-US" sz="900" dirty="0"/>
                        <a:t> 문구 </a:t>
                      </a:r>
                      <a:r>
                        <a:rPr lang="en-US" altLang="ko-KR" sz="900" dirty="0"/>
                        <a:t>– </a:t>
                      </a:r>
                      <a:r>
                        <a:rPr lang="ko-KR" altLang="en-US" sz="900" dirty="0"/>
                        <a:t>로그인이 필요합니다</a:t>
                      </a:r>
                      <a:r>
                        <a:rPr lang="en-US" altLang="ko-KR" sz="900" dirty="0"/>
                        <a:t>.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6957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개발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1178438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9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E092527B-F102-7F2F-B4D7-2D3C24A4E3E5}"/>
              </a:ext>
            </a:extLst>
          </p:cNvPr>
          <p:cNvSpPr/>
          <p:nvPr/>
        </p:nvSpPr>
        <p:spPr>
          <a:xfrm>
            <a:off x="1922545" y="3575284"/>
            <a:ext cx="1829261" cy="4702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018DAD3A-F611-F473-0176-4B043808226C}"/>
              </a:ext>
            </a:extLst>
          </p:cNvPr>
          <p:cNvSpPr/>
          <p:nvPr/>
        </p:nvSpPr>
        <p:spPr>
          <a:xfrm>
            <a:off x="1825198" y="351672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3</a:t>
            </a:r>
            <a:endParaRPr lang="ko-KR" altLang="en-US" sz="800" b="1" dirty="0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F68B6E8-409E-0EFF-0E3F-9AB52AC34B21}"/>
              </a:ext>
            </a:extLst>
          </p:cNvPr>
          <p:cNvSpPr/>
          <p:nvPr/>
        </p:nvSpPr>
        <p:spPr>
          <a:xfrm>
            <a:off x="3872038" y="3560694"/>
            <a:ext cx="1829261" cy="4702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0555F6F7-6B23-7C97-2F48-3F5231F03459}"/>
              </a:ext>
            </a:extLst>
          </p:cNvPr>
          <p:cNvSpPr/>
          <p:nvPr/>
        </p:nvSpPr>
        <p:spPr>
          <a:xfrm>
            <a:off x="3774691" y="350213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4</a:t>
            </a:r>
            <a:endParaRPr lang="ko-KR" altLang="en-US" sz="800" b="1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F506974E-E4F0-844A-90AF-C5CFED6F4D40}"/>
              </a:ext>
            </a:extLst>
          </p:cNvPr>
          <p:cNvSpPr/>
          <p:nvPr/>
        </p:nvSpPr>
        <p:spPr>
          <a:xfrm>
            <a:off x="5774037" y="3556114"/>
            <a:ext cx="1829261" cy="4702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BA74337-A924-0372-2038-F6EB7ED1732A}"/>
              </a:ext>
            </a:extLst>
          </p:cNvPr>
          <p:cNvSpPr/>
          <p:nvPr/>
        </p:nvSpPr>
        <p:spPr>
          <a:xfrm>
            <a:off x="5676690" y="34975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5</a:t>
            </a:r>
            <a:endParaRPr lang="ko-KR" altLang="en-US" sz="8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736A9054-62B8-21DE-257A-4027146CFFFD}"/>
              </a:ext>
            </a:extLst>
          </p:cNvPr>
          <p:cNvSpPr/>
          <p:nvPr/>
        </p:nvSpPr>
        <p:spPr>
          <a:xfrm>
            <a:off x="1915510" y="4118632"/>
            <a:ext cx="1829261" cy="4702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4707E5CA-D6F3-3FDC-651D-1C5B3A4F0692}"/>
              </a:ext>
            </a:extLst>
          </p:cNvPr>
          <p:cNvSpPr/>
          <p:nvPr/>
        </p:nvSpPr>
        <p:spPr>
          <a:xfrm>
            <a:off x="1818163" y="4060073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6</a:t>
            </a:r>
            <a:endParaRPr lang="ko-KR" altLang="en-US" sz="800" b="1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81D68203-F40D-A9C8-E637-0A3ED461A992}"/>
              </a:ext>
            </a:extLst>
          </p:cNvPr>
          <p:cNvSpPr/>
          <p:nvPr/>
        </p:nvSpPr>
        <p:spPr>
          <a:xfrm>
            <a:off x="3872038" y="4112078"/>
            <a:ext cx="1829261" cy="4702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타원 62">
            <a:extLst>
              <a:ext uri="{FF2B5EF4-FFF2-40B4-BE49-F238E27FC236}">
                <a16:creationId xmlns:a16="http://schemas.microsoft.com/office/drawing/2014/main" id="{97AC2A79-5949-C760-029B-F4F0AE2EC48C}"/>
              </a:ext>
            </a:extLst>
          </p:cNvPr>
          <p:cNvSpPr/>
          <p:nvPr/>
        </p:nvSpPr>
        <p:spPr>
          <a:xfrm>
            <a:off x="3774691" y="4053519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7</a:t>
            </a:r>
            <a:endParaRPr lang="ko-KR" altLang="en-US" sz="8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A14AA016-F834-2C15-0DB3-DB9698288A25}"/>
              </a:ext>
            </a:extLst>
          </p:cNvPr>
          <p:cNvSpPr/>
          <p:nvPr/>
        </p:nvSpPr>
        <p:spPr>
          <a:xfrm>
            <a:off x="5785390" y="4089461"/>
            <a:ext cx="1829261" cy="470208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44CD283E-9874-93F6-FC0A-63E87DA1AA7D}"/>
              </a:ext>
            </a:extLst>
          </p:cNvPr>
          <p:cNvSpPr/>
          <p:nvPr/>
        </p:nvSpPr>
        <p:spPr>
          <a:xfrm>
            <a:off x="5688043" y="4030902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8</a:t>
            </a:r>
            <a:endParaRPr lang="ko-KR" altLang="en-US" sz="8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5F18F459-F74E-BDB2-150F-2DA184DD51D8}"/>
              </a:ext>
            </a:extLst>
          </p:cNvPr>
          <p:cNvSpPr/>
          <p:nvPr/>
        </p:nvSpPr>
        <p:spPr>
          <a:xfrm>
            <a:off x="2012857" y="4949947"/>
            <a:ext cx="5590441" cy="66599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88960903-3A66-6946-492D-A2637A41DFD5}"/>
              </a:ext>
            </a:extLst>
          </p:cNvPr>
          <p:cNvSpPr/>
          <p:nvPr/>
        </p:nvSpPr>
        <p:spPr>
          <a:xfrm>
            <a:off x="1915510" y="4891388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9</a:t>
            </a:r>
            <a:endParaRPr lang="ko-KR" altLang="en-US" sz="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272134-E19E-8AA5-CC8E-34BE7B337500}"/>
              </a:ext>
            </a:extLst>
          </p:cNvPr>
          <p:cNvSpPr txBox="1"/>
          <p:nvPr/>
        </p:nvSpPr>
        <p:spPr>
          <a:xfrm>
            <a:off x="1380332" y="962201"/>
            <a:ext cx="13265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필수태그 복사하기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B6DEE12-E186-BB1F-ADB3-25BDA53FE4BB}"/>
              </a:ext>
            </a:extLst>
          </p:cNvPr>
          <p:cNvSpPr/>
          <p:nvPr/>
        </p:nvSpPr>
        <p:spPr>
          <a:xfrm>
            <a:off x="2350906" y="2873804"/>
            <a:ext cx="4930606" cy="398533"/>
          </a:xfrm>
          <a:prstGeom prst="roundRect">
            <a:avLst>
              <a:gd name="adj" fmla="val 5000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E64F20-4CCB-7467-C8E4-853695ABDF3B}"/>
              </a:ext>
            </a:extLst>
          </p:cNvPr>
          <p:cNvSpPr txBox="1"/>
          <p:nvPr/>
        </p:nvSpPr>
        <p:spPr>
          <a:xfrm>
            <a:off x="3945620" y="2940600"/>
            <a:ext cx="154494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b="1" dirty="0">
                <a:solidFill>
                  <a:schemeClr val="bg1"/>
                </a:solidFill>
                <a:latin typeface="+mn-ea"/>
              </a:rPr>
              <a:t>공유 이미지 다운로드</a:t>
            </a:r>
            <a:endParaRPr lang="en-US" altLang="ko-KR" sz="105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30" name="Picture 12" descr="Download Icon 711090">
            <a:extLst>
              <a:ext uri="{FF2B5EF4-FFF2-40B4-BE49-F238E27FC236}">
                <a16:creationId xmlns:a16="http://schemas.microsoft.com/office/drawing/2014/main" id="{676599F0-ECC7-8621-42CC-3A61A430F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colorTemperature colorTemp="1500"/>
                    </a14:imgEffect>
                    <a14:imgEffect>
                      <a14:saturation sat="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309" y="2914701"/>
            <a:ext cx="316739" cy="31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직사각형 70">
            <a:extLst>
              <a:ext uri="{FF2B5EF4-FFF2-40B4-BE49-F238E27FC236}">
                <a16:creationId xmlns:a16="http://schemas.microsoft.com/office/drawing/2014/main" id="{7417AE27-31AA-BE8C-7DC0-38946773DE3D}"/>
              </a:ext>
            </a:extLst>
          </p:cNvPr>
          <p:cNvSpPr/>
          <p:nvPr/>
        </p:nvSpPr>
        <p:spPr>
          <a:xfrm>
            <a:off x="1364005" y="903498"/>
            <a:ext cx="1491301" cy="3857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타원 71">
            <a:extLst>
              <a:ext uri="{FF2B5EF4-FFF2-40B4-BE49-F238E27FC236}">
                <a16:creationId xmlns:a16="http://schemas.microsoft.com/office/drawing/2014/main" id="{BFBAE493-C8E2-0EEE-D933-2C2956699F27}"/>
              </a:ext>
            </a:extLst>
          </p:cNvPr>
          <p:cNvSpPr/>
          <p:nvPr/>
        </p:nvSpPr>
        <p:spPr>
          <a:xfrm>
            <a:off x="-90742" y="109949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800" b="1" dirty="0"/>
              <a:t>1</a:t>
            </a:r>
            <a:endParaRPr lang="ko-KR" altLang="en-US" sz="800" b="1" dirty="0"/>
          </a:p>
        </p:txBody>
      </p:sp>
      <p:pic>
        <p:nvPicPr>
          <p:cNvPr id="13322" name="Picture 10" descr="click Icon 2773702">
            <a:extLst>
              <a:ext uri="{FF2B5EF4-FFF2-40B4-BE49-F238E27FC236}">
                <a16:creationId xmlns:a16="http://schemas.microsoft.com/office/drawing/2014/main" id="{B8F77021-3916-8C67-7AE2-5F0BF6DDA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040" y="961564"/>
            <a:ext cx="312381" cy="312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타원 72">
            <a:extLst>
              <a:ext uri="{FF2B5EF4-FFF2-40B4-BE49-F238E27FC236}">
                <a16:creationId xmlns:a16="http://schemas.microsoft.com/office/drawing/2014/main" id="{0D000FA9-62B0-37ED-8EB7-BA705D786E34}"/>
              </a:ext>
            </a:extLst>
          </p:cNvPr>
          <p:cNvSpPr/>
          <p:nvPr/>
        </p:nvSpPr>
        <p:spPr>
          <a:xfrm>
            <a:off x="1252224" y="785512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EFEA144-6321-EB55-E38F-BE80E16EA71C}"/>
              </a:ext>
            </a:extLst>
          </p:cNvPr>
          <p:cNvSpPr/>
          <p:nvPr/>
        </p:nvSpPr>
        <p:spPr>
          <a:xfrm>
            <a:off x="3992021" y="2894411"/>
            <a:ext cx="1491301" cy="38574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7BA0A7D-E8BA-75BF-7BF8-9C9CB4D0220E}"/>
              </a:ext>
            </a:extLst>
          </p:cNvPr>
          <p:cNvSpPr/>
          <p:nvPr/>
        </p:nvSpPr>
        <p:spPr>
          <a:xfrm>
            <a:off x="3880240" y="2776425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547360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431B10-9379-C1AB-9DD8-8963A3B4F3B8}"/>
              </a:ext>
            </a:extLst>
          </p:cNvPr>
          <p:cNvSpPr txBox="1"/>
          <p:nvPr/>
        </p:nvSpPr>
        <p:spPr>
          <a:xfrm>
            <a:off x="725656" y="1076023"/>
            <a:ext cx="5093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실전처럼 제한된 시간 내에 모의고사를 풀고 정답을 입력하세요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정답을 입력하고 나면 수정이 불가합니다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문항번호를 꼼꼼하게 확인하세요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516B84-AE9D-D3EC-E4D4-1BCFF253D010}"/>
              </a:ext>
            </a:extLst>
          </p:cNvPr>
          <p:cNvSpPr/>
          <p:nvPr/>
        </p:nvSpPr>
        <p:spPr>
          <a:xfrm>
            <a:off x="601560" y="1103625"/>
            <a:ext cx="45719" cy="3428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307AC05-45EB-62E2-A93F-C363472F8069}"/>
              </a:ext>
            </a:extLst>
          </p:cNvPr>
          <p:cNvSpPr/>
          <p:nvPr/>
        </p:nvSpPr>
        <p:spPr>
          <a:xfrm>
            <a:off x="601560" y="1598207"/>
            <a:ext cx="8481480" cy="1325968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932C00-F084-C4FD-C493-DCDF9A99D75D}"/>
              </a:ext>
            </a:extLst>
          </p:cNvPr>
          <p:cNvSpPr txBox="1"/>
          <p:nvPr/>
        </p:nvSpPr>
        <p:spPr>
          <a:xfrm>
            <a:off x="647279" y="1654425"/>
            <a:ext cx="8297464" cy="11772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성적 입력 기간 </a:t>
            </a:r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~6/7(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</a:t>
            </a:r>
            <a:r>
              <a:rPr lang="en-US" altLang="ko-KR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 </a:t>
            </a:r>
            <a:r>
              <a:rPr lang="ko-KR" altLang="en-US" sz="12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까지</a:t>
            </a:r>
            <a:endParaRPr lang="en-US" altLang="ko-KR" sz="12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과목별별 점수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문항별 정오는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정답을 입력하면 즉시 확인이 가능합니다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평균 점수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현재 내 위치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문항별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정답률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등은</a:t>
            </a:r>
            <a:r>
              <a:rPr lang="ko-KR" altLang="en-US" sz="1200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200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6/9(</a:t>
            </a:r>
            <a:r>
              <a:rPr lang="ko-KR" altLang="en-US" sz="1200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금</a:t>
            </a:r>
            <a:r>
              <a:rPr lang="en-US" altLang="ko-KR" sz="1200" b="1" dirty="0">
                <a:solidFill>
                  <a:srgbClr val="FF0000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이후 확인이 가능합니다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답안 제출이 완료되기 전 브라우저를 종료할 경우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답안은 저장되지 않으며 다시 제출해야 채점결과를 확인할 수 있습니다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2C4C94E-42E8-290C-A887-65FD375A6549}"/>
              </a:ext>
            </a:extLst>
          </p:cNvPr>
          <p:cNvSpPr/>
          <p:nvPr/>
        </p:nvSpPr>
        <p:spPr>
          <a:xfrm>
            <a:off x="1728273" y="3146986"/>
            <a:ext cx="2702461" cy="40299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답안 입력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B5655F5-07AF-D56F-2B37-6CCF0E2946A4}"/>
              </a:ext>
            </a:extLst>
          </p:cNvPr>
          <p:cNvSpPr/>
          <p:nvPr/>
        </p:nvSpPr>
        <p:spPr>
          <a:xfrm>
            <a:off x="47261" y="55445"/>
            <a:ext cx="9382969" cy="6456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025996-1BAC-DCFA-A2A8-D7BA0A3A7314}"/>
              </a:ext>
            </a:extLst>
          </p:cNvPr>
          <p:cNvSpPr txBox="1"/>
          <p:nvPr/>
        </p:nvSpPr>
        <p:spPr>
          <a:xfrm>
            <a:off x="1988272" y="224395"/>
            <a:ext cx="22669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1400">
                <a:solidFill>
                  <a:schemeClr val="bg2">
                    <a:lumMod val="75000"/>
                  </a:schemeClr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en-US" altLang="ko-KR" dirty="0"/>
              <a:t>PSAT </a:t>
            </a:r>
            <a:r>
              <a:rPr lang="ko-KR" altLang="en-US" dirty="0"/>
              <a:t>모의고사 상세 안내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5A5BC56-1E7E-356A-3BF8-321A737967AF}"/>
              </a:ext>
            </a:extLst>
          </p:cNvPr>
          <p:cNvSpPr/>
          <p:nvPr/>
        </p:nvSpPr>
        <p:spPr>
          <a:xfrm>
            <a:off x="4914447" y="65095"/>
            <a:ext cx="3393795" cy="6456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75A24F-90E4-D919-1B0D-B8481A6A2062}"/>
              </a:ext>
            </a:extLst>
          </p:cNvPr>
          <p:cNvSpPr txBox="1"/>
          <p:nvPr/>
        </p:nvSpPr>
        <p:spPr>
          <a:xfrm>
            <a:off x="5208944" y="224394"/>
            <a:ext cx="28280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해설 다운로드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 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성적 분석 서비스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FF15D9C-F590-8FC9-0F33-00DDBF0CA0A3}"/>
              </a:ext>
            </a:extLst>
          </p:cNvPr>
          <p:cNvSpPr/>
          <p:nvPr/>
        </p:nvSpPr>
        <p:spPr>
          <a:xfrm>
            <a:off x="4665545" y="0"/>
            <a:ext cx="3811705" cy="76857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CE18A956-3B58-284A-CFC3-F367E3165046}"/>
              </a:ext>
            </a:extLst>
          </p:cNvPr>
          <p:cNvSpPr/>
          <p:nvPr/>
        </p:nvSpPr>
        <p:spPr>
          <a:xfrm>
            <a:off x="4531010" y="224394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6F10D81-C658-A8D5-7294-310CC1546CA4}"/>
              </a:ext>
            </a:extLst>
          </p:cNvPr>
          <p:cNvSpPr/>
          <p:nvPr/>
        </p:nvSpPr>
        <p:spPr>
          <a:xfrm>
            <a:off x="1920512" y="3078464"/>
            <a:ext cx="2258072" cy="5249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C4BEDAC6-F49B-A416-9082-5AAEAAA1BC19}"/>
              </a:ext>
            </a:extLst>
          </p:cNvPr>
          <p:cNvSpPr/>
          <p:nvPr/>
        </p:nvSpPr>
        <p:spPr>
          <a:xfrm>
            <a:off x="1785976" y="3181044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AAAD5B23-29CD-1E69-E7F4-030DCF19A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538929"/>
              </p:ext>
            </p:extLst>
          </p:nvPr>
        </p:nvGraphicFramePr>
        <p:xfrm>
          <a:off x="9476174" y="26467"/>
          <a:ext cx="2654423" cy="349341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168042">
                <a:tc gridSpan="3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180045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18004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8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ko-KR" altLang="en-US" sz="900" b="1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디자인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코딩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dirty="0"/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>
                          <a:solidFill>
                            <a:schemeClr val="tx1"/>
                          </a:solidFill>
                        </a:rPr>
                        <a:t>개발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클릭 시 노출되는 화면</a:t>
                      </a:r>
                      <a:endParaRPr lang="en-US" altLang="ko-KR" sz="900" spc="-10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클릭 시 </a:t>
                      </a:r>
                      <a:r>
                        <a:rPr lang="en-US" altLang="ko-KR" sz="900" b="1" spc="-100" baseline="0" dirty="0">
                          <a:solidFill>
                            <a:srgbClr val="FF0000"/>
                          </a:solidFill>
                          <a:latin typeface="+mn-ea"/>
                        </a:rPr>
                        <a:t>13p</a:t>
                      </a:r>
                      <a:r>
                        <a:rPr lang="ko-KR" altLang="en-US" sz="9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처럼 </a:t>
                      </a:r>
                      <a:r>
                        <a:rPr lang="ko-KR" altLang="en-US" sz="900" spc="-100" baseline="0" dirty="0" err="1">
                          <a:solidFill>
                            <a:schemeClr val="tx1"/>
                          </a:solidFill>
                          <a:latin typeface="+mn-ea"/>
                        </a:rPr>
                        <a:t>딤팝업</a:t>
                      </a:r>
                      <a:r>
                        <a:rPr lang="ko-KR" altLang="en-US" sz="9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 형태로 답안 </a:t>
                      </a:r>
                      <a:r>
                        <a:rPr lang="ko-KR" altLang="en-US" sz="900" spc="-100" baseline="0" dirty="0" err="1">
                          <a:solidFill>
                            <a:schemeClr val="tx1"/>
                          </a:solidFill>
                          <a:latin typeface="+mn-ea"/>
                        </a:rPr>
                        <a:t>입력창</a:t>
                      </a:r>
                      <a:r>
                        <a:rPr lang="ko-KR" altLang="en-US" sz="9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 노출됨</a:t>
                      </a:r>
                      <a:endParaRPr lang="en-US" altLang="ko-KR" sz="900" spc="-100" baseline="0" dirty="0">
                        <a:solidFill>
                          <a:schemeClr val="tx1"/>
                        </a:solidFill>
                        <a:latin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클릭 시 </a:t>
                      </a:r>
                      <a:br>
                        <a:rPr lang="en-US" altLang="ko-KR" sz="9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1) </a:t>
                      </a:r>
                      <a:r>
                        <a:rPr lang="ko-KR" altLang="en-US" sz="9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답안 </a:t>
                      </a:r>
                      <a:r>
                        <a:rPr lang="ko-KR" altLang="en-US" sz="900" spc="-100" baseline="0" dirty="0" err="1">
                          <a:solidFill>
                            <a:schemeClr val="tx1"/>
                          </a:solidFill>
                          <a:latin typeface="+mn-ea"/>
                        </a:rPr>
                        <a:t>입력시</a:t>
                      </a:r>
                      <a:r>
                        <a:rPr lang="ko-KR" altLang="en-US" sz="9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 </a:t>
                      </a:r>
                      <a:r>
                        <a:rPr lang="en-US" altLang="ko-KR" sz="900" b="1" spc="-100" baseline="0" dirty="0">
                          <a:solidFill>
                            <a:srgbClr val="FF0000"/>
                          </a:solidFill>
                          <a:latin typeface="+mn-ea"/>
                        </a:rPr>
                        <a:t>14p</a:t>
                      </a:r>
                      <a:r>
                        <a:rPr lang="ko-KR" altLang="en-US" sz="9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가 </a:t>
                      </a:r>
                      <a:r>
                        <a:rPr lang="ko-KR" altLang="en-US" sz="900" spc="-100" baseline="0" dirty="0" err="1">
                          <a:solidFill>
                            <a:schemeClr val="tx1"/>
                          </a:solidFill>
                          <a:latin typeface="+mn-ea"/>
                        </a:rPr>
                        <a:t>딤팝업</a:t>
                      </a:r>
                      <a:r>
                        <a:rPr lang="ko-KR" altLang="en-US" sz="9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 형태로 노출</a:t>
                      </a:r>
                      <a:br>
                        <a:rPr lang="en-US" altLang="ko-KR" sz="9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2) </a:t>
                      </a:r>
                      <a:r>
                        <a:rPr lang="ko-KR" altLang="en-US" sz="9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답안 </a:t>
                      </a:r>
                      <a:r>
                        <a:rPr lang="ko-KR" altLang="en-US" sz="900" spc="-100" baseline="0" dirty="0" err="1">
                          <a:solidFill>
                            <a:schemeClr val="tx1"/>
                          </a:solidFill>
                          <a:latin typeface="+mn-ea"/>
                        </a:rPr>
                        <a:t>미입력시</a:t>
                      </a:r>
                      <a:r>
                        <a:rPr lang="ko-KR" altLang="en-US" sz="9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 하기와 같이 </a:t>
                      </a:r>
                      <a:r>
                        <a:rPr lang="ko-KR" altLang="en-US" sz="900" spc="-100" baseline="0" dirty="0" err="1">
                          <a:solidFill>
                            <a:schemeClr val="tx1"/>
                          </a:solidFill>
                          <a:latin typeface="+mn-ea"/>
                        </a:rPr>
                        <a:t>알럿</a:t>
                      </a:r>
                      <a:br>
                        <a:rPr lang="en-US" altLang="ko-KR" sz="9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   “</a:t>
                      </a:r>
                      <a:r>
                        <a:rPr lang="ko-KR" altLang="en-US" sz="9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답안 입력 후 확인 가능합니다</a:t>
                      </a:r>
                      <a:r>
                        <a:rPr lang="en-US" altLang="ko-KR" sz="900" spc="-100" baseline="0" dirty="0">
                          <a:solidFill>
                            <a:schemeClr val="tx1"/>
                          </a:solidFill>
                          <a:latin typeface="+mn-ea"/>
                        </a:rPr>
                        <a:t>.”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928135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9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42" name="직사각형 41">
            <a:extLst>
              <a:ext uri="{FF2B5EF4-FFF2-40B4-BE49-F238E27FC236}">
                <a16:creationId xmlns:a16="http://schemas.microsoft.com/office/drawing/2014/main" id="{E63A2D09-95E3-4491-498E-DE81A198D9F7}"/>
              </a:ext>
            </a:extLst>
          </p:cNvPr>
          <p:cNvSpPr/>
          <p:nvPr/>
        </p:nvSpPr>
        <p:spPr>
          <a:xfrm>
            <a:off x="4974750" y="3133290"/>
            <a:ext cx="2702461" cy="40299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해설 다운로드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&amp;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성적 확인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6297287-6F0B-A386-6A12-8A8565CFA573}"/>
              </a:ext>
            </a:extLst>
          </p:cNvPr>
          <p:cNvSpPr/>
          <p:nvPr/>
        </p:nvSpPr>
        <p:spPr>
          <a:xfrm>
            <a:off x="5166989" y="3064768"/>
            <a:ext cx="2258072" cy="5249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12D3E801-BDDA-2FA9-7952-B8B1F7394A5E}"/>
              </a:ext>
            </a:extLst>
          </p:cNvPr>
          <p:cNvSpPr/>
          <p:nvPr/>
        </p:nvSpPr>
        <p:spPr>
          <a:xfrm>
            <a:off x="5032453" y="3167348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CFFEDD-027E-CF97-4E6E-8D88CCA3050B}"/>
              </a:ext>
            </a:extLst>
          </p:cNvPr>
          <p:cNvSpPr/>
          <p:nvPr/>
        </p:nvSpPr>
        <p:spPr>
          <a:xfrm>
            <a:off x="61403" y="26467"/>
            <a:ext cx="9196897" cy="6498157"/>
          </a:xfrm>
          <a:prstGeom prst="rect">
            <a:avLst/>
          </a:prstGeom>
          <a:solidFill>
            <a:srgbClr val="FF0000">
              <a:alpha val="7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탭 </a:t>
            </a:r>
            <a:r>
              <a:rPr lang="en-US" altLang="ko-KR" sz="4000" b="1" dirty="0">
                <a:latin typeface="+mj-ea"/>
                <a:ea typeface="+mj-ea"/>
              </a:rPr>
              <a:t>2 </a:t>
            </a:r>
            <a:r>
              <a:rPr lang="ko-KR" altLang="en-US" sz="4000" b="1" dirty="0">
                <a:latin typeface="+mj-ea"/>
                <a:ea typeface="+mj-ea"/>
              </a:rPr>
              <a:t>모두 삭제</a:t>
            </a:r>
            <a:endParaRPr lang="en-US" altLang="ko-KR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5816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078F97-951D-6D84-A7E6-9D3960A14879}"/>
              </a:ext>
            </a:extLst>
          </p:cNvPr>
          <p:cNvSpPr/>
          <p:nvPr/>
        </p:nvSpPr>
        <p:spPr>
          <a:xfrm>
            <a:off x="762001" y="571500"/>
            <a:ext cx="6619874" cy="587692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6DF8F-0F6E-51E1-B052-B1C5B5CC23AA}"/>
              </a:ext>
            </a:extLst>
          </p:cNvPr>
          <p:cNvSpPr txBox="1"/>
          <p:nvPr/>
        </p:nvSpPr>
        <p:spPr>
          <a:xfrm>
            <a:off x="3158066" y="778073"/>
            <a:ext cx="18277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미래인재고시학원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CI</a:t>
            </a:r>
            <a:endParaRPr lang="ko-KR" altLang="en-US" sz="14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F3B3C9B-9A8D-F2EE-D865-117939151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246778"/>
              </p:ext>
            </p:extLst>
          </p:nvPr>
        </p:nvGraphicFramePr>
        <p:xfrm>
          <a:off x="9476174" y="26467"/>
          <a:ext cx="2654423" cy="267045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168042">
                <a:tc gridSpan="3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180045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18004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8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ko-KR" altLang="en-US" sz="900" b="1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디자인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indent="-228600">
                        <a:buFont typeface="+mj-ea"/>
                        <a:buAutoNum type="circleNumDbPlain"/>
                      </a:pPr>
                      <a:r>
                        <a:rPr lang="ko-KR" altLang="en-US" sz="900" spc="-100" baseline="0" dirty="0">
                          <a:latin typeface="+mn-ea"/>
                        </a:rPr>
                        <a:t>이미지 사이즈</a:t>
                      </a:r>
                      <a:br>
                        <a:rPr lang="en-US" altLang="ko-KR" sz="900" spc="-100" baseline="0" dirty="0">
                          <a:latin typeface="+mn-ea"/>
                        </a:rPr>
                      </a:br>
                      <a:r>
                        <a:rPr lang="en-US" altLang="ko-KR" sz="900" spc="-100" baseline="0" dirty="0">
                          <a:latin typeface="+mn-ea"/>
                        </a:rPr>
                        <a:t>1080*1080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코딩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dirty="0"/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개발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928135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9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CE14DF-CB01-0936-34D0-5F5EBCAE8B58}"/>
              </a:ext>
            </a:extLst>
          </p:cNvPr>
          <p:cNvGrpSpPr/>
          <p:nvPr/>
        </p:nvGrpSpPr>
        <p:grpSpPr>
          <a:xfrm>
            <a:off x="1681840" y="1524833"/>
            <a:ext cx="4780196" cy="3557737"/>
            <a:chOff x="1968955" y="1562933"/>
            <a:chExt cx="4780196" cy="355773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32CF2817-9B40-D00B-EB0E-E7291C1777E3}"/>
                </a:ext>
              </a:extLst>
            </p:cNvPr>
            <p:cNvSpPr/>
            <p:nvPr/>
          </p:nvSpPr>
          <p:spPr>
            <a:xfrm>
              <a:off x="2036073" y="1587475"/>
              <a:ext cx="2047911" cy="57790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41EDA5B-27FB-B915-CBEC-2D41DEA20D7E}"/>
                </a:ext>
              </a:extLst>
            </p:cNvPr>
            <p:cNvSpPr txBox="1"/>
            <p:nvPr/>
          </p:nvSpPr>
          <p:spPr>
            <a:xfrm>
              <a:off x="4073177" y="1562933"/>
              <a:ext cx="5902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4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X</a:t>
              </a:r>
              <a:endPara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D95BC0E-4CAB-ABD6-B4EC-B3EAD9DBEFC1}"/>
                </a:ext>
              </a:extLst>
            </p:cNvPr>
            <p:cNvSpPr txBox="1"/>
            <p:nvPr/>
          </p:nvSpPr>
          <p:spPr>
            <a:xfrm>
              <a:off x="2036073" y="2319903"/>
              <a:ext cx="4713078" cy="28007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en-US" altLang="ko-KR" sz="8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PSAT</a:t>
              </a:r>
            </a:p>
            <a:p>
              <a:pPr algn="dist"/>
              <a:r>
                <a:rPr lang="ko-KR" altLang="en-US" sz="88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모의고사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00E50AA5-49F7-CFB7-71E8-A11A50201AA9}"/>
                </a:ext>
              </a:extLst>
            </p:cNvPr>
            <p:cNvSpPr/>
            <p:nvPr/>
          </p:nvSpPr>
          <p:spPr>
            <a:xfrm>
              <a:off x="4663402" y="1587475"/>
              <a:ext cx="2047911" cy="577903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C15463-6755-0CE9-2C0D-FAFF97695427}"/>
                </a:ext>
              </a:extLst>
            </p:cNvPr>
            <p:cNvSpPr txBox="1"/>
            <p:nvPr/>
          </p:nvSpPr>
          <p:spPr>
            <a:xfrm>
              <a:off x="1968955" y="1587475"/>
              <a:ext cx="215956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법률저널</a:t>
              </a:r>
              <a:endPara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06F930-605D-EBA9-B121-5B46C5CC5792}"/>
                </a:ext>
              </a:extLst>
            </p:cNvPr>
            <p:cNvSpPr txBox="1"/>
            <p:nvPr/>
          </p:nvSpPr>
          <p:spPr>
            <a:xfrm>
              <a:off x="4589585" y="1573048"/>
              <a:ext cx="215956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4000" dirty="0">
                  <a:latin typeface="G마켓 산스 TTF Bold" panose="02000000000000000000" pitchFamily="2" charset="-127"/>
                  <a:ea typeface="G마켓 산스 TTF Bold" panose="02000000000000000000" pitchFamily="2" charset="-127"/>
                </a:rPr>
                <a:t>미래인재</a:t>
              </a: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2EE4A6B-0149-E172-8997-CAF180B8C680}"/>
              </a:ext>
            </a:extLst>
          </p:cNvPr>
          <p:cNvSpPr/>
          <p:nvPr/>
        </p:nvSpPr>
        <p:spPr>
          <a:xfrm>
            <a:off x="1247900" y="5061158"/>
            <a:ext cx="5914329" cy="10821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307237-A3D8-0C8D-CD60-6CEF578C2E29}"/>
              </a:ext>
            </a:extLst>
          </p:cNvPr>
          <p:cNvSpPr txBox="1"/>
          <p:nvPr/>
        </p:nvSpPr>
        <p:spPr>
          <a:xfrm>
            <a:off x="1327110" y="5339135"/>
            <a:ext cx="13592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altLang="ko-KR" sz="2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6/7</a:t>
            </a:r>
            <a:r>
              <a:rPr lang="ko-KR" altLang="en-US" sz="2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~ 9</a:t>
            </a:r>
            <a:r>
              <a:rPr lang="ko-KR" altLang="en-US" sz="2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z="200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r">
              <a:lnSpc>
                <a:spcPct val="100000"/>
              </a:lnSpc>
            </a:pPr>
            <a:r>
              <a:rPr lang="ko-KR" altLang="en-US" sz="2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저녁 </a:t>
            </a:r>
            <a:r>
              <a:rPr lang="en-US" altLang="ko-KR" sz="2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</a:t>
            </a:r>
            <a:r>
              <a:rPr lang="ko-KR" altLang="en-US" sz="2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</a:t>
            </a:r>
            <a:endParaRPr lang="en-US" altLang="ko-KR" sz="2000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3D3DB83-5FB1-F172-6274-9F7EC0722F30}"/>
              </a:ext>
            </a:extLst>
          </p:cNvPr>
          <p:cNvSpPr/>
          <p:nvPr/>
        </p:nvSpPr>
        <p:spPr>
          <a:xfrm>
            <a:off x="2767203" y="5257346"/>
            <a:ext cx="801438" cy="723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B3C98D1E-5B68-2BAA-DB42-726BB92335FB}"/>
              </a:ext>
            </a:extLst>
          </p:cNvPr>
          <p:cNvSpPr/>
          <p:nvPr/>
        </p:nvSpPr>
        <p:spPr>
          <a:xfrm>
            <a:off x="3671219" y="5260323"/>
            <a:ext cx="801438" cy="723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C6A6EEE-5907-53BC-573A-719CA267AB56}"/>
              </a:ext>
            </a:extLst>
          </p:cNvPr>
          <p:cNvSpPr/>
          <p:nvPr/>
        </p:nvSpPr>
        <p:spPr>
          <a:xfrm>
            <a:off x="4570679" y="5257346"/>
            <a:ext cx="801438" cy="72353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229CCD-106F-1C60-E7A6-337B7BB40DAB}"/>
              </a:ext>
            </a:extLst>
          </p:cNvPr>
          <p:cNvSpPr txBox="1"/>
          <p:nvPr/>
        </p:nvSpPr>
        <p:spPr>
          <a:xfrm>
            <a:off x="2795393" y="5114790"/>
            <a:ext cx="738502" cy="100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sz="48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endParaRPr lang="en-US" altLang="ko-KR" sz="4800" i="1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23A0C5-D92D-7555-1740-97A33EFF7315}"/>
              </a:ext>
            </a:extLst>
          </p:cNvPr>
          <p:cNvSpPr txBox="1"/>
          <p:nvPr/>
        </p:nvSpPr>
        <p:spPr>
          <a:xfrm>
            <a:off x="3689806" y="5099258"/>
            <a:ext cx="738502" cy="100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sz="48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endParaRPr lang="en-US" altLang="ko-KR" sz="4800" i="1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4FF6B6-8E0A-DB3A-FB44-D3C274C84032}"/>
              </a:ext>
            </a:extLst>
          </p:cNvPr>
          <p:cNvSpPr txBox="1"/>
          <p:nvPr/>
        </p:nvSpPr>
        <p:spPr>
          <a:xfrm>
            <a:off x="4602147" y="5099258"/>
            <a:ext cx="738502" cy="1000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sz="48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endParaRPr lang="en-US" altLang="ko-KR" sz="4800" i="1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B2EB66-39D3-3E41-0065-E3C11B99C60C}"/>
              </a:ext>
            </a:extLst>
          </p:cNvPr>
          <p:cNvSpPr txBox="1"/>
          <p:nvPr/>
        </p:nvSpPr>
        <p:spPr>
          <a:xfrm>
            <a:off x="5247242" y="5558796"/>
            <a:ext cx="625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sz="2000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</a:t>
            </a:r>
            <a:endParaRPr lang="en-US" altLang="ko-KR" sz="2000" i="1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E76EE5-2CE1-2AD0-036D-7E5B20EBBFFD}"/>
              </a:ext>
            </a:extLst>
          </p:cNvPr>
          <p:cNvSpPr/>
          <p:nvPr/>
        </p:nvSpPr>
        <p:spPr>
          <a:xfrm>
            <a:off x="5724368" y="5071864"/>
            <a:ext cx="1466052" cy="108218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A2CAC6DA-9C4D-4FEF-4A71-A5DA140FC00C}"/>
              </a:ext>
            </a:extLst>
          </p:cNvPr>
          <p:cNvSpPr/>
          <p:nvPr/>
        </p:nvSpPr>
        <p:spPr>
          <a:xfrm>
            <a:off x="5637573" y="5429478"/>
            <a:ext cx="1671777" cy="445061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400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무료 </a:t>
            </a:r>
            <a:endParaRPr lang="en-US" altLang="ko-KR" sz="4400" dirty="0">
              <a:solidFill>
                <a:srgbClr val="FFFF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6513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7E22604B-097D-3502-8A24-143ABBC71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235510"/>
            <a:ext cx="8858250" cy="437081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5AE746-89D2-60AE-CC9B-8423B7B3EAD9}"/>
              </a:ext>
            </a:extLst>
          </p:cNvPr>
          <p:cNvSpPr/>
          <p:nvPr/>
        </p:nvSpPr>
        <p:spPr>
          <a:xfrm>
            <a:off x="4991100" y="2420914"/>
            <a:ext cx="1857375" cy="148433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078F97-951D-6D84-A7E6-9D3960A14879}"/>
              </a:ext>
            </a:extLst>
          </p:cNvPr>
          <p:cNvSpPr/>
          <p:nvPr/>
        </p:nvSpPr>
        <p:spPr>
          <a:xfrm>
            <a:off x="6257925" y="4048125"/>
            <a:ext cx="3162300" cy="24003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9FB53A5-6C5D-9EAA-E2CF-E681718CBF81}"/>
              </a:ext>
            </a:extLst>
          </p:cNvPr>
          <p:cNvSpPr txBox="1"/>
          <p:nvPr/>
        </p:nvSpPr>
        <p:spPr>
          <a:xfrm>
            <a:off x="6257925" y="4606320"/>
            <a:ext cx="3162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3200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PSAT</a:t>
            </a:r>
          </a:p>
          <a:p>
            <a:pPr>
              <a:lnSpc>
                <a:spcPct val="100000"/>
              </a:lnSpc>
            </a:pPr>
            <a:r>
              <a:rPr lang="ko-KR" altLang="en-US" sz="3200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모의고사</a:t>
            </a:r>
            <a:endParaRPr lang="en-US" altLang="ko-KR" sz="3200" dirty="0">
              <a:solidFill>
                <a:schemeClr val="tx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>
              <a:lnSpc>
                <a:spcPct val="100000"/>
              </a:lnSpc>
            </a:pPr>
            <a:r>
              <a:rPr lang="ko-KR" altLang="en-US" sz="3200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무료 배포</a:t>
            </a:r>
            <a:endParaRPr lang="en-US" altLang="ko-KR" sz="32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56DF8F-0F6E-51E1-B052-B1C5B5CC23AA}"/>
              </a:ext>
            </a:extLst>
          </p:cNvPr>
          <p:cNvSpPr txBox="1"/>
          <p:nvPr/>
        </p:nvSpPr>
        <p:spPr>
          <a:xfrm>
            <a:off x="7000544" y="4359473"/>
            <a:ext cx="16770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법률저널</a:t>
            </a:r>
            <a:r>
              <a:rPr lang="en-US" altLang="ko-KR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x</a:t>
            </a:r>
            <a:r>
              <a:rPr lang="ko-KR" altLang="en-US" sz="14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미래인재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2668FE3-785E-0128-6E04-FBB9626DBEF1}"/>
              </a:ext>
            </a:extLst>
          </p:cNvPr>
          <p:cNvSpPr/>
          <p:nvPr/>
        </p:nvSpPr>
        <p:spPr>
          <a:xfrm>
            <a:off x="6257925" y="6175980"/>
            <a:ext cx="3162300" cy="2724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0B006A-620B-A7E4-CF9D-09C4E7D252E8}"/>
              </a:ext>
            </a:extLst>
          </p:cNvPr>
          <p:cNvSpPr txBox="1"/>
          <p:nvPr/>
        </p:nvSpPr>
        <p:spPr>
          <a:xfrm>
            <a:off x="6257925" y="6179760"/>
            <a:ext cx="31623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매일 저녁 </a:t>
            </a:r>
            <a:r>
              <a:rPr lang="en-US" altLang="ko-KR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</a:t>
            </a:r>
            <a:r>
              <a:rPr lang="ko-KR" altLang="en-US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 ★</a:t>
            </a:r>
            <a:r>
              <a:rPr lang="en-US" altLang="ko-KR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500</a:t>
            </a:r>
            <a:r>
              <a:rPr lang="ko-KR" altLang="en-US" sz="11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부★ 선착순</a:t>
            </a:r>
          </a:p>
        </p:txBody>
      </p:sp>
      <p:cxnSp>
        <p:nvCxnSpPr>
          <p:cNvPr id="1031" name="직선 화살표 연결선 1030">
            <a:extLst>
              <a:ext uri="{FF2B5EF4-FFF2-40B4-BE49-F238E27FC236}">
                <a16:creationId xmlns:a16="http://schemas.microsoft.com/office/drawing/2014/main" id="{BABA99C6-7411-03FA-133F-90C77E05D6D8}"/>
              </a:ext>
            </a:extLst>
          </p:cNvPr>
          <p:cNvCxnSpPr/>
          <p:nvPr/>
        </p:nvCxnSpPr>
        <p:spPr>
          <a:xfrm>
            <a:off x="5324475" y="3905249"/>
            <a:ext cx="771525" cy="1343026"/>
          </a:xfrm>
          <a:prstGeom prst="straightConnector1">
            <a:avLst/>
          </a:prstGeom>
          <a:ln w="1905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6400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89BCD15E-9A73-BA7F-38F3-095FBCABD1A6}"/>
              </a:ext>
            </a:extLst>
          </p:cNvPr>
          <p:cNvSpPr/>
          <p:nvPr/>
        </p:nvSpPr>
        <p:spPr>
          <a:xfrm>
            <a:off x="2407548" y="1443233"/>
            <a:ext cx="2047911" cy="577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6CC587D-0298-ADBD-9AED-3823C48F2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21312"/>
              </p:ext>
            </p:extLst>
          </p:nvPr>
        </p:nvGraphicFramePr>
        <p:xfrm>
          <a:off x="9476174" y="26467"/>
          <a:ext cx="2654423" cy="363057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168042">
                <a:tc gridSpan="3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180045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18004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8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ko-KR" altLang="en-US" sz="900" b="1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디자인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코딩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dirty="0" err="1"/>
                        <a:t>국가직</a:t>
                      </a:r>
                      <a:r>
                        <a:rPr lang="ko-KR" altLang="en-US" sz="900" dirty="0"/>
                        <a:t> </a:t>
                      </a:r>
                      <a:r>
                        <a:rPr lang="en-US" altLang="ko-KR" sz="900" dirty="0"/>
                        <a:t>7</a:t>
                      </a:r>
                      <a:r>
                        <a:rPr lang="ko-KR" altLang="en-US" sz="900" dirty="0"/>
                        <a:t>급 </a:t>
                      </a:r>
                      <a:r>
                        <a:rPr lang="en-US" altLang="ko-KR" sz="900" dirty="0"/>
                        <a:t>1</a:t>
                      </a:r>
                      <a:r>
                        <a:rPr lang="ko-KR" altLang="en-US" sz="900" dirty="0"/>
                        <a:t>차 </a:t>
                      </a:r>
                      <a:r>
                        <a:rPr lang="en-US" altLang="ko-KR" sz="900" dirty="0"/>
                        <a:t>7/22</a:t>
                      </a:r>
                      <a:r>
                        <a:rPr lang="ko-KR" altLang="en-US" sz="900" dirty="0"/>
                        <a:t>부터 </a:t>
                      </a:r>
                      <a:r>
                        <a:rPr lang="en-US" altLang="ko-KR" sz="900" dirty="0"/>
                        <a:t>D</a:t>
                      </a:r>
                      <a:r>
                        <a:rPr lang="ko-KR" altLang="en-US" sz="900" dirty="0"/>
                        <a:t>데이 자동 계산</a:t>
                      </a:r>
                      <a:endParaRPr lang="en-US" altLang="ko-KR" sz="9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dirty="0"/>
                        <a:t>색상이 계속 바뀌면서 주목되도록 효과 처리</a:t>
                      </a:r>
                      <a:br>
                        <a:rPr lang="en-US" altLang="ko-KR" sz="900" dirty="0"/>
                      </a:br>
                      <a:r>
                        <a:rPr lang="ko-KR" altLang="en-US" sz="900" dirty="0"/>
                        <a:t>참고</a:t>
                      </a:r>
                      <a:r>
                        <a:rPr lang="en-US" altLang="ko-KR" sz="900" dirty="0"/>
                        <a:t>)</a:t>
                      </a:r>
                      <a:r>
                        <a:rPr lang="ko-KR" altLang="en-US" sz="900" dirty="0"/>
                        <a:t>하기 페이지 상단 딱지처럼</a:t>
                      </a:r>
                      <a:r>
                        <a:rPr lang="en-US" altLang="ko-KR" sz="900" dirty="0"/>
                        <a:t> </a:t>
                      </a:r>
                      <a:r>
                        <a:rPr lang="en-US" altLang="ko-KR" sz="900" dirty="0">
                          <a:hlinkClick r:id="rId2"/>
                        </a:rPr>
                        <a:t>https://www.megagong.net/s/gong/event/2023/01050004/index.asp#tabWrap</a:t>
                      </a:r>
                      <a:endParaRPr lang="en-US" altLang="ko-KR" sz="9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dirty="0"/>
                        <a:t>스크롤 시 상단 고정</a:t>
                      </a:r>
                      <a:endParaRPr lang="en-US" altLang="ko-KR" sz="900" dirty="0"/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개발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928135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9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BB28192B-0C5E-BDE1-F58C-2019AAA741EC}"/>
              </a:ext>
            </a:extLst>
          </p:cNvPr>
          <p:cNvSpPr/>
          <p:nvPr/>
        </p:nvSpPr>
        <p:spPr>
          <a:xfrm>
            <a:off x="12958534" y="443476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68B0F56-AFA5-AC5D-2FED-B40FA705CC22}"/>
              </a:ext>
            </a:extLst>
          </p:cNvPr>
          <p:cNvSpPr/>
          <p:nvPr/>
        </p:nvSpPr>
        <p:spPr>
          <a:xfrm>
            <a:off x="13351897" y="443475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9FAF1E-ACF8-EF51-0C9C-5CDAB07162CC}"/>
              </a:ext>
            </a:extLst>
          </p:cNvPr>
          <p:cNvSpPr/>
          <p:nvPr/>
        </p:nvSpPr>
        <p:spPr>
          <a:xfrm>
            <a:off x="13745260" y="443474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2A1BF2-6ADB-239B-1A61-6112E108E780}"/>
              </a:ext>
            </a:extLst>
          </p:cNvPr>
          <p:cNvSpPr/>
          <p:nvPr/>
        </p:nvSpPr>
        <p:spPr>
          <a:xfrm>
            <a:off x="12565171" y="443476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5C2BAB-A68D-9D44-86B6-2CFDA28A11BD}"/>
              </a:ext>
            </a:extLst>
          </p:cNvPr>
          <p:cNvSpPr/>
          <p:nvPr/>
        </p:nvSpPr>
        <p:spPr>
          <a:xfrm>
            <a:off x="12509933" y="861236"/>
            <a:ext cx="1492502" cy="14812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F0E1A3-0034-CFA3-BAF5-5FCF1FB02A23}"/>
              </a:ext>
            </a:extLst>
          </p:cNvPr>
          <p:cNvSpPr txBox="1"/>
          <p:nvPr/>
        </p:nvSpPr>
        <p:spPr>
          <a:xfrm>
            <a:off x="4444652" y="1418691"/>
            <a:ext cx="5902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X</a:t>
            </a:r>
            <a:endParaRPr lang="ko-KR" altLang="en-US"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46968C-BD26-B3B3-63FA-47ECA55B93EF}"/>
              </a:ext>
            </a:extLst>
          </p:cNvPr>
          <p:cNvSpPr txBox="1"/>
          <p:nvPr/>
        </p:nvSpPr>
        <p:spPr>
          <a:xfrm>
            <a:off x="2407548" y="2175661"/>
            <a:ext cx="471307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ko-KR" sz="8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PSAT</a:t>
            </a:r>
          </a:p>
          <a:p>
            <a:pPr algn="dist"/>
            <a:r>
              <a:rPr lang="ko-KR" altLang="en-US" sz="8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모의고사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DAE37B-B25F-9C08-151E-E12FFA4AAF0F}"/>
              </a:ext>
            </a:extLst>
          </p:cNvPr>
          <p:cNvSpPr/>
          <p:nvPr/>
        </p:nvSpPr>
        <p:spPr>
          <a:xfrm>
            <a:off x="2197717" y="552450"/>
            <a:ext cx="5132742" cy="4851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F6078-98A2-88F5-DB5D-5D8DEC17ACAD}"/>
              </a:ext>
            </a:extLst>
          </p:cNvPr>
          <p:cNvSpPr txBox="1"/>
          <p:nvPr/>
        </p:nvSpPr>
        <p:spPr>
          <a:xfrm>
            <a:off x="3336453" y="629257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7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급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국가직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차 시험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D-00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D0CF375-5BC7-275F-04E4-5E81C3AA787F}"/>
              </a:ext>
            </a:extLst>
          </p:cNvPr>
          <p:cNvSpPr/>
          <p:nvPr/>
        </p:nvSpPr>
        <p:spPr>
          <a:xfrm>
            <a:off x="35859" y="5577487"/>
            <a:ext cx="9395011" cy="12492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5" name="사각형: 둥근 모서리 1024">
            <a:extLst>
              <a:ext uri="{FF2B5EF4-FFF2-40B4-BE49-F238E27FC236}">
                <a16:creationId xmlns:a16="http://schemas.microsoft.com/office/drawing/2014/main" id="{D15E0939-E01B-2FB0-CE83-CCD096A69F49}"/>
              </a:ext>
            </a:extLst>
          </p:cNvPr>
          <p:cNvSpPr/>
          <p:nvPr/>
        </p:nvSpPr>
        <p:spPr>
          <a:xfrm>
            <a:off x="5034877" y="1443233"/>
            <a:ext cx="2047911" cy="57790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DBF88C30-D6A7-6E66-323D-79314C1FAFDB}"/>
              </a:ext>
            </a:extLst>
          </p:cNvPr>
          <p:cNvSpPr txBox="1"/>
          <p:nvPr/>
        </p:nvSpPr>
        <p:spPr>
          <a:xfrm>
            <a:off x="2340430" y="1443233"/>
            <a:ext cx="2159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법률저널</a:t>
            </a:r>
            <a:endParaRPr lang="ko-KR" altLang="en-US"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A2F63AB5-E103-E33F-8017-398EDC985D36}"/>
              </a:ext>
            </a:extLst>
          </p:cNvPr>
          <p:cNvSpPr txBox="1"/>
          <p:nvPr/>
        </p:nvSpPr>
        <p:spPr>
          <a:xfrm>
            <a:off x="4961060" y="1428806"/>
            <a:ext cx="21595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215A64-DD05-90BF-3C12-612325593B0E}"/>
              </a:ext>
            </a:extLst>
          </p:cNvPr>
          <p:cNvSpPr/>
          <p:nvPr/>
        </p:nvSpPr>
        <p:spPr>
          <a:xfrm>
            <a:off x="2316091" y="1280513"/>
            <a:ext cx="5014368" cy="79107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500C5A-F758-D9B9-EA9D-2D57F41B5968}"/>
              </a:ext>
            </a:extLst>
          </p:cNvPr>
          <p:cNvSpPr/>
          <p:nvPr/>
        </p:nvSpPr>
        <p:spPr>
          <a:xfrm>
            <a:off x="47900" y="5429194"/>
            <a:ext cx="9382970" cy="137300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4628228-E3A3-D161-F5CB-C2601DCBDFE0}"/>
              </a:ext>
            </a:extLst>
          </p:cNvPr>
          <p:cNvSpPr/>
          <p:nvPr/>
        </p:nvSpPr>
        <p:spPr>
          <a:xfrm>
            <a:off x="2150373" y="1170235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CF08BD4-ADD3-AB05-2C60-2F84EAF69B7F}"/>
              </a:ext>
            </a:extLst>
          </p:cNvPr>
          <p:cNvSpPr/>
          <p:nvPr/>
        </p:nvSpPr>
        <p:spPr>
          <a:xfrm>
            <a:off x="0" y="5300606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DA55B4C-1CB7-6D1C-04AF-76CBE5C582D3}"/>
              </a:ext>
            </a:extLst>
          </p:cNvPr>
          <p:cNvSpPr/>
          <p:nvPr/>
        </p:nvSpPr>
        <p:spPr>
          <a:xfrm>
            <a:off x="5475503" y="652852"/>
            <a:ext cx="852407" cy="36933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3ED4B163-9F0B-C348-66E0-7A2DFCD3320B}"/>
              </a:ext>
            </a:extLst>
          </p:cNvPr>
          <p:cNvSpPr/>
          <p:nvPr/>
        </p:nvSpPr>
        <p:spPr>
          <a:xfrm>
            <a:off x="5346915" y="461905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24" name="직사각형 1023">
            <a:extLst>
              <a:ext uri="{FF2B5EF4-FFF2-40B4-BE49-F238E27FC236}">
                <a16:creationId xmlns:a16="http://schemas.microsoft.com/office/drawing/2014/main" id="{A082404B-56A5-243B-46E4-FFE0083FCEC0}"/>
              </a:ext>
            </a:extLst>
          </p:cNvPr>
          <p:cNvSpPr/>
          <p:nvPr/>
        </p:nvSpPr>
        <p:spPr>
          <a:xfrm>
            <a:off x="1776199" y="5638308"/>
            <a:ext cx="5914329" cy="108218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9394F517-4E9A-B420-339B-1EE620A6E1FB}"/>
              </a:ext>
            </a:extLst>
          </p:cNvPr>
          <p:cNvSpPr txBox="1"/>
          <p:nvPr/>
        </p:nvSpPr>
        <p:spPr>
          <a:xfrm>
            <a:off x="9476174" y="4828909"/>
            <a:ext cx="262440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&lt;</a:t>
            </a:r>
            <a:r>
              <a:rPr lang="ko-KR" altLang="en-US" sz="900" dirty="0"/>
              <a:t>상단 디자인 참고</a:t>
            </a:r>
            <a:r>
              <a:rPr lang="en-US" altLang="ko-KR" sz="900" dirty="0"/>
              <a:t>&gt;</a:t>
            </a:r>
          </a:p>
          <a:p>
            <a:r>
              <a:rPr lang="en-US" altLang="ko-KR" sz="900" dirty="0"/>
              <a:t>https://www.megagong.net/s/gong/event/2023/05110055/index.asp#eventWrap</a:t>
            </a:r>
            <a:endParaRPr lang="ko-KR" altLang="en-US" sz="900" dirty="0"/>
          </a:p>
        </p:txBody>
      </p:sp>
      <p:pic>
        <p:nvPicPr>
          <p:cNvPr id="1029" name="그림 1028">
            <a:extLst>
              <a:ext uri="{FF2B5EF4-FFF2-40B4-BE49-F238E27FC236}">
                <a16:creationId xmlns:a16="http://schemas.microsoft.com/office/drawing/2014/main" id="{7548138C-CF6A-EDF3-7928-466C3E28D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9698" y="5462754"/>
            <a:ext cx="2624402" cy="1339449"/>
          </a:xfrm>
          <a:prstGeom prst="rect">
            <a:avLst/>
          </a:prstGeom>
        </p:spPr>
      </p:pic>
      <p:sp>
        <p:nvSpPr>
          <p:cNvPr id="1032" name="사각형: 둥근 모서리 1031">
            <a:extLst>
              <a:ext uri="{FF2B5EF4-FFF2-40B4-BE49-F238E27FC236}">
                <a16:creationId xmlns:a16="http://schemas.microsoft.com/office/drawing/2014/main" id="{BD0DD06D-2332-A586-4669-F1FC3F8F7A67}"/>
              </a:ext>
            </a:extLst>
          </p:cNvPr>
          <p:cNvSpPr/>
          <p:nvPr/>
        </p:nvSpPr>
        <p:spPr>
          <a:xfrm>
            <a:off x="6296625" y="6205148"/>
            <a:ext cx="1526168" cy="435533"/>
          </a:xfrm>
          <a:prstGeom prst="roundRect">
            <a:avLst>
              <a:gd name="adj" fmla="val 5000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무료 받기 </a:t>
            </a:r>
            <a:r>
              <a:rPr lang="en-US" altLang="ko-KR" dirty="0">
                <a:solidFill>
                  <a:srgbClr val="FF00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&gt;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AFF1B378-9483-8087-520D-DB06E772BDDD}"/>
              </a:ext>
            </a:extLst>
          </p:cNvPr>
          <p:cNvSpPr txBox="1"/>
          <p:nvPr/>
        </p:nvSpPr>
        <p:spPr>
          <a:xfrm>
            <a:off x="1645070" y="5841583"/>
            <a:ext cx="103413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pPr algn="r">
              <a:lnSpc>
                <a:spcPct val="150000"/>
              </a:lnSpc>
            </a:pPr>
            <a:r>
              <a:rPr lang="en-US" altLang="ko-KR" spc="-15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6/7~9</a:t>
            </a:r>
            <a:r>
              <a:rPr lang="ko-KR" altLang="en-US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</a:t>
            </a:r>
            <a:endParaRPr lang="en-US" altLang="ko-KR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r">
              <a:lnSpc>
                <a:spcPct val="150000"/>
              </a:lnSpc>
            </a:pPr>
            <a:r>
              <a:rPr lang="ko-KR" altLang="en-US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저녁 </a:t>
            </a:r>
            <a:r>
              <a:rPr lang="en-US" altLang="ko-KR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</a:t>
            </a:r>
            <a:r>
              <a:rPr lang="ko-KR" altLang="en-US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</a:t>
            </a:r>
            <a:endParaRPr lang="en-US" altLang="ko-KR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34" name="사각형: 둥근 모서리 1033">
            <a:extLst>
              <a:ext uri="{FF2B5EF4-FFF2-40B4-BE49-F238E27FC236}">
                <a16:creationId xmlns:a16="http://schemas.microsoft.com/office/drawing/2014/main" id="{92A5A4C1-C403-7365-1041-2C200BE75868}"/>
              </a:ext>
            </a:extLst>
          </p:cNvPr>
          <p:cNvSpPr/>
          <p:nvPr/>
        </p:nvSpPr>
        <p:spPr>
          <a:xfrm>
            <a:off x="2681048" y="5764266"/>
            <a:ext cx="964731" cy="90209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  <p:sp>
        <p:nvSpPr>
          <p:cNvPr id="1035" name="사각형: 둥근 모서리 1034">
            <a:extLst>
              <a:ext uri="{FF2B5EF4-FFF2-40B4-BE49-F238E27FC236}">
                <a16:creationId xmlns:a16="http://schemas.microsoft.com/office/drawing/2014/main" id="{69EAB6F0-AB15-7C71-A7BF-E520CD94C539}"/>
              </a:ext>
            </a:extLst>
          </p:cNvPr>
          <p:cNvSpPr/>
          <p:nvPr/>
        </p:nvSpPr>
        <p:spPr>
          <a:xfrm>
            <a:off x="3777018" y="5770779"/>
            <a:ext cx="964731" cy="90209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6" name="사각형: 둥근 모서리 1035">
            <a:extLst>
              <a:ext uri="{FF2B5EF4-FFF2-40B4-BE49-F238E27FC236}">
                <a16:creationId xmlns:a16="http://schemas.microsoft.com/office/drawing/2014/main" id="{EF9030BB-AFD3-07E8-1D9F-BB58638A465A}"/>
              </a:ext>
            </a:extLst>
          </p:cNvPr>
          <p:cNvSpPr/>
          <p:nvPr/>
        </p:nvSpPr>
        <p:spPr>
          <a:xfrm>
            <a:off x="4872988" y="5764266"/>
            <a:ext cx="964731" cy="90209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21CB071D-8C31-8E2A-935F-9DEC1FBB0A8A}"/>
              </a:ext>
            </a:extLst>
          </p:cNvPr>
          <p:cNvSpPr txBox="1"/>
          <p:nvPr/>
        </p:nvSpPr>
        <p:spPr>
          <a:xfrm>
            <a:off x="2814541" y="5701982"/>
            <a:ext cx="69774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sz="48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endParaRPr lang="en-US" altLang="ko-KR" sz="4800" i="1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278002E1-89D8-6F6D-FA30-51B391853226}"/>
              </a:ext>
            </a:extLst>
          </p:cNvPr>
          <p:cNvSpPr txBox="1"/>
          <p:nvPr/>
        </p:nvSpPr>
        <p:spPr>
          <a:xfrm>
            <a:off x="3910511" y="5701982"/>
            <a:ext cx="69774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sz="48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endParaRPr lang="en-US" altLang="ko-KR" sz="4800" i="1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AFC499FA-827D-F454-025C-AE80B0D8D80C}"/>
              </a:ext>
            </a:extLst>
          </p:cNvPr>
          <p:cNvSpPr txBox="1"/>
          <p:nvPr/>
        </p:nvSpPr>
        <p:spPr>
          <a:xfrm>
            <a:off x="5006481" y="5701982"/>
            <a:ext cx="69774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sz="48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endParaRPr lang="en-US" altLang="ko-KR" sz="4800" i="1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D80BB8D1-1786-6E29-1554-79969337F477}"/>
              </a:ext>
            </a:extLst>
          </p:cNvPr>
          <p:cNvSpPr txBox="1"/>
          <p:nvPr/>
        </p:nvSpPr>
        <p:spPr>
          <a:xfrm>
            <a:off x="5926547" y="6202633"/>
            <a:ext cx="37007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</a:t>
            </a:r>
            <a:endParaRPr lang="en-US" altLang="ko-KR" i="1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41" name="직사각형 1040">
            <a:extLst>
              <a:ext uri="{FF2B5EF4-FFF2-40B4-BE49-F238E27FC236}">
                <a16:creationId xmlns:a16="http://schemas.microsoft.com/office/drawing/2014/main" id="{0D035FED-1FBC-99E9-CEEA-C91F596C6F25}"/>
              </a:ext>
            </a:extLst>
          </p:cNvPr>
          <p:cNvSpPr/>
          <p:nvPr/>
        </p:nvSpPr>
        <p:spPr>
          <a:xfrm>
            <a:off x="340659" y="5217459"/>
            <a:ext cx="1613647" cy="3600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변경사항</a:t>
            </a:r>
          </a:p>
        </p:txBody>
      </p:sp>
    </p:spTree>
    <p:extLst>
      <p:ext uri="{BB962C8B-B14F-4D97-AF65-F5344CB8AC3E}">
        <p14:creationId xmlns:p14="http://schemas.microsoft.com/office/powerpoint/2010/main" val="118262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8C13E6-F656-4EA0-8DE9-804A9F9F7772}"/>
              </a:ext>
            </a:extLst>
          </p:cNvPr>
          <p:cNvSpPr txBox="1"/>
          <p:nvPr/>
        </p:nvSpPr>
        <p:spPr>
          <a:xfrm>
            <a:off x="1734613" y="886426"/>
            <a:ext cx="59859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7</a:t>
            </a:r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급 합격의 출발점 </a:t>
            </a:r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PSAT</a:t>
            </a:r>
            <a:endParaRPr lang="ko-KR" altLang="en-US"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12AB3-CCEA-CB15-A859-01962B874958}"/>
              </a:ext>
            </a:extLst>
          </p:cNvPr>
          <p:cNvSpPr txBox="1"/>
          <p:nvPr/>
        </p:nvSpPr>
        <p:spPr>
          <a:xfrm>
            <a:off x="1830682" y="1611881"/>
            <a:ext cx="5811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algn="ctr">
              <a:defRPr sz="2000"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dirty="0"/>
              <a:t>하지만 수험생의 </a:t>
            </a:r>
            <a:r>
              <a:rPr lang="en-US" altLang="ko-KR" dirty="0"/>
              <a:t>85%</a:t>
            </a:r>
            <a:r>
              <a:rPr lang="ko-KR" altLang="en-US" dirty="0"/>
              <a:t>는 </a:t>
            </a:r>
            <a:r>
              <a:rPr lang="en-US" altLang="ko-KR" dirty="0"/>
              <a:t>1</a:t>
            </a:r>
            <a:r>
              <a:rPr lang="ko-KR" altLang="en-US" dirty="0"/>
              <a:t>차의 벽을 넘지 못합니다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4D26FE-ECFE-3AF7-E674-04D4D37467BA}"/>
              </a:ext>
            </a:extLst>
          </p:cNvPr>
          <p:cNvSpPr txBox="1"/>
          <p:nvPr/>
        </p:nvSpPr>
        <p:spPr>
          <a:xfrm>
            <a:off x="4053356" y="2490209"/>
            <a:ext cx="13484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&lt;1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차 </a:t>
            </a: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합격율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&gt;</a:t>
            </a:r>
            <a:endParaRPr lang="ko-KR" altLang="en-US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2C1B7CA-1AFD-13E3-6E52-BADDA3FAF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914649"/>
              </p:ext>
            </p:extLst>
          </p:nvPr>
        </p:nvGraphicFramePr>
        <p:xfrm>
          <a:off x="9476174" y="26467"/>
          <a:ext cx="2654423" cy="280761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168042">
                <a:tc gridSpan="3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180045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18004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8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ko-KR" altLang="en-US" sz="900" b="1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디자인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코딩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dirty="0"/>
                        <a:t>해당 페이지 </a:t>
                      </a:r>
                      <a:r>
                        <a:rPr lang="ko-KR" altLang="en-US" sz="900" dirty="0" err="1"/>
                        <a:t>부터</a:t>
                      </a:r>
                      <a:r>
                        <a:rPr lang="ko-KR" altLang="en-US" sz="900" dirty="0"/>
                        <a:t> 따라다니는 배너</a:t>
                      </a:r>
                      <a:br>
                        <a:rPr lang="en-US" altLang="ko-KR" sz="900" dirty="0"/>
                      </a:br>
                      <a:r>
                        <a:rPr lang="en-US" altLang="ko-KR" sz="900" dirty="0"/>
                        <a:t>&gt; </a:t>
                      </a:r>
                      <a:r>
                        <a:rPr lang="ko-KR" altLang="en-US" sz="900" dirty="0"/>
                        <a:t>모바일의 경우 하단 고정 배너로 대체</a:t>
                      </a:r>
                      <a:endParaRPr lang="en-US" altLang="ko-KR" sz="900" dirty="0"/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개발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928135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9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9FC7AF92-C499-02A8-0492-8A226345D48C}"/>
              </a:ext>
            </a:extLst>
          </p:cNvPr>
          <p:cNvSpPr/>
          <p:nvPr/>
        </p:nvSpPr>
        <p:spPr>
          <a:xfrm>
            <a:off x="12958534" y="443476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D1804A4-61AD-D248-9C24-89044789F13D}"/>
              </a:ext>
            </a:extLst>
          </p:cNvPr>
          <p:cNvSpPr/>
          <p:nvPr/>
        </p:nvSpPr>
        <p:spPr>
          <a:xfrm>
            <a:off x="13351897" y="443475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7EC80E60-ED9D-9AD8-21D1-2223317F76F7}"/>
              </a:ext>
            </a:extLst>
          </p:cNvPr>
          <p:cNvSpPr/>
          <p:nvPr/>
        </p:nvSpPr>
        <p:spPr>
          <a:xfrm>
            <a:off x="13745260" y="443474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F98CEA8-8FE8-4515-6B3F-7059025386A6}"/>
              </a:ext>
            </a:extLst>
          </p:cNvPr>
          <p:cNvSpPr/>
          <p:nvPr/>
        </p:nvSpPr>
        <p:spPr>
          <a:xfrm>
            <a:off x="12565171" y="443476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DA199EC-0667-E657-F212-E196F300FF90}"/>
              </a:ext>
            </a:extLst>
          </p:cNvPr>
          <p:cNvSpPr/>
          <p:nvPr/>
        </p:nvSpPr>
        <p:spPr>
          <a:xfrm>
            <a:off x="12509933" y="861236"/>
            <a:ext cx="1492502" cy="14812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9CED1A4-DC3F-9CF3-7D31-6C16C0F31DC9}"/>
              </a:ext>
            </a:extLst>
          </p:cNvPr>
          <p:cNvGrpSpPr/>
          <p:nvPr/>
        </p:nvGrpSpPr>
        <p:grpSpPr>
          <a:xfrm>
            <a:off x="5166202" y="2809374"/>
            <a:ext cx="2835835" cy="3023129"/>
            <a:chOff x="1830682" y="2866172"/>
            <a:chExt cx="2835835" cy="302312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8BB20DB-0D6A-DE61-9586-CBD84C747BE5}"/>
                </a:ext>
              </a:extLst>
            </p:cNvPr>
            <p:cNvSpPr txBox="1"/>
            <p:nvPr/>
          </p:nvSpPr>
          <p:spPr>
            <a:xfrm>
              <a:off x="2904723" y="5627691"/>
              <a:ext cx="69121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2022</a:t>
              </a:r>
              <a:r>
                <a:rPr lang="ko-KR" altLang="en-US" sz="11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년</a:t>
              </a:r>
            </a:p>
          </p:txBody>
        </p:sp>
        <p:graphicFrame>
          <p:nvGraphicFramePr>
            <p:cNvPr id="52" name="차트 51">
              <a:extLst>
                <a:ext uri="{FF2B5EF4-FFF2-40B4-BE49-F238E27FC236}">
                  <a16:creationId xmlns:a16="http://schemas.microsoft.com/office/drawing/2014/main" id="{76304C94-6EE6-5FB6-812A-B9FAFCA8FCC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81615095"/>
                </p:ext>
              </p:extLst>
            </p:nvPr>
          </p:nvGraphicFramePr>
          <p:xfrm>
            <a:off x="1830682" y="2866172"/>
            <a:ext cx="2835835" cy="28313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B3720644-3931-BF89-6456-FE3CE69C0672}"/>
                </a:ext>
              </a:extLst>
            </p:cNvPr>
            <p:cNvSpPr/>
            <p:nvPr/>
          </p:nvSpPr>
          <p:spPr>
            <a:xfrm>
              <a:off x="2561278" y="4560185"/>
              <a:ext cx="1192008" cy="43553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불합격</a:t>
              </a:r>
              <a:endParaRPr lang="en-US" altLang="ko-KR" sz="1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84%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E9C8C93-5B87-478C-936F-4CA3369FECEE}"/>
                </a:ext>
              </a:extLst>
            </p:cNvPr>
            <p:cNvSpPr/>
            <p:nvPr/>
          </p:nvSpPr>
          <p:spPr>
            <a:xfrm>
              <a:off x="3106459" y="3293691"/>
              <a:ext cx="1192008" cy="43553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합격</a:t>
              </a:r>
              <a:endParaRPr lang="en-US" altLang="ko-KR" sz="1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16%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0E09C644-92D1-592B-F0B2-CE0810B9C765}"/>
              </a:ext>
            </a:extLst>
          </p:cNvPr>
          <p:cNvGrpSpPr/>
          <p:nvPr/>
        </p:nvGrpSpPr>
        <p:grpSpPr>
          <a:xfrm>
            <a:off x="1486153" y="2809374"/>
            <a:ext cx="2835835" cy="3023129"/>
            <a:chOff x="4824569" y="2866172"/>
            <a:chExt cx="2835835" cy="3023129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49DAD0-DDB4-A6EE-59C8-EBB26F28DCF7}"/>
                </a:ext>
              </a:extLst>
            </p:cNvPr>
            <p:cNvSpPr txBox="1"/>
            <p:nvPr/>
          </p:nvSpPr>
          <p:spPr>
            <a:xfrm>
              <a:off x="5988505" y="5627691"/>
              <a:ext cx="6607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2021</a:t>
              </a:r>
              <a:r>
                <a:rPr lang="ko-KR" altLang="en-US" sz="1100" dirty="0">
                  <a:latin typeface="G마켓 산스 TTF Light" panose="02000000000000000000" pitchFamily="2" charset="-127"/>
                  <a:ea typeface="G마켓 산스 TTF Light" panose="02000000000000000000" pitchFamily="2" charset="-127"/>
                </a:rPr>
                <a:t>년</a:t>
              </a:r>
            </a:p>
          </p:txBody>
        </p:sp>
        <p:graphicFrame>
          <p:nvGraphicFramePr>
            <p:cNvPr id="53" name="차트 52">
              <a:extLst>
                <a:ext uri="{FF2B5EF4-FFF2-40B4-BE49-F238E27FC236}">
                  <a16:creationId xmlns:a16="http://schemas.microsoft.com/office/drawing/2014/main" id="{D164F678-FF65-FDBB-0659-3B8ED5C33E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56165396"/>
                </p:ext>
              </p:extLst>
            </p:nvPr>
          </p:nvGraphicFramePr>
          <p:xfrm>
            <a:off x="4824569" y="2866172"/>
            <a:ext cx="2835835" cy="28313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243AAE10-3D27-AE0E-F65A-D1C534C846AA}"/>
                </a:ext>
              </a:extLst>
            </p:cNvPr>
            <p:cNvSpPr/>
            <p:nvPr/>
          </p:nvSpPr>
          <p:spPr>
            <a:xfrm>
              <a:off x="6096000" y="3293691"/>
              <a:ext cx="1192008" cy="43553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합격</a:t>
              </a:r>
              <a:endParaRPr lang="en-US" altLang="ko-KR" sz="1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14%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684AC233-CEC3-73A3-EFCA-8D18D35A216B}"/>
                </a:ext>
              </a:extLst>
            </p:cNvPr>
            <p:cNvSpPr/>
            <p:nvPr/>
          </p:nvSpPr>
          <p:spPr>
            <a:xfrm>
              <a:off x="5722880" y="4558907"/>
              <a:ext cx="1192008" cy="435533"/>
            </a:xfrm>
            <a:prstGeom prst="roundRect">
              <a:avLst>
                <a:gd name="adj" fmla="val 5000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불합격</a:t>
              </a:r>
              <a:endParaRPr lang="en-US" altLang="ko-KR" sz="1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  <a:p>
              <a:pPr algn="ctr"/>
              <a:r>
                <a:rPr lang="en-US" altLang="ko-KR" sz="1400" dirty="0">
                  <a:solidFill>
                    <a:schemeClr val="bg1"/>
                  </a:solidFill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86%</a:t>
              </a: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85E0482D-B98E-F212-9432-EBFBEB855507}"/>
              </a:ext>
            </a:extLst>
          </p:cNvPr>
          <p:cNvSpPr/>
          <p:nvPr/>
        </p:nvSpPr>
        <p:spPr>
          <a:xfrm>
            <a:off x="7783869" y="1672531"/>
            <a:ext cx="1613647" cy="60450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latin typeface="+mj-ea"/>
                <a:ea typeface="+mj-ea"/>
              </a:rPr>
              <a:t>변경사항</a:t>
            </a:r>
            <a:r>
              <a:rPr lang="en-US" altLang="ko-KR" sz="1200" b="1" dirty="0">
                <a:latin typeface="+mj-ea"/>
                <a:ea typeface="+mj-ea"/>
              </a:rPr>
              <a:t>)</a:t>
            </a:r>
          </a:p>
          <a:p>
            <a:r>
              <a:rPr lang="ko-KR" altLang="en-US" sz="1200" b="1" dirty="0">
                <a:latin typeface="+mj-ea"/>
                <a:ea typeface="+mj-ea"/>
              </a:rPr>
              <a:t>따라다니는 배너</a:t>
            </a:r>
            <a:endParaRPr lang="en-US" altLang="ko-KR" sz="1200" b="1" dirty="0">
              <a:latin typeface="+mj-ea"/>
              <a:ea typeface="+mj-ea"/>
            </a:endParaRPr>
          </a:p>
          <a:p>
            <a:r>
              <a:rPr lang="ko-KR" altLang="en-US" sz="1200" b="1" dirty="0">
                <a:latin typeface="+mj-ea"/>
                <a:ea typeface="+mj-ea"/>
              </a:rPr>
              <a:t>삭제</a:t>
            </a:r>
            <a:endParaRPr lang="en-US" altLang="ko-KR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349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D20F0D-0617-C8D6-E185-62A5891E17E2}"/>
              </a:ext>
            </a:extLst>
          </p:cNvPr>
          <p:cNvSpPr txBox="1"/>
          <p:nvPr/>
        </p:nvSpPr>
        <p:spPr>
          <a:xfrm>
            <a:off x="830881" y="2361083"/>
            <a:ext cx="3068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PSAT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한 번도 응시해본 적이 없는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초시생입니다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공부 방법이나 기간 등을 잘 모르는데 인강으로 충분히 가능할까요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?</a:t>
            </a:r>
          </a:p>
          <a:p>
            <a:pPr algn="r"/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r"/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공무원 커뮤니티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ID </a:t>
            </a:r>
            <a:r>
              <a:rPr lang="en-US" altLang="ko-KR" sz="900" dirty="0" err="1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alsq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****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716032-D5FE-9ED0-D55E-575FA6B687A5}"/>
              </a:ext>
            </a:extLst>
          </p:cNvPr>
          <p:cNvSpPr txBox="1"/>
          <p:nvPr/>
        </p:nvSpPr>
        <p:spPr>
          <a:xfrm>
            <a:off x="4589048" y="5145169"/>
            <a:ext cx="348125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PSAT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쌩처음이구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…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시간재고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작년거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풀어봤는데 평균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68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점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나왔습니다ㅠㅠ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;; 75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점 이상은 나올 줄 알았는데 생각보다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틀린게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많네요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일행도전기준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PSAT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비중을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어느정도로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둬야할까요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?</a:t>
            </a:r>
          </a:p>
          <a:p>
            <a:pPr algn="r"/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r"/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공무원 커뮤니티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ID hm97****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592F8-36AC-042A-9950-17F859FB883D}"/>
              </a:ext>
            </a:extLst>
          </p:cNvPr>
          <p:cNvSpPr txBox="1"/>
          <p:nvPr/>
        </p:nvSpPr>
        <p:spPr>
          <a:xfrm>
            <a:off x="1442835" y="5274086"/>
            <a:ext cx="20089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PSAT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도 인강 보시나요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?</a:t>
            </a:r>
          </a:p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공부해보면 많이 어렵나요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?</a:t>
            </a:r>
          </a:p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시작전에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궁금하네요ㅠ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r"/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r"/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공무원 커뮤니티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ID wus2****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0798E9-8C7C-2FA5-A454-C5729110BAF7}"/>
              </a:ext>
            </a:extLst>
          </p:cNvPr>
          <p:cNvSpPr txBox="1"/>
          <p:nvPr/>
        </p:nvSpPr>
        <p:spPr>
          <a:xfrm>
            <a:off x="588478" y="610201"/>
            <a:ext cx="8278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PSAT</a:t>
            </a:r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에 대한 해소되지 않는 막막함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B2FA9D-7370-B062-EA48-C9AA927450EE}"/>
              </a:ext>
            </a:extLst>
          </p:cNvPr>
          <p:cNvSpPr txBox="1"/>
          <p:nvPr/>
        </p:nvSpPr>
        <p:spPr>
          <a:xfrm>
            <a:off x="1510104" y="1361043"/>
            <a:ext cx="64524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많은 수험생들이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PSAT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학습에 관해 많은 질문을 합니다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8D747-3FE5-9D85-83EF-42D5B530132E}"/>
              </a:ext>
            </a:extLst>
          </p:cNvPr>
          <p:cNvSpPr txBox="1"/>
          <p:nvPr/>
        </p:nvSpPr>
        <p:spPr>
          <a:xfrm>
            <a:off x="4160242" y="2860206"/>
            <a:ext cx="18278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PSAT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정말 쉽지 않아요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algn="r"/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r"/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공무원 커뮤니티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ID wus2****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" name="말풍선: 모서리가 둥근 사각형 8">
            <a:extLst>
              <a:ext uri="{FF2B5EF4-FFF2-40B4-BE49-F238E27FC236}">
                <a16:creationId xmlns:a16="http://schemas.microsoft.com/office/drawing/2014/main" id="{6B57F869-2467-EB97-0766-B6EED46C6120}"/>
              </a:ext>
            </a:extLst>
          </p:cNvPr>
          <p:cNvSpPr/>
          <p:nvPr/>
        </p:nvSpPr>
        <p:spPr>
          <a:xfrm>
            <a:off x="830881" y="2351314"/>
            <a:ext cx="3068766" cy="910369"/>
          </a:xfrm>
          <a:prstGeom prst="wedgeRoundRectCallout">
            <a:avLst>
              <a:gd name="adj1" fmla="val 19612"/>
              <a:gd name="adj2" fmla="val 82589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모서리가 둥근 사각형 9">
            <a:extLst>
              <a:ext uri="{FF2B5EF4-FFF2-40B4-BE49-F238E27FC236}">
                <a16:creationId xmlns:a16="http://schemas.microsoft.com/office/drawing/2014/main" id="{68FCF00C-9ED9-22AE-CCB9-85DB70FFCA56}"/>
              </a:ext>
            </a:extLst>
          </p:cNvPr>
          <p:cNvSpPr/>
          <p:nvPr/>
        </p:nvSpPr>
        <p:spPr>
          <a:xfrm>
            <a:off x="4589048" y="5102989"/>
            <a:ext cx="3481253" cy="1334842"/>
          </a:xfrm>
          <a:prstGeom prst="wedgeRoundRectCallout">
            <a:avLst>
              <a:gd name="adj1" fmla="val -6301"/>
              <a:gd name="adj2" fmla="val 64790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말풍선: 모서리가 둥근 사각형 10">
            <a:extLst>
              <a:ext uri="{FF2B5EF4-FFF2-40B4-BE49-F238E27FC236}">
                <a16:creationId xmlns:a16="http://schemas.microsoft.com/office/drawing/2014/main" id="{3FAE91EE-C909-A420-F9EA-BDE68180ABE2}"/>
              </a:ext>
            </a:extLst>
          </p:cNvPr>
          <p:cNvSpPr/>
          <p:nvPr/>
        </p:nvSpPr>
        <p:spPr>
          <a:xfrm>
            <a:off x="1401191" y="5159264"/>
            <a:ext cx="2092236" cy="1082650"/>
          </a:xfrm>
          <a:prstGeom prst="wedgeRoundRectCallout">
            <a:avLst>
              <a:gd name="adj1" fmla="val 5769"/>
              <a:gd name="adj2" fmla="val 55942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말풍선: 모서리가 둥근 사각형 11">
            <a:extLst>
              <a:ext uri="{FF2B5EF4-FFF2-40B4-BE49-F238E27FC236}">
                <a16:creationId xmlns:a16="http://schemas.microsoft.com/office/drawing/2014/main" id="{3AC93011-96F7-D831-3265-7408676AAAF5}"/>
              </a:ext>
            </a:extLst>
          </p:cNvPr>
          <p:cNvSpPr/>
          <p:nvPr/>
        </p:nvSpPr>
        <p:spPr>
          <a:xfrm>
            <a:off x="4145764" y="2797692"/>
            <a:ext cx="1866233" cy="707886"/>
          </a:xfrm>
          <a:prstGeom prst="wedgeRoundRectCallout">
            <a:avLst>
              <a:gd name="adj1" fmla="val -37935"/>
              <a:gd name="adj2" fmla="val 63986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0B8FD-EAB2-96B1-5139-F9351ADC26A6}"/>
              </a:ext>
            </a:extLst>
          </p:cNvPr>
          <p:cNvSpPr txBox="1"/>
          <p:nvPr/>
        </p:nvSpPr>
        <p:spPr>
          <a:xfrm>
            <a:off x="3043444" y="3995194"/>
            <a:ext cx="23423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이제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월부터 본격적으로 준비해볼까 하는데 국어를 원래 잘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못했어서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걱정이네요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r"/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r"/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공무원 커뮤니티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ID good****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4" name="말풍선: 모서리가 둥근 사각형 13">
            <a:extLst>
              <a:ext uri="{FF2B5EF4-FFF2-40B4-BE49-F238E27FC236}">
                <a16:creationId xmlns:a16="http://schemas.microsoft.com/office/drawing/2014/main" id="{F5092720-736A-33EC-3469-B83461FFB6A7}"/>
              </a:ext>
            </a:extLst>
          </p:cNvPr>
          <p:cNvSpPr/>
          <p:nvPr/>
        </p:nvSpPr>
        <p:spPr>
          <a:xfrm>
            <a:off x="3025395" y="3932008"/>
            <a:ext cx="2421376" cy="986515"/>
          </a:xfrm>
          <a:prstGeom prst="wedgeRoundRectCallout">
            <a:avLst>
              <a:gd name="adj1" fmla="val -2329"/>
              <a:gd name="adj2" fmla="val 60455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454204-2711-F3BF-BEBB-6627F5C27C7E}"/>
              </a:ext>
            </a:extLst>
          </p:cNvPr>
          <p:cNvSpPr txBox="1"/>
          <p:nvPr/>
        </p:nvSpPr>
        <p:spPr>
          <a:xfrm>
            <a:off x="5656049" y="3665647"/>
            <a:ext cx="2192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공기업 준비하느라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NCS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공부했었는데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NCS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와는 비교도 안 되게 어렵습니다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r"/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r"/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공무원 커뮤니티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ID wus2****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말풍선: 모서리가 둥근 사각형 15">
            <a:extLst>
              <a:ext uri="{FF2B5EF4-FFF2-40B4-BE49-F238E27FC236}">
                <a16:creationId xmlns:a16="http://schemas.microsoft.com/office/drawing/2014/main" id="{1FAD6BCA-D78B-8A9A-EFFE-981F72DE2407}"/>
              </a:ext>
            </a:extLst>
          </p:cNvPr>
          <p:cNvSpPr/>
          <p:nvPr/>
        </p:nvSpPr>
        <p:spPr>
          <a:xfrm>
            <a:off x="5641570" y="3603133"/>
            <a:ext cx="2207322" cy="985844"/>
          </a:xfrm>
          <a:prstGeom prst="wedgeRoundRectCallout">
            <a:avLst>
              <a:gd name="adj1" fmla="val -37935"/>
              <a:gd name="adj2" fmla="val 63986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8F5CD0-A1F8-F4BB-4B14-767C636AECF9}"/>
              </a:ext>
            </a:extLst>
          </p:cNvPr>
          <p:cNvSpPr txBox="1"/>
          <p:nvPr/>
        </p:nvSpPr>
        <p:spPr>
          <a:xfrm>
            <a:off x="680414" y="3714117"/>
            <a:ext cx="21928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자료해석은 어떻게 공부하시는지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정말 궁금합니다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ㅠ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r"/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r"/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공무원 커뮤니티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ID </a:t>
            </a:r>
            <a:r>
              <a:rPr lang="en-US" altLang="ko-KR" sz="900" dirty="0" err="1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wdas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****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8" name="말풍선: 모서리가 둥근 사각형 17">
            <a:extLst>
              <a:ext uri="{FF2B5EF4-FFF2-40B4-BE49-F238E27FC236}">
                <a16:creationId xmlns:a16="http://schemas.microsoft.com/office/drawing/2014/main" id="{E7C709AD-B8D5-A48B-15F7-D64F8C3103E9}"/>
              </a:ext>
            </a:extLst>
          </p:cNvPr>
          <p:cNvSpPr/>
          <p:nvPr/>
        </p:nvSpPr>
        <p:spPr>
          <a:xfrm>
            <a:off x="665935" y="3651603"/>
            <a:ext cx="2207322" cy="801178"/>
          </a:xfrm>
          <a:prstGeom prst="wedgeRoundRectCallout">
            <a:avLst>
              <a:gd name="adj1" fmla="val -37935"/>
              <a:gd name="adj2" fmla="val 63986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5870DB-176D-8EE0-CCF5-CBC2D0C7A0F3}"/>
              </a:ext>
            </a:extLst>
          </p:cNvPr>
          <p:cNvSpPr txBox="1"/>
          <p:nvPr/>
        </p:nvSpPr>
        <p:spPr>
          <a:xfrm>
            <a:off x="6223548" y="1955845"/>
            <a:ext cx="28560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도대체 뭐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부터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시작해야할지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감이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안와서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글을 올립니다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시중 서점에서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PSAT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관련 책을 사서 풀면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되는건가요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? </a:t>
            </a:r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r"/>
            <a:endParaRPr lang="en-US" altLang="ko-KR" sz="900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r"/>
            <a:r>
              <a:rPr lang="ko-KR" altLang="en-US" sz="900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공무원 커뮤니티 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ID </a:t>
            </a:r>
            <a:r>
              <a:rPr lang="en-US" altLang="ko-KR" sz="900" dirty="0" err="1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seag</a:t>
            </a:r>
            <a:r>
              <a:rPr lang="en-US" altLang="ko-KR" sz="900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****</a:t>
            </a:r>
            <a:endParaRPr lang="ko-KR" altLang="en-US" sz="900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0" name="말풍선: 모서리가 둥근 사각형 19">
            <a:extLst>
              <a:ext uri="{FF2B5EF4-FFF2-40B4-BE49-F238E27FC236}">
                <a16:creationId xmlns:a16="http://schemas.microsoft.com/office/drawing/2014/main" id="{B55455C0-2DC3-E753-8BE0-4A43E13C64C9}"/>
              </a:ext>
            </a:extLst>
          </p:cNvPr>
          <p:cNvSpPr/>
          <p:nvPr/>
        </p:nvSpPr>
        <p:spPr>
          <a:xfrm>
            <a:off x="6180005" y="1936876"/>
            <a:ext cx="2917048" cy="923330"/>
          </a:xfrm>
          <a:prstGeom prst="wedgeRoundRectCallout">
            <a:avLst>
              <a:gd name="adj1" fmla="val -37935"/>
              <a:gd name="adj2" fmla="val 63986"/>
              <a:gd name="adj3" fmla="val 16667"/>
            </a:avLst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7D98081E-F703-1ABA-70EA-D30849B78BF9}"/>
              </a:ext>
            </a:extLst>
          </p:cNvPr>
          <p:cNvSpPr/>
          <p:nvPr/>
        </p:nvSpPr>
        <p:spPr>
          <a:xfrm>
            <a:off x="12958534" y="443476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E996C393-D43A-623E-091F-91D42808F24F}"/>
              </a:ext>
            </a:extLst>
          </p:cNvPr>
          <p:cNvSpPr/>
          <p:nvPr/>
        </p:nvSpPr>
        <p:spPr>
          <a:xfrm>
            <a:off x="13351897" y="443475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31666F4-907A-4AE2-BA0D-26AE6E433DF1}"/>
              </a:ext>
            </a:extLst>
          </p:cNvPr>
          <p:cNvSpPr/>
          <p:nvPr/>
        </p:nvSpPr>
        <p:spPr>
          <a:xfrm>
            <a:off x="13745260" y="443474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934C239D-13A4-F53E-2319-510ECE09DC07}"/>
              </a:ext>
            </a:extLst>
          </p:cNvPr>
          <p:cNvSpPr/>
          <p:nvPr/>
        </p:nvSpPr>
        <p:spPr>
          <a:xfrm>
            <a:off x="12565171" y="443476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8A0A5F-F0A4-CDB7-ABE3-251A9D943790}"/>
              </a:ext>
            </a:extLst>
          </p:cNvPr>
          <p:cNvSpPr/>
          <p:nvPr/>
        </p:nvSpPr>
        <p:spPr>
          <a:xfrm>
            <a:off x="12509933" y="861236"/>
            <a:ext cx="1492502" cy="14812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185ECB26-9ABE-74C4-B757-3FE446BBEC1E}"/>
              </a:ext>
            </a:extLst>
          </p:cNvPr>
          <p:cNvSpPr/>
          <p:nvPr/>
        </p:nvSpPr>
        <p:spPr>
          <a:xfrm>
            <a:off x="327156" y="1718086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49D17A2-FDD7-C3E2-586F-75C1F3D1FB3A}"/>
              </a:ext>
            </a:extLst>
          </p:cNvPr>
          <p:cNvSpPr/>
          <p:nvPr/>
        </p:nvSpPr>
        <p:spPr>
          <a:xfrm>
            <a:off x="455744" y="1903619"/>
            <a:ext cx="8715149" cy="4855769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9B0AA571-4572-FB1F-49D9-205EC71B8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714044"/>
              </p:ext>
            </p:extLst>
          </p:nvPr>
        </p:nvGraphicFramePr>
        <p:xfrm>
          <a:off x="9476174" y="26467"/>
          <a:ext cx="2654423" cy="253329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168042">
                <a:tc gridSpan="3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180045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18004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8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ko-KR" altLang="en-US" sz="900" b="1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디자인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코딩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dirty="0"/>
                        <a:t>차례대로 말풍선이 뜨는 효과</a:t>
                      </a:r>
                      <a:endParaRPr lang="en-US" altLang="ko-KR" sz="900" dirty="0"/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개발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928135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9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93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06872A6-995C-1344-5CB5-E1C2BAC72C33}"/>
              </a:ext>
            </a:extLst>
          </p:cNvPr>
          <p:cNvCxnSpPr>
            <a:cxnSpLocks/>
          </p:cNvCxnSpPr>
          <p:nvPr/>
        </p:nvCxnSpPr>
        <p:spPr>
          <a:xfrm>
            <a:off x="1361147" y="3393738"/>
            <a:ext cx="70426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B771B-6596-7715-F5FB-C79ED4D562D3}"/>
              </a:ext>
            </a:extLst>
          </p:cNvPr>
          <p:cNvSpPr/>
          <p:nvPr/>
        </p:nvSpPr>
        <p:spPr>
          <a:xfrm>
            <a:off x="2275057" y="1473900"/>
            <a:ext cx="4905059" cy="151164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0" name="Picture 2" descr="Free vector dotted halftone arrows set">
            <a:extLst>
              <a:ext uri="{FF2B5EF4-FFF2-40B4-BE49-F238E27FC236}">
                <a16:creationId xmlns:a16="http://schemas.microsoft.com/office/drawing/2014/main" id="{8C889AB4-05D9-6EAC-FE5A-5BC8EBB8EE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4" t="52344" r="5040" b="30065"/>
          <a:stretch/>
        </p:blipFill>
        <p:spPr bwMode="auto">
          <a:xfrm>
            <a:off x="2116809" y="4895892"/>
            <a:ext cx="1680078" cy="56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3D0B74-E880-8C8E-AF62-2B2E7EB4AC70}"/>
              </a:ext>
            </a:extLst>
          </p:cNvPr>
          <p:cNvSpPr txBox="1"/>
          <p:nvPr/>
        </p:nvSpPr>
        <p:spPr>
          <a:xfrm>
            <a:off x="2269221" y="806141"/>
            <a:ext cx="4916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합격의 성공적인 출발</a:t>
            </a:r>
            <a:endParaRPr lang="en-US" altLang="ko-KR" sz="4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C3441D-B268-7E6F-35D9-AE7788A6DCF0}"/>
              </a:ext>
            </a:extLst>
          </p:cNvPr>
          <p:cNvSpPr txBox="1"/>
          <p:nvPr/>
        </p:nvSpPr>
        <p:spPr>
          <a:xfrm>
            <a:off x="2313303" y="1566281"/>
            <a:ext cx="482856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법률저널 </a:t>
            </a:r>
            <a:r>
              <a:rPr lang="en-US" altLang="ko-KR" sz="4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X </a:t>
            </a:r>
            <a:r>
              <a:rPr lang="ko-KR" altLang="en-US" sz="4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</a:t>
            </a:r>
            <a:endParaRPr lang="en-US" altLang="ko-KR" sz="4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4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PSAT </a:t>
            </a:r>
            <a:r>
              <a:rPr lang="ko-KR" altLang="en-US" sz="40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모의고사</a:t>
            </a:r>
            <a:endParaRPr lang="en-US" altLang="ko-KR" sz="40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7EAC38-C26A-854C-B12B-F196F225F643}"/>
              </a:ext>
            </a:extLst>
          </p:cNvPr>
          <p:cNvSpPr txBox="1"/>
          <p:nvPr/>
        </p:nvSpPr>
        <p:spPr>
          <a:xfrm>
            <a:off x="4517205" y="3197749"/>
            <a:ext cx="43152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6DA5B0-2D82-5866-2900-6D15E4BCE532}"/>
              </a:ext>
            </a:extLst>
          </p:cNvPr>
          <p:cNvSpPr txBox="1"/>
          <p:nvPr/>
        </p:nvSpPr>
        <p:spPr>
          <a:xfrm>
            <a:off x="3069112" y="3586393"/>
            <a:ext cx="33169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단계 출제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&amp;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검수 시스템의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법률저널</a:t>
            </a:r>
            <a:r>
              <a:rPr lang="en-US" altLang="ko-KR" sz="20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엄선 문항</a:t>
            </a:r>
            <a:endParaRPr lang="en-US" altLang="ko-KR" sz="2000" dirty="0">
              <a:solidFill>
                <a:srgbClr val="C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E1FCAF36-377C-2B94-6FFF-999CBCD8893C}"/>
              </a:ext>
            </a:extLst>
          </p:cNvPr>
          <p:cNvSpPr/>
          <p:nvPr/>
        </p:nvSpPr>
        <p:spPr>
          <a:xfrm>
            <a:off x="1205779" y="4550071"/>
            <a:ext cx="1255059" cy="125505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42CCAB-ADAE-A622-26A0-73FCF99BE862}"/>
              </a:ext>
            </a:extLst>
          </p:cNvPr>
          <p:cNvSpPr txBox="1"/>
          <p:nvPr/>
        </p:nvSpPr>
        <p:spPr>
          <a:xfrm>
            <a:off x="1205872" y="4854435"/>
            <a:ext cx="125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400">
                <a:latin typeface="G마켓 산스 TTF Medium" panose="02000000000000000000" pitchFamily="2" charset="-127"/>
                <a:ea typeface="G마켓 산스 TTF Medium" panose="02000000000000000000" pitchFamily="2" charset="-127"/>
              </a:defRPr>
            </a:lvl1pPr>
          </a:lstStyle>
          <a:p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인혁처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기출문제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철저히 분석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7" name="Picture 2" descr="Free vector dotted halftone arrows set">
            <a:extLst>
              <a:ext uri="{FF2B5EF4-FFF2-40B4-BE49-F238E27FC236}">
                <a16:creationId xmlns:a16="http://schemas.microsoft.com/office/drawing/2014/main" id="{D76E757A-D599-9427-8415-A92A70389B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34" t="52344" r="5040" b="30065"/>
          <a:stretch/>
        </p:blipFill>
        <p:spPr bwMode="auto">
          <a:xfrm>
            <a:off x="5130660" y="4895892"/>
            <a:ext cx="1709182" cy="56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타원 17">
            <a:extLst>
              <a:ext uri="{FF2B5EF4-FFF2-40B4-BE49-F238E27FC236}">
                <a16:creationId xmlns:a16="http://schemas.microsoft.com/office/drawing/2014/main" id="{768D1BA5-F5F7-36C8-E483-1A0D794023B1}"/>
              </a:ext>
            </a:extLst>
          </p:cNvPr>
          <p:cNvSpPr/>
          <p:nvPr/>
        </p:nvSpPr>
        <p:spPr>
          <a:xfrm>
            <a:off x="4097101" y="4550071"/>
            <a:ext cx="1255059" cy="125505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3A2F3F-6744-F3EC-7CF2-267F903AE9DC}"/>
              </a:ext>
            </a:extLst>
          </p:cNvPr>
          <p:cNvSpPr txBox="1"/>
          <p:nvPr/>
        </p:nvSpPr>
        <p:spPr>
          <a:xfrm>
            <a:off x="4002972" y="4854435"/>
            <a:ext cx="144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dirty="0"/>
              <a:t>실제 </a:t>
            </a:r>
            <a:r>
              <a:rPr lang="ko-KR" altLang="en-US" dirty="0" err="1"/>
              <a:t>인혁처</a:t>
            </a:r>
            <a:r>
              <a:rPr lang="ko-KR" altLang="en-US" dirty="0"/>
              <a:t> </a:t>
            </a:r>
            <a:r>
              <a:rPr lang="en-US" altLang="ko-KR" dirty="0"/>
              <a:t>PSAT </a:t>
            </a:r>
            <a:r>
              <a:rPr lang="ko-KR" altLang="en-US" dirty="0"/>
              <a:t>검수위원의 출제 및 검수 </a:t>
            </a: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C9C78F4-A54C-B945-39CA-E05D8BD041D0}"/>
              </a:ext>
            </a:extLst>
          </p:cNvPr>
          <p:cNvSpPr/>
          <p:nvPr/>
        </p:nvSpPr>
        <p:spPr>
          <a:xfrm>
            <a:off x="7054579" y="4550071"/>
            <a:ext cx="1255059" cy="1255059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3FFBC8-C9B8-9678-8573-7DBB7674EC7D}"/>
              </a:ext>
            </a:extLst>
          </p:cNvPr>
          <p:cNvSpPr txBox="1"/>
          <p:nvPr/>
        </p:nvSpPr>
        <p:spPr>
          <a:xfrm>
            <a:off x="6960450" y="4854435"/>
            <a:ext cx="1443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dirty="0"/>
              <a:t>5</a:t>
            </a:r>
            <a:r>
              <a:rPr lang="ko-KR" altLang="en-US" dirty="0"/>
              <a:t>급 </a:t>
            </a:r>
            <a:r>
              <a:rPr lang="en-US" altLang="ko-KR" dirty="0"/>
              <a:t>PSAT</a:t>
            </a:r>
          </a:p>
          <a:p>
            <a:r>
              <a:rPr lang="ko-KR" altLang="en-US" dirty="0"/>
              <a:t>합격생들과</a:t>
            </a:r>
            <a:endParaRPr lang="en-US" altLang="ko-KR" dirty="0"/>
          </a:p>
          <a:p>
            <a:r>
              <a:rPr lang="ko-KR" altLang="en-US" dirty="0"/>
              <a:t>고득점자의 검수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F323902-0A85-6E00-8D72-E933EAC44DC7}"/>
              </a:ext>
            </a:extLst>
          </p:cNvPr>
          <p:cNvSpPr/>
          <p:nvPr/>
        </p:nvSpPr>
        <p:spPr>
          <a:xfrm>
            <a:off x="12958534" y="443476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87240F66-6987-F5F5-C5F7-30F6D859979D}"/>
              </a:ext>
            </a:extLst>
          </p:cNvPr>
          <p:cNvSpPr/>
          <p:nvPr/>
        </p:nvSpPr>
        <p:spPr>
          <a:xfrm>
            <a:off x="13351897" y="443475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D1C2793-1D58-6557-735B-7B1763B4B32F}"/>
              </a:ext>
            </a:extLst>
          </p:cNvPr>
          <p:cNvSpPr/>
          <p:nvPr/>
        </p:nvSpPr>
        <p:spPr>
          <a:xfrm>
            <a:off x="13745260" y="443474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DCF78E9D-E6D0-09BC-504A-D231538EE62E}"/>
              </a:ext>
            </a:extLst>
          </p:cNvPr>
          <p:cNvSpPr/>
          <p:nvPr/>
        </p:nvSpPr>
        <p:spPr>
          <a:xfrm>
            <a:off x="12565171" y="443476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27BC81-3B33-6AD8-2395-474F2CC67995}"/>
              </a:ext>
            </a:extLst>
          </p:cNvPr>
          <p:cNvSpPr/>
          <p:nvPr/>
        </p:nvSpPr>
        <p:spPr>
          <a:xfrm>
            <a:off x="12509933" y="861236"/>
            <a:ext cx="1492502" cy="14812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FA5EF437-FCB9-EE88-B0DC-553DDA4FDE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3099"/>
              </p:ext>
            </p:extLst>
          </p:nvPr>
        </p:nvGraphicFramePr>
        <p:xfrm>
          <a:off x="9476174" y="26467"/>
          <a:ext cx="2654423" cy="253329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168042">
                <a:tc gridSpan="3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180045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18004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8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ko-KR" altLang="en-US" sz="900" b="1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디자인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코딩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dirty="0"/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개발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928135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9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5599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68232B5F-0E1F-E6BC-BB9C-46F7C78E534B}"/>
              </a:ext>
            </a:extLst>
          </p:cNvPr>
          <p:cNvSpPr/>
          <p:nvPr/>
        </p:nvSpPr>
        <p:spPr>
          <a:xfrm>
            <a:off x="776888" y="2342483"/>
            <a:ext cx="3302158" cy="16302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2EBAB64-2DD9-D959-9263-1ABF53A9733E}"/>
              </a:ext>
            </a:extLst>
          </p:cNvPr>
          <p:cNvCxnSpPr>
            <a:cxnSpLocks/>
          </p:cNvCxnSpPr>
          <p:nvPr/>
        </p:nvCxnSpPr>
        <p:spPr>
          <a:xfrm>
            <a:off x="1370112" y="632491"/>
            <a:ext cx="70426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8C1051-3373-FCAB-704D-E4E5B3DDC766}"/>
              </a:ext>
            </a:extLst>
          </p:cNvPr>
          <p:cNvSpPr txBox="1"/>
          <p:nvPr/>
        </p:nvSpPr>
        <p:spPr>
          <a:xfrm>
            <a:off x="4526170" y="436502"/>
            <a:ext cx="43152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②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9DFEC-9A69-27A9-0F3E-8F9FA918540C}"/>
              </a:ext>
            </a:extLst>
          </p:cNvPr>
          <p:cNvSpPr txBox="1"/>
          <p:nvPr/>
        </p:nvSpPr>
        <p:spPr>
          <a:xfrm>
            <a:off x="3253248" y="938507"/>
            <a:ext cx="29594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위의 콜라보레이션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법률저널 </a:t>
            </a:r>
            <a:r>
              <a:rPr lang="en-US" altLang="ko-KR" sz="20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 </a:t>
            </a:r>
            <a:r>
              <a:rPr lang="ko-KR" altLang="en-US" sz="20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미래인재고시</a:t>
            </a:r>
            <a:endParaRPr lang="en-US" altLang="ko-KR" sz="2000" dirty="0">
              <a:solidFill>
                <a:srgbClr val="C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AB19C9-FB6F-72CB-BB07-D0D758F7D256}"/>
              </a:ext>
            </a:extLst>
          </p:cNvPr>
          <p:cNvSpPr txBox="1"/>
          <p:nvPr/>
        </p:nvSpPr>
        <p:spPr>
          <a:xfrm>
            <a:off x="1078083" y="2548954"/>
            <a:ext cx="2684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실전에 가장 적합한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PSAT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5BDDC-D4E0-E048-CE18-3A7795B44E18}"/>
              </a:ext>
            </a:extLst>
          </p:cNvPr>
          <p:cNvSpPr txBox="1"/>
          <p:nvPr/>
        </p:nvSpPr>
        <p:spPr>
          <a:xfrm>
            <a:off x="776888" y="3248007"/>
            <a:ext cx="129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sz="36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36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 </a:t>
            </a:r>
            <a:endParaRPr lang="en-US" altLang="ko-KR" sz="3600" dirty="0">
              <a:solidFill>
                <a:srgbClr val="C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3CB40-D764-3791-10A4-0B173982711A}"/>
              </a:ext>
            </a:extLst>
          </p:cNvPr>
          <p:cNvSpPr txBox="1"/>
          <p:nvPr/>
        </p:nvSpPr>
        <p:spPr>
          <a:xfrm>
            <a:off x="984589" y="2880455"/>
            <a:ext cx="2684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추천하고 싶은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PSAT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9C235-ECD9-5C39-75E6-554F72DC48B4}"/>
              </a:ext>
            </a:extLst>
          </p:cNvPr>
          <p:cNvSpPr txBox="1"/>
          <p:nvPr/>
        </p:nvSpPr>
        <p:spPr>
          <a:xfrm>
            <a:off x="538697" y="6421498"/>
            <a:ext cx="4764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 2022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년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7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급 공채 응시생 대상의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‘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법률저널 합격예측 시스템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’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참여자 중 응답자 </a:t>
            </a:r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1,148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명 대상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** 2023 </a:t>
            </a:r>
            <a:r>
              <a:rPr lang="ko-KR" altLang="en-US" sz="9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히트브랜드 대상 수상</a:t>
            </a:r>
            <a:endParaRPr lang="en-US" altLang="ko-KR" sz="900" dirty="0">
              <a:solidFill>
                <a:schemeClr val="tx1">
                  <a:lumMod val="50000"/>
                  <a:lumOff val="50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0138F973-9387-932C-635F-3334C634F75D}"/>
              </a:ext>
            </a:extLst>
          </p:cNvPr>
          <p:cNvSpPr/>
          <p:nvPr/>
        </p:nvSpPr>
        <p:spPr>
          <a:xfrm>
            <a:off x="12958534" y="443476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C6E5036-0C57-E878-DBD7-BAFECB8B1E64}"/>
              </a:ext>
            </a:extLst>
          </p:cNvPr>
          <p:cNvSpPr/>
          <p:nvPr/>
        </p:nvSpPr>
        <p:spPr>
          <a:xfrm>
            <a:off x="13351897" y="443475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CB921D66-D293-33BC-5603-8F387948A48A}"/>
              </a:ext>
            </a:extLst>
          </p:cNvPr>
          <p:cNvSpPr/>
          <p:nvPr/>
        </p:nvSpPr>
        <p:spPr>
          <a:xfrm>
            <a:off x="13745260" y="443474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7A830535-89D5-50D8-BDA4-9A10AFCEA227}"/>
              </a:ext>
            </a:extLst>
          </p:cNvPr>
          <p:cNvSpPr/>
          <p:nvPr/>
        </p:nvSpPr>
        <p:spPr>
          <a:xfrm>
            <a:off x="12565171" y="443476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FD4380-386D-E33E-8EBA-01182438BB1C}"/>
              </a:ext>
            </a:extLst>
          </p:cNvPr>
          <p:cNvSpPr/>
          <p:nvPr/>
        </p:nvSpPr>
        <p:spPr>
          <a:xfrm>
            <a:off x="12509933" y="861236"/>
            <a:ext cx="1492502" cy="14812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A286183-7F32-6E7B-921A-AD0E0BD5099D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26467"/>
          <a:ext cx="2654423" cy="253329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168042">
                <a:tc gridSpan="3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180045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18004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8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ko-KR" altLang="en-US" sz="900" b="1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디자인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코딩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dirty="0"/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개발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928135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9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82AAB174-395B-EEEA-D692-142E9012D9D1}"/>
              </a:ext>
            </a:extLst>
          </p:cNvPr>
          <p:cNvSpPr txBox="1"/>
          <p:nvPr/>
        </p:nvSpPr>
        <p:spPr>
          <a:xfrm>
            <a:off x="1659410" y="3175807"/>
            <a:ext cx="240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E285E1-43F7-60F5-0D1E-C4AD431EE5DD}"/>
              </a:ext>
            </a:extLst>
          </p:cNvPr>
          <p:cNvSpPr txBox="1"/>
          <p:nvPr/>
        </p:nvSpPr>
        <p:spPr>
          <a:xfrm>
            <a:off x="1595821" y="3240550"/>
            <a:ext cx="23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sz="36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법률저널</a:t>
            </a:r>
            <a:endParaRPr lang="en-US" altLang="ko-KR" sz="3600" dirty="0">
              <a:solidFill>
                <a:srgbClr val="C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98E55A-7BB0-DB96-D2AB-0DBAE202388C}"/>
              </a:ext>
            </a:extLst>
          </p:cNvPr>
          <p:cNvSpPr txBox="1"/>
          <p:nvPr/>
        </p:nvSpPr>
        <p:spPr>
          <a:xfrm>
            <a:off x="4458382" y="2791086"/>
            <a:ext cx="538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sz="36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01F40D45-065E-B3EB-6DDA-0C2A8CE6DECB}"/>
              </a:ext>
            </a:extLst>
          </p:cNvPr>
          <p:cNvSpPr/>
          <p:nvPr/>
        </p:nvSpPr>
        <p:spPr>
          <a:xfrm>
            <a:off x="5452665" y="2340671"/>
            <a:ext cx="3302158" cy="163020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B2D0A5-3352-7D5C-33A4-B37BF137D67B}"/>
              </a:ext>
            </a:extLst>
          </p:cNvPr>
          <p:cNvSpPr txBox="1"/>
          <p:nvPr/>
        </p:nvSpPr>
        <p:spPr>
          <a:xfrm>
            <a:off x="5740947" y="2547142"/>
            <a:ext cx="2684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2023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시험 완벽 적중 컨텐츠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0CD724D-83B0-4341-6D12-7DEAF71D1AF6}"/>
              </a:ext>
            </a:extLst>
          </p:cNvPr>
          <p:cNvSpPr txBox="1"/>
          <p:nvPr/>
        </p:nvSpPr>
        <p:spPr>
          <a:xfrm>
            <a:off x="5452665" y="3246195"/>
            <a:ext cx="12921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sz="36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</a:t>
            </a:r>
            <a:r>
              <a:rPr lang="ko-KR" altLang="en-US" sz="36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 </a:t>
            </a:r>
            <a:endParaRPr lang="en-US" altLang="ko-KR" sz="3600" dirty="0">
              <a:solidFill>
                <a:srgbClr val="C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325F891-118D-6A78-1F54-E519E7374926}"/>
              </a:ext>
            </a:extLst>
          </p:cNvPr>
          <p:cNvSpPr txBox="1"/>
          <p:nvPr/>
        </p:nvSpPr>
        <p:spPr>
          <a:xfrm>
            <a:off x="5740947" y="2868030"/>
            <a:ext cx="2684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정확한 성적 분석 서비스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F25AEF-C7EC-9417-1BA8-9ABD0E5BE613}"/>
              </a:ext>
            </a:extLst>
          </p:cNvPr>
          <p:cNvSpPr txBox="1"/>
          <p:nvPr/>
        </p:nvSpPr>
        <p:spPr>
          <a:xfrm>
            <a:off x="6307134" y="3173995"/>
            <a:ext cx="2968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**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3723EE1-B763-4083-BF4E-08B73B8C0052}"/>
              </a:ext>
            </a:extLst>
          </p:cNvPr>
          <p:cNvSpPr txBox="1"/>
          <p:nvPr/>
        </p:nvSpPr>
        <p:spPr>
          <a:xfrm>
            <a:off x="6271598" y="3238738"/>
            <a:ext cx="237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1200"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sz="36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미래인재</a:t>
            </a:r>
            <a:endParaRPr lang="en-US" altLang="ko-KR" sz="3600" dirty="0">
              <a:solidFill>
                <a:srgbClr val="C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076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2EBAB64-2DD9-D959-9263-1ABF53A9733E}"/>
              </a:ext>
            </a:extLst>
          </p:cNvPr>
          <p:cNvCxnSpPr>
            <a:cxnSpLocks/>
          </p:cNvCxnSpPr>
          <p:nvPr/>
        </p:nvCxnSpPr>
        <p:spPr>
          <a:xfrm>
            <a:off x="1204641" y="613441"/>
            <a:ext cx="70426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8C1051-3373-FCAB-704D-E4E5B3DDC766}"/>
              </a:ext>
            </a:extLst>
          </p:cNvPr>
          <p:cNvSpPr txBox="1"/>
          <p:nvPr/>
        </p:nvSpPr>
        <p:spPr>
          <a:xfrm>
            <a:off x="4510187" y="417452"/>
            <a:ext cx="43152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③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9DFEC-9A69-27A9-0F3E-8F9FA918540C}"/>
              </a:ext>
            </a:extLst>
          </p:cNvPr>
          <p:cNvSpPr txBox="1"/>
          <p:nvPr/>
        </p:nvSpPr>
        <p:spPr>
          <a:xfrm>
            <a:off x="2734917" y="919457"/>
            <a:ext cx="39789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나의 위치 확인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경쟁자 위치 파악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2000" dirty="0">
                <a:solidFill>
                  <a:srgbClr val="C0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미래인재 정확한 성적 분석 솔루션</a:t>
            </a:r>
            <a:endParaRPr lang="en-US" altLang="ko-KR" sz="2000" dirty="0">
              <a:solidFill>
                <a:srgbClr val="C0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AB34FAF4-300D-7850-0976-7564CF96E0F4}"/>
              </a:ext>
            </a:extLst>
          </p:cNvPr>
          <p:cNvSpPr/>
          <p:nvPr/>
        </p:nvSpPr>
        <p:spPr>
          <a:xfrm>
            <a:off x="12958534" y="443476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3C62094-E8A7-6382-0674-A34640A8335B}"/>
              </a:ext>
            </a:extLst>
          </p:cNvPr>
          <p:cNvSpPr/>
          <p:nvPr/>
        </p:nvSpPr>
        <p:spPr>
          <a:xfrm>
            <a:off x="13351897" y="443475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E2854DE-6B9D-295E-6A32-516C963AC0D1}"/>
              </a:ext>
            </a:extLst>
          </p:cNvPr>
          <p:cNvSpPr/>
          <p:nvPr/>
        </p:nvSpPr>
        <p:spPr>
          <a:xfrm>
            <a:off x="13745260" y="443474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79EA131-AD9F-9A7C-C4DE-2F19E19B736F}"/>
              </a:ext>
            </a:extLst>
          </p:cNvPr>
          <p:cNvSpPr/>
          <p:nvPr/>
        </p:nvSpPr>
        <p:spPr>
          <a:xfrm>
            <a:off x="12565171" y="443476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DB666B-F71F-2E35-9A33-AA337E3F1FC6}"/>
              </a:ext>
            </a:extLst>
          </p:cNvPr>
          <p:cNvSpPr/>
          <p:nvPr/>
        </p:nvSpPr>
        <p:spPr>
          <a:xfrm>
            <a:off x="12509933" y="861236"/>
            <a:ext cx="1492502" cy="14812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6B989FB-50CD-076E-6A90-AC24D5EF0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83099"/>
              </p:ext>
            </p:extLst>
          </p:nvPr>
        </p:nvGraphicFramePr>
        <p:xfrm>
          <a:off x="9476174" y="26467"/>
          <a:ext cx="2654423" cy="253329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168042">
                <a:tc gridSpan="3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180045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18004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8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ko-KR" altLang="en-US" sz="900" b="1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디자인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코딩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dirty="0"/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개발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928135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9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76040265-AC70-90FB-A3CA-51FB575CAA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65" t="19560" r="5527" b="8088"/>
          <a:stretch/>
        </p:blipFill>
        <p:spPr>
          <a:xfrm>
            <a:off x="2304098" y="1627343"/>
            <a:ext cx="4876800" cy="4961956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84BCE76F-C0BD-1AD5-23FA-02A1D81B69C1}"/>
              </a:ext>
            </a:extLst>
          </p:cNvPr>
          <p:cNvSpPr/>
          <p:nvPr/>
        </p:nvSpPr>
        <p:spPr>
          <a:xfrm>
            <a:off x="1204641" y="1627343"/>
            <a:ext cx="7042620" cy="4897281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68D9CA-2067-5B8C-FA0C-8250CC42F71C}"/>
              </a:ext>
            </a:extLst>
          </p:cNvPr>
          <p:cNvSpPr txBox="1"/>
          <p:nvPr/>
        </p:nvSpPr>
        <p:spPr>
          <a:xfrm>
            <a:off x="3486768" y="3945178"/>
            <a:ext cx="24657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FFFF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정답 제출 회원만 확인할 수 있습니다</a:t>
            </a:r>
            <a:r>
              <a:rPr lang="en-US" altLang="ko-KR" sz="1100" dirty="0">
                <a:solidFill>
                  <a:srgbClr val="FFFF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ko-KR" altLang="en-US" sz="1100" dirty="0">
              <a:solidFill>
                <a:srgbClr val="FFFF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E990A31-F82B-C50F-9F0B-052F9A0933D6}"/>
              </a:ext>
            </a:extLst>
          </p:cNvPr>
          <p:cNvSpPr/>
          <p:nvPr/>
        </p:nvSpPr>
        <p:spPr>
          <a:xfrm>
            <a:off x="381000" y="152400"/>
            <a:ext cx="8660600" cy="6372224"/>
          </a:xfrm>
          <a:prstGeom prst="rect">
            <a:avLst/>
          </a:prstGeom>
          <a:solidFill>
            <a:srgbClr val="FF0000">
              <a:alpha val="6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000" b="1" dirty="0">
                <a:latin typeface="+mj-ea"/>
                <a:ea typeface="+mj-ea"/>
              </a:rPr>
              <a:t>삭제</a:t>
            </a:r>
            <a:endParaRPr lang="en-US" altLang="ko-KR" sz="40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50792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6CC587D-0298-ADBD-9AED-3823C48F2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676528"/>
              </p:ext>
            </p:extLst>
          </p:nvPr>
        </p:nvGraphicFramePr>
        <p:xfrm>
          <a:off x="9476174" y="26467"/>
          <a:ext cx="2654423" cy="294477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168042">
                <a:tc gridSpan="3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180045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18004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8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ko-KR" altLang="en-US" sz="900" b="1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디자인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코딩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dirty="0"/>
                        <a:t>통통 튀기는 효과</a:t>
                      </a:r>
                      <a:br>
                        <a:rPr lang="en-US" altLang="ko-KR" sz="900" dirty="0"/>
                      </a:br>
                      <a:r>
                        <a:rPr lang="ko-KR" altLang="en-US" sz="900" dirty="0" err="1"/>
                        <a:t>클릭시</a:t>
                      </a:r>
                      <a:r>
                        <a:rPr lang="ko-KR" altLang="en-US" sz="900" dirty="0"/>
                        <a:t> 문자 </a:t>
                      </a:r>
                      <a:r>
                        <a:rPr lang="ko-KR" altLang="en-US" sz="900" dirty="0" err="1"/>
                        <a:t>알림신청</a:t>
                      </a:r>
                      <a:endParaRPr lang="en-US" altLang="ko-KR" sz="900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/>
                        <a:tabLst/>
                        <a:defRPr/>
                      </a:pPr>
                      <a:r>
                        <a:rPr lang="ko-KR" altLang="en-US" sz="900" dirty="0" err="1"/>
                        <a:t>클릭시</a:t>
                      </a:r>
                      <a:r>
                        <a:rPr lang="ko-KR" altLang="en-US" sz="900" dirty="0"/>
                        <a:t> 모의고사 다운로드</a:t>
                      </a:r>
                      <a:br>
                        <a:rPr lang="en-US" altLang="ko-KR" sz="900" dirty="0"/>
                      </a:br>
                      <a:r>
                        <a:rPr lang="en-US" altLang="ko-KR" sz="900" dirty="0"/>
                        <a:t>(</a:t>
                      </a:r>
                      <a:r>
                        <a:rPr lang="ko-KR" altLang="en-US" sz="900" dirty="0"/>
                        <a:t>다운로드 파일 추후 전달 예정</a:t>
                      </a:r>
                      <a:r>
                        <a:rPr lang="en-US" altLang="ko-KR" sz="900" dirty="0"/>
                        <a:t>)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개발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spc="-100" baseline="0" dirty="0">
                          <a:latin typeface="+mn-ea"/>
                        </a:rPr>
                        <a:t>* 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기존 </a:t>
                      </a:r>
                      <a:r>
                        <a:rPr lang="ko-KR" altLang="en-US" sz="900" spc="-100" baseline="0" dirty="0" err="1">
                          <a:latin typeface="+mn-ea"/>
                        </a:rPr>
                        <a:t>광클</a:t>
                      </a:r>
                      <a:r>
                        <a:rPr lang="ko-KR" altLang="en-US" sz="900" spc="-100" baseline="0" dirty="0">
                          <a:latin typeface="+mn-ea"/>
                        </a:rPr>
                        <a:t> 이벤트와 형식 동일</a:t>
                      </a: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928135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9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BB28192B-0C5E-BDE1-F58C-2019AAA741EC}"/>
              </a:ext>
            </a:extLst>
          </p:cNvPr>
          <p:cNvSpPr/>
          <p:nvPr/>
        </p:nvSpPr>
        <p:spPr>
          <a:xfrm>
            <a:off x="12958534" y="443476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68B0F56-AFA5-AC5D-2FED-B40FA705CC22}"/>
              </a:ext>
            </a:extLst>
          </p:cNvPr>
          <p:cNvSpPr/>
          <p:nvPr/>
        </p:nvSpPr>
        <p:spPr>
          <a:xfrm>
            <a:off x="13351897" y="443475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9FAF1E-ACF8-EF51-0C9C-5CDAB07162CC}"/>
              </a:ext>
            </a:extLst>
          </p:cNvPr>
          <p:cNvSpPr/>
          <p:nvPr/>
        </p:nvSpPr>
        <p:spPr>
          <a:xfrm>
            <a:off x="13745260" y="443474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2A1BF2-6ADB-239B-1A61-6112E108E780}"/>
              </a:ext>
            </a:extLst>
          </p:cNvPr>
          <p:cNvSpPr/>
          <p:nvPr/>
        </p:nvSpPr>
        <p:spPr>
          <a:xfrm>
            <a:off x="12565171" y="443476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5C2BAB-A68D-9D44-86B6-2CFDA28A11BD}"/>
              </a:ext>
            </a:extLst>
          </p:cNvPr>
          <p:cNvSpPr/>
          <p:nvPr/>
        </p:nvSpPr>
        <p:spPr>
          <a:xfrm>
            <a:off x="12509933" y="861236"/>
            <a:ext cx="1492502" cy="14812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56792-3014-294E-2579-9000E38C7572}"/>
              </a:ext>
            </a:extLst>
          </p:cNvPr>
          <p:cNvSpPr txBox="1"/>
          <p:nvPr/>
        </p:nvSpPr>
        <p:spPr>
          <a:xfrm>
            <a:off x="5095690" y="2299822"/>
            <a:ext cx="2914651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오늘 남은 수량</a:t>
            </a:r>
            <a:endParaRPr lang="en-US" altLang="ko-KR" i="1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A8AC9C-3392-CAC9-2633-F672844A40CB}"/>
              </a:ext>
            </a:extLst>
          </p:cNvPr>
          <p:cNvSpPr txBox="1"/>
          <p:nvPr/>
        </p:nvSpPr>
        <p:spPr>
          <a:xfrm>
            <a:off x="3681424" y="606114"/>
            <a:ext cx="2097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6/7(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수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)~6/9(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금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단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일간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</a:rPr>
              <a:t>!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24DA4B-8CC6-AEF8-BC2F-233AC7A1DA31}"/>
              </a:ext>
            </a:extLst>
          </p:cNvPr>
          <p:cNvSpPr txBox="1"/>
          <p:nvPr/>
        </p:nvSpPr>
        <p:spPr>
          <a:xfrm>
            <a:off x="1915826" y="966864"/>
            <a:ext cx="56076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매일 저녁 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6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</a:t>
            </a:r>
          </a:p>
          <a:p>
            <a:pPr algn="ctr"/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PSAT</a:t>
            </a: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모의고사 선착순 무료 배포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F09C2B8-3ADC-D9B2-BCAA-CB9140D6F427}"/>
              </a:ext>
            </a:extLst>
          </p:cNvPr>
          <p:cNvSpPr/>
          <p:nvPr/>
        </p:nvSpPr>
        <p:spPr>
          <a:xfrm>
            <a:off x="3580870" y="576926"/>
            <a:ext cx="2298276" cy="30459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BB76663-A810-C854-9643-6AD75F699E6A}"/>
              </a:ext>
            </a:extLst>
          </p:cNvPr>
          <p:cNvSpPr/>
          <p:nvPr/>
        </p:nvSpPr>
        <p:spPr>
          <a:xfrm>
            <a:off x="4634635" y="2715756"/>
            <a:ext cx="1206592" cy="143827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7A2ADCBB-407B-B89E-D107-DD5DAD3DED86}"/>
              </a:ext>
            </a:extLst>
          </p:cNvPr>
          <p:cNvSpPr/>
          <p:nvPr/>
        </p:nvSpPr>
        <p:spPr>
          <a:xfrm>
            <a:off x="5937157" y="2715757"/>
            <a:ext cx="1206592" cy="143827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655BFB48-8219-546E-8D0B-9C31099F3696}"/>
              </a:ext>
            </a:extLst>
          </p:cNvPr>
          <p:cNvSpPr/>
          <p:nvPr/>
        </p:nvSpPr>
        <p:spPr>
          <a:xfrm>
            <a:off x="7239679" y="2715756"/>
            <a:ext cx="1206592" cy="1438275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F38425-5359-AF23-0C53-A167FAA6E2E4}"/>
              </a:ext>
            </a:extLst>
          </p:cNvPr>
          <p:cNvSpPr txBox="1"/>
          <p:nvPr/>
        </p:nvSpPr>
        <p:spPr>
          <a:xfrm>
            <a:off x="4889059" y="2723929"/>
            <a:ext cx="69774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sz="72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</a:t>
            </a:r>
            <a:endParaRPr lang="en-US" altLang="ko-KR" sz="7200" i="1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F4338F-6D85-6930-96DB-F1E22D2D8249}"/>
              </a:ext>
            </a:extLst>
          </p:cNvPr>
          <p:cNvSpPr txBox="1"/>
          <p:nvPr/>
        </p:nvSpPr>
        <p:spPr>
          <a:xfrm>
            <a:off x="6204144" y="2715756"/>
            <a:ext cx="69774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sz="72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endParaRPr lang="en-US" altLang="ko-KR" sz="7200" i="1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CE5C10-9584-4DB9-0285-BB5BB5B683FF}"/>
              </a:ext>
            </a:extLst>
          </p:cNvPr>
          <p:cNvSpPr txBox="1"/>
          <p:nvPr/>
        </p:nvSpPr>
        <p:spPr>
          <a:xfrm>
            <a:off x="7494103" y="2715756"/>
            <a:ext cx="69774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en-US" altLang="ko-KR" sz="7200" spc="-15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endParaRPr lang="en-US" altLang="ko-KR" sz="7200" i="1" spc="-15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383ECF-D632-6C86-06BA-BA3A0554A022}"/>
              </a:ext>
            </a:extLst>
          </p:cNvPr>
          <p:cNvSpPr txBox="1"/>
          <p:nvPr/>
        </p:nvSpPr>
        <p:spPr>
          <a:xfrm>
            <a:off x="8446271" y="3766233"/>
            <a:ext cx="370078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</a:t>
            </a:r>
            <a:endParaRPr lang="en-US" altLang="ko-KR" i="1" spc="-15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D967AA61-A52C-E505-74AD-08BF8E261055}"/>
              </a:ext>
            </a:extLst>
          </p:cNvPr>
          <p:cNvGrpSpPr/>
          <p:nvPr/>
        </p:nvGrpSpPr>
        <p:grpSpPr>
          <a:xfrm>
            <a:off x="1171033" y="4890533"/>
            <a:ext cx="1359706" cy="847714"/>
            <a:chOff x="1171033" y="4890533"/>
            <a:chExt cx="1359706" cy="847714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2A54F68-42F5-AC3C-F759-DBE468A3285E}"/>
                </a:ext>
              </a:extLst>
            </p:cNvPr>
            <p:cNvSpPr txBox="1"/>
            <p:nvPr/>
          </p:nvSpPr>
          <p:spPr>
            <a:xfrm>
              <a:off x="1171033" y="4890533"/>
              <a:ext cx="1359706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R="0" indent="0" algn="ctr" fontAlgn="base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1600" kern="0" spc="0">
                  <a:solidFill>
                    <a:srgbClr val="000000"/>
                  </a:solidFill>
                  <a:effectLst/>
                  <a:latin typeface="G마켓 산스 TTF Light" panose="02000000000000000000" pitchFamily="2" charset="-127"/>
                  <a:ea typeface="G마켓 산스 TTF Light" panose="02000000000000000000" pitchFamily="2" charset="-127"/>
                </a:defRPr>
              </a:lvl1pPr>
            </a:lstStyle>
            <a:p>
              <a:r>
                <a:rPr lang="en-US" altLang="ko-KR" sz="1100" dirty="0"/>
                <a:t>6/07(</a:t>
              </a:r>
              <a:r>
                <a:rPr lang="ko-KR" altLang="en-US" sz="1100" dirty="0"/>
                <a:t>수</a:t>
              </a:r>
              <a:r>
                <a:rPr lang="en-US" altLang="ko-KR" sz="1100" dirty="0"/>
                <a:t>)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37D65CF-F21C-AA5E-F952-6AD3DCDE236D}"/>
                </a:ext>
              </a:extLst>
            </p:cNvPr>
            <p:cNvSpPr txBox="1"/>
            <p:nvPr/>
          </p:nvSpPr>
          <p:spPr>
            <a:xfrm>
              <a:off x="1171033" y="5128849"/>
              <a:ext cx="1359706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R="0" indent="0" algn="ctr" fontAlgn="base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1600" kern="0" spc="0">
                  <a:solidFill>
                    <a:srgbClr val="000000"/>
                  </a:solidFill>
                  <a:effectLst/>
                  <a:latin typeface="G마켓 산스 TTF Light" panose="02000000000000000000" pitchFamily="2" charset="-127"/>
                  <a:ea typeface="G마켓 산스 TTF Light" panose="02000000000000000000" pitchFamily="2" charset="-127"/>
                </a:defRPr>
              </a:lvl1pPr>
            </a:lstStyle>
            <a:p>
              <a:r>
                <a:rPr lang="en-US" altLang="ko-KR" sz="2800" spc="-15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500</a:t>
              </a:r>
              <a:r>
                <a:rPr lang="ko-KR" altLang="en-US" sz="2800" spc="-15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명</a:t>
              </a:r>
              <a:endParaRPr lang="en-US" altLang="ko-KR" sz="2800" i="1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176B4CA-0A08-DE1B-0BBC-EDA53C4FAD43}"/>
              </a:ext>
            </a:extLst>
          </p:cNvPr>
          <p:cNvGrpSpPr/>
          <p:nvPr/>
        </p:nvGrpSpPr>
        <p:grpSpPr>
          <a:xfrm>
            <a:off x="4073152" y="4890533"/>
            <a:ext cx="1359707" cy="847714"/>
            <a:chOff x="3082551" y="4890533"/>
            <a:chExt cx="1359707" cy="847714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A946D32-F11A-2219-B3BC-71678104E4A1}"/>
                </a:ext>
              </a:extLst>
            </p:cNvPr>
            <p:cNvSpPr txBox="1"/>
            <p:nvPr/>
          </p:nvSpPr>
          <p:spPr>
            <a:xfrm>
              <a:off x="3082552" y="4890533"/>
              <a:ext cx="1359706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R="0" indent="0" algn="ctr" fontAlgn="base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1600" kern="0" spc="0">
                  <a:solidFill>
                    <a:srgbClr val="000000"/>
                  </a:solidFill>
                  <a:effectLst/>
                  <a:latin typeface="G마켓 산스 TTF Light" panose="02000000000000000000" pitchFamily="2" charset="-127"/>
                  <a:ea typeface="G마켓 산스 TTF Light" panose="02000000000000000000" pitchFamily="2" charset="-127"/>
                </a:defRPr>
              </a:lvl1pPr>
            </a:lstStyle>
            <a:p>
              <a:r>
                <a:rPr lang="en-US" altLang="ko-KR" sz="1100" dirty="0"/>
                <a:t>6/08(</a:t>
              </a:r>
              <a:r>
                <a:rPr lang="ko-KR" altLang="en-US" sz="1100" dirty="0"/>
                <a:t>목</a:t>
              </a:r>
              <a:r>
                <a:rPr lang="en-US" altLang="ko-KR" sz="1100" dirty="0"/>
                <a:t>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5D1823D-B857-5041-F048-22599EA048B2}"/>
                </a:ext>
              </a:extLst>
            </p:cNvPr>
            <p:cNvSpPr txBox="1"/>
            <p:nvPr/>
          </p:nvSpPr>
          <p:spPr>
            <a:xfrm>
              <a:off x="3082551" y="5128849"/>
              <a:ext cx="1359706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R="0" indent="0" algn="ctr" fontAlgn="base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1600" kern="0" spc="0">
                  <a:solidFill>
                    <a:srgbClr val="000000"/>
                  </a:solidFill>
                  <a:effectLst/>
                  <a:latin typeface="G마켓 산스 TTF Light" panose="02000000000000000000" pitchFamily="2" charset="-127"/>
                  <a:ea typeface="G마켓 산스 TTF Light" panose="02000000000000000000" pitchFamily="2" charset="-127"/>
                </a:defRPr>
              </a:lvl1pPr>
            </a:lstStyle>
            <a:p>
              <a:r>
                <a:rPr lang="en-US" altLang="ko-KR" sz="2800" spc="-15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500</a:t>
              </a:r>
              <a:r>
                <a:rPr lang="ko-KR" altLang="en-US" sz="2800" spc="-15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명</a:t>
              </a:r>
              <a:endParaRPr lang="en-US" altLang="ko-KR" sz="2800" i="1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6F4D617-3880-D777-2D47-441DB5E050D4}"/>
              </a:ext>
            </a:extLst>
          </p:cNvPr>
          <p:cNvGrpSpPr/>
          <p:nvPr/>
        </p:nvGrpSpPr>
        <p:grpSpPr>
          <a:xfrm>
            <a:off x="6975271" y="4890533"/>
            <a:ext cx="1359706" cy="842288"/>
            <a:chOff x="4994071" y="4890533"/>
            <a:chExt cx="1359706" cy="84228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B0605E-1AA8-1705-BC82-661133C3CA96}"/>
                </a:ext>
              </a:extLst>
            </p:cNvPr>
            <p:cNvSpPr txBox="1"/>
            <p:nvPr/>
          </p:nvSpPr>
          <p:spPr>
            <a:xfrm>
              <a:off x="4994071" y="4890533"/>
              <a:ext cx="1359706" cy="295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R="0" indent="0" algn="ctr" fontAlgn="base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1600" kern="0" spc="0">
                  <a:solidFill>
                    <a:srgbClr val="000000"/>
                  </a:solidFill>
                  <a:effectLst/>
                  <a:latin typeface="G마켓 산스 TTF Light" panose="02000000000000000000" pitchFamily="2" charset="-127"/>
                  <a:ea typeface="G마켓 산스 TTF Light" panose="02000000000000000000" pitchFamily="2" charset="-127"/>
                </a:defRPr>
              </a:lvl1pPr>
            </a:lstStyle>
            <a:p>
              <a:r>
                <a:rPr lang="en-US" altLang="ko-KR" sz="1100" dirty="0"/>
                <a:t>6/09(</a:t>
              </a:r>
              <a:r>
                <a:rPr lang="ko-KR" altLang="en-US" sz="1100" dirty="0"/>
                <a:t>금</a:t>
              </a:r>
              <a:r>
                <a:rPr lang="en-US" altLang="ko-KR" sz="1100" dirty="0"/>
                <a:t>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628BBB3-EF54-303F-C686-C26221D1EC13}"/>
                </a:ext>
              </a:extLst>
            </p:cNvPr>
            <p:cNvSpPr txBox="1"/>
            <p:nvPr/>
          </p:nvSpPr>
          <p:spPr>
            <a:xfrm>
              <a:off x="4994071" y="5123423"/>
              <a:ext cx="1359706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R="0" indent="0" algn="ctr" fontAlgn="base" latinLnBrk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defRPr sz="1600" kern="0" spc="0">
                  <a:solidFill>
                    <a:srgbClr val="000000"/>
                  </a:solidFill>
                  <a:effectLst/>
                  <a:latin typeface="G마켓 산스 TTF Light" panose="02000000000000000000" pitchFamily="2" charset="-127"/>
                  <a:ea typeface="G마켓 산스 TTF Light" panose="02000000000000000000" pitchFamily="2" charset="-127"/>
                </a:defRPr>
              </a:lvl1pPr>
            </a:lstStyle>
            <a:p>
              <a:r>
                <a:rPr lang="en-US" altLang="ko-KR" sz="2800" spc="-15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500</a:t>
              </a:r>
              <a:r>
                <a:rPr lang="ko-KR" altLang="en-US" sz="2800" spc="-150" dirty="0">
                  <a:latin typeface="G마켓 산스 TTF Medium" panose="02000000000000000000" pitchFamily="2" charset="-127"/>
                  <a:ea typeface="G마켓 산스 TTF Medium" panose="02000000000000000000" pitchFamily="2" charset="-127"/>
                </a:rPr>
                <a:t>명</a:t>
              </a:r>
              <a:endParaRPr lang="en-US" altLang="ko-KR" sz="2800" i="1" spc="-1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endParaRPr>
            </a:p>
          </p:txBody>
        </p:sp>
      </p:grpSp>
      <p:pic>
        <p:nvPicPr>
          <p:cNvPr id="47" name="그림 46">
            <a:extLst>
              <a:ext uri="{FF2B5EF4-FFF2-40B4-BE49-F238E27FC236}">
                <a16:creationId xmlns:a16="http://schemas.microsoft.com/office/drawing/2014/main" id="{BD3C1836-0540-8D5E-2CE3-CA25EEE67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3045" y="5321348"/>
            <a:ext cx="1846151" cy="984614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57D9F054-7AE6-EB5D-1563-E143C1269B86}"/>
              </a:ext>
            </a:extLst>
          </p:cNvPr>
          <p:cNvSpPr/>
          <p:nvPr/>
        </p:nvSpPr>
        <p:spPr>
          <a:xfrm>
            <a:off x="1319021" y="1897436"/>
            <a:ext cx="2604735" cy="260473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3685640-3A23-F2C1-12FA-5DD324FA9492}"/>
              </a:ext>
            </a:extLst>
          </p:cNvPr>
          <p:cNvSpPr txBox="1"/>
          <p:nvPr/>
        </p:nvSpPr>
        <p:spPr>
          <a:xfrm>
            <a:off x="1941535" y="2991065"/>
            <a:ext cx="1359706" cy="49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sz="1100" dirty="0"/>
              <a:t>모의고사</a:t>
            </a:r>
            <a:endParaRPr lang="en-US" altLang="ko-KR" sz="1100" dirty="0"/>
          </a:p>
          <a:p>
            <a:r>
              <a:rPr lang="ko-KR" altLang="en-US" sz="1100" dirty="0"/>
              <a:t>입체 </a:t>
            </a:r>
            <a:r>
              <a:rPr lang="en-US" altLang="ko-KR" sz="1100" dirty="0" err="1"/>
              <a:t>img</a:t>
            </a:r>
            <a:endParaRPr lang="en-US" altLang="ko-KR" sz="1100" dirty="0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260B8B3-FCEB-3D2A-B8EF-FE7630061866}"/>
              </a:ext>
            </a:extLst>
          </p:cNvPr>
          <p:cNvCxnSpPr/>
          <p:nvPr/>
        </p:nvCxnSpPr>
        <p:spPr>
          <a:xfrm>
            <a:off x="838199" y="4629150"/>
            <a:ext cx="797814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2061424-A582-3DD7-75F4-59931B3C37B7}"/>
              </a:ext>
            </a:extLst>
          </p:cNvPr>
          <p:cNvCxnSpPr/>
          <p:nvPr/>
        </p:nvCxnSpPr>
        <p:spPr>
          <a:xfrm>
            <a:off x="838198" y="5886450"/>
            <a:ext cx="797814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78AC6F83-28C0-E8E0-3D1E-24ED6C858998}"/>
              </a:ext>
            </a:extLst>
          </p:cNvPr>
          <p:cNvSpPr/>
          <p:nvPr/>
        </p:nvSpPr>
        <p:spPr>
          <a:xfrm>
            <a:off x="7856115" y="1802054"/>
            <a:ext cx="1359706" cy="135970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69F87E-1943-68AF-850F-27780AD67836}"/>
              </a:ext>
            </a:extLst>
          </p:cNvPr>
          <p:cNvSpPr txBox="1"/>
          <p:nvPr/>
        </p:nvSpPr>
        <p:spPr>
          <a:xfrm>
            <a:off x="7876666" y="2135989"/>
            <a:ext cx="1359706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sz="1100" dirty="0">
                <a:solidFill>
                  <a:schemeClr val="bg1"/>
                </a:solidFill>
              </a:rPr>
              <a:t>잊어버리지 않도록</a:t>
            </a:r>
            <a:endParaRPr lang="en-US" altLang="ko-KR" sz="1100" dirty="0">
              <a:solidFill>
                <a:schemeClr val="bg1"/>
              </a:solidFill>
            </a:endParaRPr>
          </a:p>
          <a:p>
            <a:r>
              <a:rPr lang="en-US" altLang="ko-KR" sz="1400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10</a:t>
            </a:r>
            <a:r>
              <a:rPr lang="ko-KR" altLang="en-US" sz="1400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분 전 문자</a:t>
            </a:r>
            <a:endParaRPr lang="en-US" altLang="ko-KR" sz="1400" dirty="0">
              <a:solidFill>
                <a:srgbClr val="FFFF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1400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알림 받기</a:t>
            </a:r>
            <a:r>
              <a:rPr lang="en-US" altLang="ko-KR" sz="1400" dirty="0">
                <a:solidFill>
                  <a:srgbClr val="FFFF00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8F84DF7-05FB-9799-2718-5A1FB0BF8635}"/>
              </a:ext>
            </a:extLst>
          </p:cNvPr>
          <p:cNvSpPr/>
          <p:nvPr/>
        </p:nvSpPr>
        <p:spPr>
          <a:xfrm>
            <a:off x="7832556" y="1781135"/>
            <a:ext cx="1473369" cy="143827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486AD33D-91E5-D239-12C7-592AA68EEEC2}"/>
              </a:ext>
            </a:extLst>
          </p:cNvPr>
          <p:cNvSpPr/>
          <p:nvPr/>
        </p:nvSpPr>
        <p:spPr>
          <a:xfrm>
            <a:off x="7693700" y="1705312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98B0E83-EE43-686F-BE60-7D22A3BBD1EE}"/>
              </a:ext>
            </a:extLst>
          </p:cNvPr>
          <p:cNvSpPr/>
          <p:nvPr/>
        </p:nvSpPr>
        <p:spPr>
          <a:xfrm>
            <a:off x="1872160" y="6049671"/>
            <a:ext cx="5792966" cy="402999"/>
          </a:xfrm>
          <a:prstGeom prst="rect">
            <a:avLst/>
          </a:prstGeom>
          <a:solidFill>
            <a:schemeClr val="tx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법률저널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x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PSAT </a:t>
            </a:r>
            <a:r>
              <a:rPr lang="ko-KR" altLang="en-US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모의고사 무료 받기 </a:t>
            </a:r>
            <a:r>
              <a:rPr lang="en-US" altLang="ko-KR" sz="1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&gt;</a:t>
            </a:r>
            <a:endParaRPr lang="ko-KR" altLang="en-US" sz="1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0F9360F0-784F-BFD1-D863-D000DE286976}"/>
              </a:ext>
            </a:extLst>
          </p:cNvPr>
          <p:cNvSpPr/>
          <p:nvPr/>
        </p:nvSpPr>
        <p:spPr>
          <a:xfrm>
            <a:off x="2318500" y="5981149"/>
            <a:ext cx="4840377" cy="5249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03AA8D30-8DB9-D742-D0CC-D7A004C3AD11}"/>
              </a:ext>
            </a:extLst>
          </p:cNvPr>
          <p:cNvSpPr/>
          <p:nvPr/>
        </p:nvSpPr>
        <p:spPr>
          <a:xfrm>
            <a:off x="2163593" y="5816681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031A89-198D-E083-1988-EF0754FF1C51}"/>
              </a:ext>
            </a:extLst>
          </p:cNvPr>
          <p:cNvSpPr txBox="1"/>
          <p:nvPr/>
        </p:nvSpPr>
        <p:spPr>
          <a:xfrm>
            <a:off x="9608794" y="5044349"/>
            <a:ext cx="17259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pPr algn="l"/>
            <a:r>
              <a:rPr lang="en-US" altLang="ko-KR" sz="1000" dirty="0"/>
              <a:t>&lt;</a:t>
            </a:r>
            <a:r>
              <a:rPr lang="ko-KR" altLang="en-US" sz="1000" dirty="0"/>
              <a:t>모의고사 이미지 참고</a:t>
            </a:r>
            <a:r>
              <a:rPr lang="en-US" altLang="ko-KR" sz="1000" dirty="0"/>
              <a:t>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975D70-A91D-4D3C-6A87-09CD7356EECC}"/>
              </a:ext>
            </a:extLst>
          </p:cNvPr>
          <p:cNvSpPr txBox="1"/>
          <p:nvPr/>
        </p:nvSpPr>
        <p:spPr>
          <a:xfrm>
            <a:off x="9608794" y="4584296"/>
            <a:ext cx="2583206" cy="453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pPr algn="l"/>
            <a:r>
              <a:rPr lang="en-US" altLang="ko-KR" sz="1000" dirty="0"/>
              <a:t>* </a:t>
            </a:r>
            <a:r>
              <a:rPr lang="ko-KR" altLang="en-US" sz="1000" dirty="0"/>
              <a:t>성적 서비스 개발 일정 확인에 따라 이벤트 날짜 조정될 가능성 有</a:t>
            </a:r>
            <a:endParaRPr lang="en-US" altLang="ko-KR" sz="1000" dirty="0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2DF091C-4335-A942-6547-37ED48301007}"/>
              </a:ext>
            </a:extLst>
          </p:cNvPr>
          <p:cNvSpPr/>
          <p:nvPr/>
        </p:nvSpPr>
        <p:spPr>
          <a:xfrm>
            <a:off x="1171033" y="4731008"/>
            <a:ext cx="1359705" cy="1049519"/>
          </a:xfrm>
          <a:prstGeom prst="roundRect">
            <a:avLst/>
          </a:prstGeom>
          <a:solidFill>
            <a:schemeClr val="tx1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800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D77399A-9BE9-C435-4B74-EEBF3525D112}"/>
              </a:ext>
            </a:extLst>
          </p:cNvPr>
          <p:cNvSpPr/>
          <p:nvPr/>
        </p:nvSpPr>
        <p:spPr>
          <a:xfrm>
            <a:off x="1409588" y="4814470"/>
            <a:ext cx="882593" cy="882593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AC44E4-D157-80B2-0F25-CCBFC5FC8FB0}"/>
              </a:ext>
            </a:extLst>
          </p:cNvPr>
          <p:cNvSpPr txBox="1"/>
          <p:nvPr/>
        </p:nvSpPr>
        <p:spPr>
          <a:xfrm rot="19903339">
            <a:off x="1171030" y="4988001"/>
            <a:ext cx="1359706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sz="240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마감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7F1957-9A5B-6034-7C75-C88A25056205}"/>
              </a:ext>
            </a:extLst>
          </p:cNvPr>
          <p:cNvSpPr/>
          <p:nvPr/>
        </p:nvSpPr>
        <p:spPr>
          <a:xfrm>
            <a:off x="3547754" y="279671"/>
            <a:ext cx="1686137" cy="257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latin typeface="+mj-ea"/>
                <a:ea typeface="+mj-ea"/>
              </a:rPr>
              <a:t>변경사항</a:t>
            </a:r>
            <a:r>
              <a:rPr lang="en-US" altLang="ko-KR" sz="1200" b="1" dirty="0">
                <a:latin typeface="+mj-ea"/>
                <a:ea typeface="+mj-ea"/>
              </a:rPr>
              <a:t>) </a:t>
            </a:r>
            <a:r>
              <a:rPr lang="ko-KR" altLang="en-US" sz="1200" b="1" dirty="0">
                <a:latin typeface="+mj-ea"/>
                <a:ea typeface="+mj-ea"/>
              </a:rPr>
              <a:t>날짜 변경</a:t>
            </a:r>
            <a:endParaRPr lang="en-US" altLang="ko-KR" sz="1200" b="1" dirty="0">
              <a:latin typeface="+mj-ea"/>
              <a:ea typeface="+mj-ea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6CF4A77-2320-F99C-BF40-F8444D43CFD7}"/>
              </a:ext>
            </a:extLst>
          </p:cNvPr>
          <p:cNvSpPr/>
          <p:nvPr/>
        </p:nvSpPr>
        <p:spPr>
          <a:xfrm>
            <a:off x="3461295" y="543310"/>
            <a:ext cx="2742849" cy="4235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531FE9-F264-CEC8-EFC9-CC1BF1E755FC}"/>
              </a:ext>
            </a:extLst>
          </p:cNvPr>
          <p:cNvSpPr/>
          <p:nvPr/>
        </p:nvSpPr>
        <p:spPr>
          <a:xfrm>
            <a:off x="6785858" y="6646924"/>
            <a:ext cx="1815683" cy="257175"/>
          </a:xfrm>
          <a:prstGeom prst="rect">
            <a:avLst/>
          </a:prstGeom>
          <a:solidFill>
            <a:srgbClr val="FF0000">
              <a:alpha val="73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latin typeface="+mj-ea"/>
                <a:ea typeface="+mj-ea"/>
              </a:rPr>
              <a:t>변경사항</a:t>
            </a:r>
            <a:r>
              <a:rPr lang="en-US" altLang="ko-KR" sz="1200" b="1" dirty="0">
                <a:latin typeface="+mj-ea"/>
                <a:ea typeface="+mj-ea"/>
              </a:rPr>
              <a:t>) </a:t>
            </a:r>
            <a:r>
              <a:rPr lang="ko-KR" altLang="en-US" sz="1200" b="1" dirty="0">
                <a:latin typeface="+mj-ea"/>
                <a:ea typeface="+mj-ea"/>
              </a:rPr>
              <a:t>문구삭제</a:t>
            </a:r>
            <a:endParaRPr lang="en-US" altLang="ko-KR" sz="1200" b="1" dirty="0">
              <a:latin typeface="+mj-ea"/>
              <a:ea typeface="+mj-ea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2D588D7-C9A4-7D97-3AA4-E6C310D90B3A}"/>
              </a:ext>
            </a:extLst>
          </p:cNvPr>
          <p:cNvSpPr/>
          <p:nvPr/>
        </p:nvSpPr>
        <p:spPr>
          <a:xfrm>
            <a:off x="2309819" y="6552300"/>
            <a:ext cx="4840377" cy="161476"/>
          </a:xfrm>
          <a:prstGeom prst="rect">
            <a:avLst/>
          </a:prstGeom>
          <a:solidFill>
            <a:srgbClr val="FF0000">
              <a:alpha val="52000"/>
            </a:srgbClr>
          </a:solidFill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234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6DF7A33F-1205-6C16-AE9C-A3DC4F8E49AD}"/>
              </a:ext>
            </a:extLst>
          </p:cNvPr>
          <p:cNvSpPr/>
          <p:nvPr/>
        </p:nvSpPr>
        <p:spPr>
          <a:xfrm>
            <a:off x="1625894" y="472011"/>
            <a:ext cx="6210618" cy="4851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2AE2F2C-69AA-3D76-5910-233FD4FF44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8391" l="9926" r="89826">
                        <a14:foregroundMark x1="34491" y1="5517" x2="43176" y2="10575"/>
                        <a14:foregroundMark x1="32878" y1="96092" x2="68983" y2="983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73144" y="3087794"/>
            <a:ext cx="6303206" cy="3401854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6CC587D-0298-ADBD-9AED-3823C48F2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506006"/>
              </p:ext>
            </p:extLst>
          </p:nvPr>
        </p:nvGraphicFramePr>
        <p:xfrm>
          <a:off x="9476174" y="26467"/>
          <a:ext cx="2654423" cy="2533292"/>
        </p:xfrm>
        <a:graphic>
          <a:graphicData uri="http://schemas.openxmlformats.org/drawingml/2006/table">
            <a:tbl>
              <a:tblPr/>
              <a:tblGrid>
                <a:gridCol w="512557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313021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168042">
                <a:tc gridSpan="3"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959705"/>
                  </a:ext>
                </a:extLst>
              </a:tr>
              <a:tr h="180045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180045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8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endParaRPr lang="ko-KR" altLang="en-US" sz="900" dirty="0"/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lnSpc>
                          <a:spcPct val="150000"/>
                        </a:lnSpc>
                        <a:buNone/>
                      </a:pPr>
                      <a:endParaRPr lang="ko-KR" altLang="en-US" sz="900" b="1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디자인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코딩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endParaRPr lang="en-US" altLang="ko-KR" sz="900" dirty="0"/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12317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dirty="0"/>
                        <a:t>개발</a:t>
                      </a:r>
                    </a:p>
                  </a:txBody>
                  <a:tcPr marL="36000" marR="36000" marT="46800" marB="46800" anchor="ctr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928135">
                <a:tc gridSpan="3"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altLang="ko-KR" sz="900" dirty="0"/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427344"/>
                  </a:ext>
                </a:extLst>
              </a:tr>
            </a:tbl>
          </a:graphicData>
        </a:graphic>
      </p:graphicFrame>
      <p:sp>
        <p:nvSpPr>
          <p:cNvPr id="3" name="타원 2">
            <a:extLst>
              <a:ext uri="{FF2B5EF4-FFF2-40B4-BE49-F238E27FC236}">
                <a16:creationId xmlns:a16="http://schemas.microsoft.com/office/drawing/2014/main" id="{BB28192B-0C5E-BDE1-F58C-2019AAA741EC}"/>
              </a:ext>
            </a:extLst>
          </p:cNvPr>
          <p:cNvSpPr/>
          <p:nvPr/>
        </p:nvSpPr>
        <p:spPr>
          <a:xfrm>
            <a:off x="12958534" y="443476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2</a:t>
            </a:r>
            <a:endParaRPr lang="ko-KR" altLang="en-US" sz="1000" b="1" dirty="0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68B0F56-AFA5-AC5D-2FED-B40FA705CC22}"/>
              </a:ext>
            </a:extLst>
          </p:cNvPr>
          <p:cNvSpPr/>
          <p:nvPr/>
        </p:nvSpPr>
        <p:spPr>
          <a:xfrm>
            <a:off x="13351897" y="443475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3</a:t>
            </a:r>
            <a:endParaRPr lang="ko-KR" altLang="en-US" sz="1000" b="1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29FAF1E-ACF8-EF51-0C9C-5CDAB07162CC}"/>
              </a:ext>
            </a:extLst>
          </p:cNvPr>
          <p:cNvSpPr/>
          <p:nvPr/>
        </p:nvSpPr>
        <p:spPr>
          <a:xfrm>
            <a:off x="13745260" y="443474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4</a:t>
            </a:r>
            <a:endParaRPr lang="ko-KR" altLang="en-US" sz="1000" b="1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F22A1BF2-6ADB-239B-1A61-6112E108E780}"/>
              </a:ext>
            </a:extLst>
          </p:cNvPr>
          <p:cNvSpPr/>
          <p:nvPr/>
        </p:nvSpPr>
        <p:spPr>
          <a:xfrm>
            <a:off x="12565171" y="443476"/>
            <a:ext cx="257175" cy="2571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</a:t>
            </a:r>
            <a:endParaRPr lang="ko-KR" altLang="en-US" sz="10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5C2BAB-A68D-9D44-86B6-2CFDA28A11BD}"/>
              </a:ext>
            </a:extLst>
          </p:cNvPr>
          <p:cNvSpPr/>
          <p:nvPr/>
        </p:nvSpPr>
        <p:spPr>
          <a:xfrm>
            <a:off x="12509933" y="861236"/>
            <a:ext cx="1492502" cy="148124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663A91-CF72-EBB8-84D6-047BB2C2BCC6}"/>
              </a:ext>
            </a:extLst>
          </p:cNvPr>
          <p:cNvSpPr txBox="1"/>
          <p:nvPr/>
        </p:nvSpPr>
        <p:spPr>
          <a:xfrm>
            <a:off x="2342187" y="998936"/>
            <a:ext cx="45734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3200" dirty="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선착순 무료배포 소문내기 이벤트</a:t>
            </a:r>
            <a:endParaRPr lang="en-US" altLang="ko-KR" sz="3200" dirty="0">
              <a:solidFill>
                <a:srgbClr val="FF0000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256792-3014-294E-2579-9000E38C7572}"/>
              </a:ext>
            </a:extLst>
          </p:cNvPr>
          <p:cNvSpPr txBox="1"/>
          <p:nvPr/>
        </p:nvSpPr>
        <p:spPr>
          <a:xfrm>
            <a:off x="1917988" y="2471235"/>
            <a:ext cx="5603300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spc="-150" dirty="0"/>
              <a:t>법률저널</a:t>
            </a:r>
            <a:r>
              <a:rPr lang="en-US" altLang="ko-KR" spc="-150" dirty="0"/>
              <a:t>x</a:t>
            </a:r>
            <a:r>
              <a:rPr lang="ko-KR" altLang="en-US" spc="-150" dirty="0"/>
              <a:t>미래인재 </a:t>
            </a:r>
            <a:r>
              <a:rPr lang="en-US" altLang="ko-KR" spc="-150" dirty="0"/>
              <a:t>PSAT </a:t>
            </a:r>
            <a:r>
              <a:rPr lang="ko-KR" altLang="en-US" spc="-150" dirty="0"/>
              <a:t>무료 배포를</a:t>
            </a:r>
            <a:endParaRPr lang="en-US" altLang="ko-KR" spc="-150" dirty="0"/>
          </a:p>
          <a:p>
            <a:r>
              <a:rPr lang="ko-KR" altLang="en-US" spc="-150" dirty="0"/>
              <a:t>관련 커뮤니티에 </a:t>
            </a:r>
            <a:r>
              <a:rPr lang="ko-KR" altLang="en-US" spc="-150" dirty="0" err="1"/>
              <a:t>소문내주세요</a:t>
            </a:r>
            <a:r>
              <a:rPr lang="en-US" altLang="ko-KR" i="1" spc="-150" dirty="0"/>
              <a:t>!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A8AC9C-3392-CAC9-2633-F672844A40CB}"/>
              </a:ext>
            </a:extLst>
          </p:cNvPr>
          <p:cNvSpPr txBox="1"/>
          <p:nvPr/>
        </p:nvSpPr>
        <p:spPr>
          <a:xfrm>
            <a:off x="2660884" y="2158832"/>
            <a:ext cx="2097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 algn="ctr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이벤트 기간│ 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~2023.06.08(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목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20750F-40C1-FF9E-840E-423F7BAF85E3}"/>
              </a:ext>
            </a:extLst>
          </p:cNvPr>
          <p:cNvSpPr txBox="1"/>
          <p:nvPr/>
        </p:nvSpPr>
        <p:spPr>
          <a:xfrm>
            <a:off x="4764088" y="2158832"/>
            <a:ext cx="2097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" indent="-85725" algn="ctr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당첨자 발표│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2023.06.12(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월</a:t>
            </a:r>
            <a:r>
              <a:rPr lang="en-US" altLang="ko-KR" sz="1000" dirty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000" dirty="0">
                <a:solidFill>
                  <a:srgbClr val="FF0000"/>
                </a:solidFill>
                <a:latin typeface="+mn-ea"/>
              </a:rPr>
              <a:t> </a:t>
            </a:r>
            <a:endParaRPr lang="en-US" altLang="ko-KR" sz="10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2803B7C-59EE-39F9-580E-E2AC80B2B1F1}"/>
              </a:ext>
            </a:extLst>
          </p:cNvPr>
          <p:cNvCxnSpPr>
            <a:cxnSpLocks/>
          </p:cNvCxnSpPr>
          <p:nvPr/>
        </p:nvCxnSpPr>
        <p:spPr>
          <a:xfrm>
            <a:off x="2324718" y="2104392"/>
            <a:ext cx="486731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DF8E1F7-B41F-D74B-FC9C-8946BFBA45E6}"/>
              </a:ext>
            </a:extLst>
          </p:cNvPr>
          <p:cNvCxnSpPr>
            <a:cxnSpLocks/>
          </p:cNvCxnSpPr>
          <p:nvPr/>
        </p:nvCxnSpPr>
        <p:spPr>
          <a:xfrm>
            <a:off x="2324718" y="2424256"/>
            <a:ext cx="4867315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213F57AD-E56E-10A3-0111-5347A669461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8391" l="9926" r="89826">
                        <a14:foregroundMark x1="34491" y1="5517" x2="43176" y2="10575"/>
                        <a14:foregroundMark x1="32878" y1="96092" x2="68983" y2="98391"/>
                      </a14:backgroundRemoval>
                    </a14:imgEffect>
                  </a14:imgLayer>
                </a14:imgProps>
              </a:ext>
            </a:extLst>
          </a:blip>
          <a:srcRect l="43375" t="48976" r="46576" b="38526"/>
          <a:stretch/>
        </p:blipFill>
        <p:spPr>
          <a:xfrm rot="1006536">
            <a:off x="4560609" y="4856211"/>
            <a:ext cx="954846" cy="37807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39AA380-6B92-DD48-E66F-4D4615411E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287" b="98391" l="9926" r="89826">
                        <a14:foregroundMark x1="34491" y1="5517" x2="43176" y2="10575"/>
                        <a14:foregroundMark x1="32878" y1="96092" x2="68983" y2="98391"/>
                      </a14:backgroundRemoval>
                    </a14:imgEffect>
                  </a14:imgLayer>
                </a14:imgProps>
              </a:ext>
            </a:extLst>
          </a:blip>
          <a:srcRect l="43375" t="48976" r="46576" b="38526"/>
          <a:stretch/>
        </p:blipFill>
        <p:spPr>
          <a:xfrm rot="21416140">
            <a:off x="5672220" y="6094248"/>
            <a:ext cx="366249" cy="3780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0212A69-7A3B-68A2-A5CF-BACF7D65FD9F}"/>
              </a:ext>
            </a:extLst>
          </p:cNvPr>
          <p:cNvSpPr txBox="1"/>
          <p:nvPr/>
        </p:nvSpPr>
        <p:spPr>
          <a:xfrm rot="886098">
            <a:off x="4831268" y="4950996"/>
            <a:ext cx="1116603" cy="387798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3,000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BB1284-CA33-17C4-B284-C5106626B95D}"/>
              </a:ext>
            </a:extLst>
          </p:cNvPr>
          <p:cNvSpPr txBox="1"/>
          <p:nvPr/>
        </p:nvSpPr>
        <p:spPr>
          <a:xfrm rot="19932726">
            <a:off x="5612579" y="6066312"/>
            <a:ext cx="732550" cy="424732"/>
          </a:xfrm>
          <a:prstGeom prst="rect">
            <a:avLst/>
          </a:prstGeom>
          <a:noFill/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pPr algn="l"/>
            <a:r>
              <a:rPr lang="en-US" altLang="ko-KR" sz="18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00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5A234-0B6D-6562-CF82-661DBFAB9623}"/>
              </a:ext>
            </a:extLst>
          </p:cNvPr>
          <p:cNvSpPr txBox="1"/>
          <p:nvPr/>
        </p:nvSpPr>
        <p:spPr>
          <a:xfrm>
            <a:off x="2016996" y="519593"/>
            <a:ext cx="5428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법률저널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X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미래인재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PSAT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모의고사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C31BA360-6E16-F90D-E19D-E79E91290B50}"/>
              </a:ext>
            </a:extLst>
          </p:cNvPr>
          <p:cNvSpPr/>
          <p:nvPr/>
        </p:nvSpPr>
        <p:spPr>
          <a:xfrm>
            <a:off x="5697932" y="4365023"/>
            <a:ext cx="1109683" cy="1109683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152ACE-69CD-80F5-D22F-99A7E29CA1C4}"/>
              </a:ext>
            </a:extLst>
          </p:cNvPr>
          <p:cNvSpPr txBox="1"/>
          <p:nvPr/>
        </p:nvSpPr>
        <p:spPr>
          <a:xfrm>
            <a:off x="5572920" y="4578232"/>
            <a:ext cx="1359706" cy="68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R="0" indent="0" algn="ctr" fontAlgn="base" latinLnBrk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 sz="1600" kern="0" spc="0">
                <a:solidFill>
                  <a:srgbClr val="000000"/>
                </a:solidFill>
                <a:effectLst/>
                <a:latin typeface="G마켓 산스 TTF Light" panose="02000000000000000000" pitchFamily="2" charset="-127"/>
                <a:ea typeface="G마켓 산스 TTF Light" panose="02000000000000000000" pitchFamily="2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최다 참여자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추첨 </a:t>
            </a:r>
            <a:r>
              <a:rPr lang="en-US" altLang="ko-KR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10</a:t>
            </a:r>
            <a:r>
              <a:rPr lang="ko-KR" altLang="en-US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</a:t>
            </a:r>
            <a:endParaRPr lang="en-US" altLang="ko-KR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24CDBEB-1E7B-4000-C358-0011AE60DFA3}"/>
              </a:ext>
            </a:extLst>
          </p:cNvPr>
          <p:cNvSpPr/>
          <p:nvPr/>
        </p:nvSpPr>
        <p:spPr>
          <a:xfrm>
            <a:off x="6659125" y="1861704"/>
            <a:ext cx="1686137" cy="257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latin typeface="+mj-ea"/>
                <a:ea typeface="+mj-ea"/>
              </a:rPr>
              <a:t>변경사항</a:t>
            </a:r>
            <a:r>
              <a:rPr lang="en-US" altLang="ko-KR" sz="1200" b="1" dirty="0">
                <a:latin typeface="+mj-ea"/>
                <a:ea typeface="+mj-ea"/>
              </a:rPr>
              <a:t>) </a:t>
            </a:r>
            <a:r>
              <a:rPr lang="ko-KR" altLang="en-US" sz="1200" b="1" dirty="0">
                <a:latin typeface="+mj-ea"/>
                <a:ea typeface="+mj-ea"/>
              </a:rPr>
              <a:t>날짜 변경</a:t>
            </a:r>
            <a:endParaRPr lang="en-US" altLang="ko-KR" sz="1200" b="1" dirty="0">
              <a:latin typeface="+mj-ea"/>
              <a:ea typeface="+mj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A857C8F-A960-563A-229F-11ADAFA86D92}"/>
              </a:ext>
            </a:extLst>
          </p:cNvPr>
          <p:cNvSpPr/>
          <p:nvPr/>
        </p:nvSpPr>
        <p:spPr>
          <a:xfrm>
            <a:off x="2564726" y="2057410"/>
            <a:ext cx="4140874" cy="42355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14398F-E9F7-F4BF-508D-A11DC4AB246F}"/>
              </a:ext>
            </a:extLst>
          </p:cNvPr>
          <p:cNvSpPr/>
          <p:nvPr/>
        </p:nvSpPr>
        <p:spPr>
          <a:xfrm>
            <a:off x="5590176" y="4360639"/>
            <a:ext cx="1342450" cy="1192436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42D23E6-53BA-6C9A-605A-4AB2DC6ACCC9}"/>
              </a:ext>
            </a:extLst>
          </p:cNvPr>
          <p:cNvSpPr/>
          <p:nvPr/>
        </p:nvSpPr>
        <p:spPr>
          <a:xfrm>
            <a:off x="6807615" y="4426344"/>
            <a:ext cx="1686137" cy="25717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latin typeface="+mj-ea"/>
                <a:ea typeface="+mj-ea"/>
              </a:rPr>
              <a:t>변경사항</a:t>
            </a:r>
            <a:r>
              <a:rPr lang="en-US" altLang="ko-KR" sz="1200" b="1" dirty="0">
                <a:latin typeface="+mj-ea"/>
                <a:ea typeface="+mj-ea"/>
              </a:rPr>
              <a:t>) </a:t>
            </a:r>
            <a:r>
              <a:rPr lang="ko-KR" altLang="en-US" sz="1200" b="1" dirty="0">
                <a:latin typeface="+mj-ea"/>
                <a:ea typeface="+mj-ea"/>
              </a:rPr>
              <a:t>문구 변경</a:t>
            </a:r>
            <a:endParaRPr lang="en-US" altLang="ko-KR" sz="12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30576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12809</TotalTime>
  <Words>1149</Words>
  <Application>Microsoft Office PowerPoint</Application>
  <PresentationFormat>와이드스크린</PresentationFormat>
  <Paragraphs>325</Paragraphs>
  <Slides>13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G마켓 산스 TTF Bold</vt:lpstr>
      <vt:lpstr>G마켓 산스 TTF Light</vt:lpstr>
      <vt:lpstr>G마켓 산스 TTF Medium</vt:lpstr>
      <vt:lpstr>나눔스퀘어라운드 Bold</vt:lpstr>
      <vt:lpstr>나눔스퀘어라운드OTF ExtraBold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kkackddoogi@gmail.com</cp:lastModifiedBy>
  <cp:revision>107</cp:revision>
  <dcterms:created xsi:type="dcterms:W3CDTF">2023-02-22T09:25:53Z</dcterms:created>
  <dcterms:modified xsi:type="dcterms:W3CDTF">2023-05-23T00:47:11Z</dcterms:modified>
</cp:coreProperties>
</file>