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865" r:id="rId3"/>
    <p:sldId id="864" r:id="rId4"/>
    <p:sldId id="884" r:id="rId5"/>
    <p:sldId id="867" r:id="rId6"/>
    <p:sldId id="872" r:id="rId7"/>
    <p:sldId id="879" r:id="rId8"/>
    <p:sldId id="873" r:id="rId9"/>
    <p:sldId id="880" r:id="rId10"/>
    <p:sldId id="871" r:id="rId11"/>
    <p:sldId id="875" r:id="rId12"/>
    <p:sldId id="876" r:id="rId13"/>
    <p:sldId id="877" r:id="rId14"/>
    <p:sldId id="878" r:id="rId15"/>
    <p:sldId id="874" r:id="rId16"/>
    <p:sldId id="882" r:id="rId17"/>
    <p:sldId id="868" r:id="rId18"/>
    <p:sldId id="869" r:id="rId19"/>
    <p:sldId id="883" r:id="rId20"/>
    <p:sldId id="870" r:id="rId21"/>
    <p:sldId id="834" r:id="rId22"/>
  </p:sldIdLst>
  <p:sldSz cx="12192000" cy="6858000"/>
  <p:notesSz cx="7104063" cy="10234613"/>
  <p:embeddedFontLst>
    <p:embeddedFont>
      <p:font typeface="나눔바른고딕" panose="020B0600000101010101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  <p14:sldId id="865"/>
          </p14:sldIdLst>
        </p14:section>
        <p14:section name="PR페이지" id="{2955F383-6F4F-4D96-8F5D-5A051B505CAC}">
          <p14:sldIdLst>
            <p14:sldId id="864"/>
            <p14:sldId id="884"/>
            <p14:sldId id="867"/>
            <p14:sldId id="872"/>
            <p14:sldId id="879"/>
            <p14:sldId id="873"/>
            <p14:sldId id="880"/>
            <p14:sldId id="871"/>
            <p14:sldId id="875"/>
            <p14:sldId id="876"/>
            <p14:sldId id="877"/>
            <p14:sldId id="878"/>
            <p14:sldId id="874"/>
            <p14:sldId id="882"/>
            <p14:sldId id="868"/>
            <p14:sldId id="869"/>
            <p14:sldId id="883"/>
            <p14:sldId id="870"/>
          </p14:sldIdLst>
        </p14:section>
        <p14:section name="배너" id="{975A071A-C7A2-4F92-B90C-E3EB3E80B511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3296"/>
    <a:srgbClr val="E4E4E4"/>
    <a:srgbClr val="E0E0E0"/>
    <a:srgbClr val="F44336"/>
    <a:srgbClr val="1D1D1D"/>
    <a:srgbClr val="FF6600"/>
    <a:srgbClr val="FF3300"/>
    <a:srgbClr val="5B9BD5"/>
    <a:srgbClr val="FF4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786" y="16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11E8D378-8015-471B-B564-0512C1E95F99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825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4683" y="137686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494338" y="650875"/>
            <a:ext cx="16792576" cy="9445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771358" y="651195"/>
            <a:ext cx="1248024" cy="8486166"/>
          </a:xfrm>
          <a:prstGeom prst="rect">
            <a:avLst/>
          </a:prstGeom>
        </p:spPr>
        <p:txBody>
          <a:bodyPr vert="horz" lIns="95491" tIns="47745" rIns="95491" bIns="4774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495925" y="650875"/>
            <a:ext cx="16795750" cy="944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lIns="95491" tIns="47745" rIns="95491" bIns="4774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ection.blog.naver.com/BlogHome.naver?directoryNo=0&amp;currentPage=1&amp;groupId=0" TargetMode="External"/><Relationship Id="rId3" Type="http://schemas.openxmlformats.org/officeDocument/2006/relationships/hyperlink" Target="https://cafe.naver.com/polstudy/" TargetMode="External"/><Relationship Id="rId7" Type="http://schemas.openxmlformats.org/officeDocument/2006/relationships/hyperlink" Target="https://cafe.daum.net/policeacademy" TargetMode="External"/><Relationship Id="rId2" Type="http://schemas.openxmlformats.org/officeDocument/2006/relationships/hyperlink" Target="https://cafe.daum.net/maritime119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fe.naver.com/gugrade" TargetMode="External"/><Relationship Id="rId5" Type="http://schemas.openxmlformats.org/officeDocument/2006/relationships/hyperlink" Target="https://cafe.naver.com/m2schoo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cafe.naver.com/tocop" TargetMode="External"/><Relationship Id="rId9" Type="http://schemas.openxmlformats.org/officeDocument/2006/relationships/hyperlink" Target="https://www.instagram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22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해양경찰</a:t>
            </a:r>
            <a:r>
              <a:rPr lang="en-US" altLang="ko-KR" sz="2800" b="1" dirty="0"/>
              <a:t>] 2024 </a:t>
            </a:r>
            <a:r>
              <a:rPr lang="ko-KR" altLang="en-US" sz="2800" b="1" dirty="0"/>
              <a:t>해양경찰 미래패스</a:t>
            </a:r>
            <a:endParaRPr lang="en-US" altLang="ko-KR" sz="2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25932"/>
              </p:ext>
            </p:extLst>
          </p:nvPr>
        </p:nvGraphicFramePr>
        <p:xfrm>
          <a:off x="5020590" y="3724779"/>
          <a:ext cx="5320420" cy="256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2024 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해양경찰 미래패스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2023.10.10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온라인서비스팀 </a:t>
                      </a:r>
                      <a:r>
                        <a:rPr lang="ko-KR" altLang="en-US" sz="900" dirty="0" err="1"/>
                        <a:t>박이슬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2023.10.17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78257" y="205500"/>
            <a:ext cx="6708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최강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해경팀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합격 대비 커리큘럼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3763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4343400" y="1282718"/>
            <a:ext cx="7620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28625" y="1538862"/>
            <a:ext cx="1692000" cy="946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624" y="2485309"/>
            <a:ext cx="8553451" cy="5629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7870" y="2826461"/>
            <a:ext cx="2585490" cy="34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832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한번도 바뀌지 않은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No.1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절대지존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형사법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형법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형소법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신광은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9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 수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51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</a:t>
            </a:r>
            <a:r>
              <a:rPr lang="en-US" altLang="ko-KR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 </a:t>
            </a:r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</a:p>
        </p:txBody>
      </p:sp>
      <p:pic>
        <p:nvPicPr>
          <p:cNvPr id="53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강의만족도</a:t>
            </a:r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99%</a:t>
            </a:r>
            <a:r>
              <a:rPr lang="ko-KR" altLang="en-US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***</a:t>
            </a:r>
            <a:endParaRPr lang="ko-KR" altLang="en-US" sz="2000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42285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7042" y="5479008"/>
            <a:ext cx="48298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현직 경찰의 실무경험에서 나오는 생동감 넘치는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어려운 개념도 쉬운 사례로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제대로 된 이해로 암기의 양을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1/10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0202" y="2518599"/>
            <a:ext cx="88296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강의 수강생 수 기준  **미래인재 전 강좌 매출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(22.9~23.8), yes24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형사소송법 월별 베스트 분야 기준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(23.3~23.4)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***미래인재 노량진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실강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수강생 자체 설문조사 결과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(22.11~23.2)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9047" y="15388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21047" y="15388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13047" y="15388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5047" y="15388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213" y="65257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0286" y="65257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5784" y="65257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202" y="65257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87631" y="65884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213" y="69295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00286" y="69295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5784" y="69295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80202" y="69295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11813" y="65884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967311" y="65884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심화기출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61869" y="6588468"/>
            <a:ext cx="174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파이널 </a:t>
            </a:r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6181" y="710054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개념정리로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뼈대를 다지는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개념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98822" y="71173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기출지문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중심으로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이론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정리하는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고득점 필수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55784" y="71173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전직렬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기출문제로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출제 포인트 파악하는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트레이닝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780202" y="71173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진도별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전범위로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풀어보며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감각 키우는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AB9A0-25E6-9518-8DB3-8A8009D1376E}"/>
              </a:ext>
            </a:extLst>
          </p:cNvPr>
          <p:cNvSpPr txBox="1"/>
          <p:nvPr/>
        </p:nvSpPr>
        <p:spPr>
          <a:xfrm>
            <a:off x="-1249750" y="14591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  <a:p>
            <a:r>
              <a:rPr lang="ko-KR" altLang="en-US" dirty="0"/>
              <a:t>탭 영역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FD32E5-2227-9464-2FAF-C76E39F18490}"/>
              </a:ext>
            </a:extLst>
          </p:cNvPr>
          <p:cNvSpPr/>
          <p:nvPr/>
        </p:nvSpPr>
        <p:spPr>
          <a:xfrm>
            <a:off x="834887" y="87464"/>
            <a:ext cx="5064981" cy="5064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22877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138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8625" y="209960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624" y="1156407"/>
            <a:ext cx="8553451" cy="5629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7870" y="1497559"/>
            <a:ext cx="2585490" cy="34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정태정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pic>
        <p:nvPicPr>
          <p:cNvPr id="49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1497558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1654551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51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1497558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1654551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</a:t>
            </a:r>
            <a:endParaRPr lang="en-US" altLang="ko-KR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박사</a:t>
            </a:r>
          </a:p>
        </p:txBody>
      </p:sp>
      <p:pic>
        <p:nvPicPr>
          <p:cNvPr id="53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1497558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1639161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빛나는</a:t>
            </a:r>
            <a:endParaRPr lang="en-US" altLang="ko-KR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적중률</a:t>
            </a:r>
            <a:endParaRPr lang="ko-KR" altLang="en-US" sz="2800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9395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7042" y="4150106"/>
            <a:ext cx="4829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철저한 분석으로 기출 중심의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육경 수험생을 위한 해경 단기 완성 별도 강의 진행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합격생이 증명하는 빛나는 적중률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5418" y="1189697"/>
            <a:ext cx="352051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**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yes24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베스트셀러 해양경찰 월별 베스트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(23.07~23.09 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개월 연속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129047" y="209960"/>
            <a:ext cx="1692000" cy="946448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21047" y="209960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13047" y="209960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5047" y="209960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213" y="5196817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0286" y="5196817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5784" y="5196817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202" y="5196817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87631" y="5259566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213" y="5600688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00286" y="5600688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5784" y="5600688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80202" y="5600688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11813" y="5259566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기출문제풀이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811661" y="5259566"/>
            <a:ext cx="17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예상</a:t>
            </a:r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동형 문제풀이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61869" y="5259566"/>
            <a:ext cx="174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육경 전용 스페셜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6181" y="5771644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개념정리로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뼈대를 다지는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개념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98822" y="5788484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최근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개년 기출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</a:t>
            </a: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주요 승진 문제를 통한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트레이닝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659520" y="5788484"/>
            <a:ext cx="2117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출제가능한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예상문제로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해결 능력을 키우는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실전력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강화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83938" y="5788484"/>
            <a:ext cx="2117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육경 경찰학과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중복되는 내용 제외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 고유 내용 총정리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2" y="2678031"/>
            <a:ext cx="5114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수험생 선택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철저한 분석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확실한 합격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해양경찰학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·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해사법규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4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정태정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91E82-80FE-64C6-3017-7F3E6925A9EF}"/>
              </a:ext>
            </a:extLst>
          </p:cNvPr>
          <p:cNvSpPr txBox="1"/>
          <p:nvPr/>
        </p:nvSpPr>
        <p:spPr>
          <a:xfrm>
            <a:off x="-1249750" y="14591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  <a:p>
            <a:r>
              <a:rPr lang="ko-KR" altLang="en-US" dirty="0"/>
              <a:t>탭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71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22365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8625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624" y="1151809"/>
            <a:ext cx="8553451" cy="5629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7870" y="1492961"/>
            <a:ext cx="2585490" cy="34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8935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129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21047" y="205362"/>
            <a:ext cx="1692000" cy="946448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13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5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213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0286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5784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202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87631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213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00286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5784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80202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11813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967311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심화기출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61869" y="5254968"/>
            <a:ext cx="174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파이널 </a:t>
            </a:r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6181" y="576704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개념정리로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뼈대를 다지는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개념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98822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기출지문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중심으로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이론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정리하는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고득점 필수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55784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전직렬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기출문제로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출제 포인트 파악하는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트레이닝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780202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진도별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전범위로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풀어보며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감각 키우는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26734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경험에서 나오는 합격 멘토링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헌법의 틀을 잡는 독한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회독훈련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헌법 </a:t>
            </a:r>
            <a:r>
              <a:rPr lang="ko-KR" altLang="en-US" sz="4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전효진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4145508"/>
            <a:ext cx="5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철저한 기출 기반 학습법으로 꼼꼼하고 확실하게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끊임없는 반복으로 무너지지 않는 절대 실력 완성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빠른 합격을 위한 속도감 있는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4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1640428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강의매출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위*</a:t>
            </a:r>
          </a:p>
        </p:txBody>
      </p:sp>
      <p:pic>
        <p:nvPicPr>
          <p:cNvPr id="58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1649953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교재매출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위*</a:t>
            </a:r>
          </a:p>
        </p:txBody>
      </p:sp>
      <p:pic>
        <p:nvPicPr>
          <p:cNvPr id="65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16499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사법시험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420202" y="1185099"/>
            <a:ext cx="18710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헌법 강의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교재 매출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E5462-B374-6F8B-D453-BA2D0B4ADB08}"/>
              </a:ext>
            </a:extLst>
          </p:cNvPr>
          <p:cNvSpPr txBox="1"/>
          <p:nvPr/>
        </p:nvSpPr>
        <p:spPr>
          <a:xfrm>
            <a:off x="-1249750" y="14591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  <a:p>
            <a:r>
              <a:rPr lang="ko-KR" altLang="en-US" dirty="0"/>
              <a:t>탭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81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74155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8625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624" y="1151809"/>
            <a:ext cx="8553451" cy="5629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7870" y="1492961"/>
            <a:ext cx="2585490" cy="34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8935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129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21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13047" y="205362"/>
            <a:ext cx="1692000" cy="946448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5047" y="205362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213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0286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5784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202" y="5192219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87631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213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00286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5784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80202" y="5596090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11813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967311" y="5254968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심화기출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61869" y="5254968"/>
            <a:ext cx="174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파이널 </a:t>
            </a:r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6181" y="576704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개념정리로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뼈대를 다지는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개념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98822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기출지문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중심으로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이론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정리하는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고득점 필수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55784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전직렬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기출문제로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출제 포인트 파악하는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트레이닝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780202" y="5783886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진도별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전범위로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풀어보며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감각 키우는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26734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전공자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도사의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FunFun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헌법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헌법 </a:t>
            </a:r>
            <a:r>
              <a:rPr lang="ko-KR" altLang="en-US" sz="4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문태환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4145508"/>
            <a:ext cx="51602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 맞춤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–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 케어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프로그램으로 확실한 관리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핵심은 콕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재미는 덤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헌법이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재밌어지는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0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1640428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강의만족도</a:t>
            </a:r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99%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52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1640428"/>
            <a:ext cx="103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법학과</a:t>
            </a:r>
            <a:endParaRPr lang="en-US" altLang="ko-KR" sz="20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석사 졸업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14929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1640428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20202" y="1185099"/>
            <a:ext cx="42851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노량진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실강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수강생 자체 설문조사 결과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(22.11~23.2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설문조사 헌법 과목 기준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AD178-05F2-CA2D-3F13-542DF2706BDD}"/>
              </a:ext>
            </a:extLst>
          </p:cNvPr>
          <p:cNvSpPr txBox="1"/>
          <p:nvPr/>
        </p:nvSpPr>
        <p:spPr>
          <a:xfrm>
            <a:off x="-1249750" y="14591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  <a:p>
            <a:r>
              <a:rPr lang="ko-KR" altLang="en-US" dirty="0"/>
              <a:t>탭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482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44692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428625" y="204904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624" y="1151351"/>
            <a:ext cx="8553451" cy="56299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857870" y="1492503"/>
            <a:ext cx="2585490" cy="34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박상민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8890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0" name="직사각형 59"/>
          <p:cNvSpPr/>
          <p:nvPr/>
        </p:nvSpPr>
        <p:spPr>
          <a:xfrm>
            <a:off x="2129047" y="204904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100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821047" y="204904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513047" y="204904"/>
            <a:ext cx="1692000" cy="946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05047" y="204904"/>
            <a:ext cx="1692000" cy="946448"/>
          </a:xfrm>
          <a:prstGeom prst="rect">
            <a:avLst/>
          </a:prstGeom>
          <a:solidFill>
            <a:srgbClr val="D9D9D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1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76213" y="5191761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700286" y="5191761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55784" y="5191761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780202" y="5191761"/>
            <a:ext cx="1905432" cy="40862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87631" y="5254510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76213" y="5595632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700286" y="5595632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755784" y="5595632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6780202" y="5595632"/>
            <a:ext cx="1905432" cy="106820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11813" y="5254510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심화이론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967311" y="5254510"/>
            <a:ext cx="148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심화기출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61869" y="5254510"/>
            <a:ext cx="174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파이널 </a:t>
            </a:r>
            <a:r>
              <a:rPr lang="en-US" altLang="ko-KR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</a:t>
            </a:r>
            <a:endParaRPr lang="en-US" altLang="ko-KR" sz="14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6181" y="5766588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전반적인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개념정리로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뼈대를 다지는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필수 개념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98822" y="5783428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기출지문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중심으로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이론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100%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정리하는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고득점 필수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55784" y="5783428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전직렬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기출문제로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출제 포인트 파악하는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트레이닝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780202" y="5783428"/>
            <a:ext cx="1925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진도별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전범위로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문제를 풀어보며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실전 감각 키우는 강좌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2672975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경력의 범죄학 전문가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기출이 보이는 실전 범죄학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범죄학 박상민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4145050"/>
            <a:ext cx="5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빠른 개념 완성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확실한 기출 분석으로 명확한 학습 가이드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연상 기억 암기로 듣기만 해도 자동 암기되는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시험에 나오는 부분만 골라 효율적으로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4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1492502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1639970"/>
            <a:ext cx="103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경력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이상</a:t>
            </a:r>
          </a:p>
        </p:txBody>
      </p:sp>
      <p:pic>
        <p:nvPicPr>
          <p:cNvPr id="58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1492502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1649495"/>
            <a:ext cx="103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공안직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전문가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B8003-88FC-A6CC-7689-BCE9B9227B21}"/>
              </a:ext>
            </a:extLst>
          </p:cNvPr>
          <p:cNvSpPr txBox="1"/>
          <p:nvPr/>
        </p:nvSpPr>
        <p:spPr>
          <a:xfrm>
            <a:off x="-1249750" y="14591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  <a:p>
            <a:r>
              <a:rPr lang="ko-KR" altLang="en-US" dirty="0"/>
              <a:t>탭 영역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61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8000" y="205500"/>
            <a:ext cx="8929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지금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미래패스를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구매하는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수험생에게 드리는 특별 혜택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5300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821344" y="1685691"/>
            <a:ext cx="3699164" cy="4778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08000" y="160608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96726" y="2262994"/>
            <a:ext cx="39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모의고사</a:t>
            </a:r>
            <a:endParaRPr lang="en-US" altLang="ko-KR" sz="3200" u="sng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80768" y="3090516"/>
            <a:ext cx="1780315" cy="20578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이미지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59080" y="5288407"/>
            <a:ext cx="302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 수험생을 위한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맞춤 모의고사 제공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034462" y="6065246"/>
            <a:ext cx="3362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2024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채용계획 공고 후 제공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및 제공 시기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공지 예정이며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자료는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PDF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제공됩니다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87104" y="1685691"/>
            <a:ext cx="3699164" cy="4778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73760" y="160608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962486" y="2262994"/>
            <a:ext cx="39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지텔프</a:t>
            </a:r>
            <a:r>
              <a:rPr lang="en-US" altLang="ko-KR" sz="3200" u="sng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&amp;</a:t>
            </a:r>
            <a:r>
              <a:rPr lang="ko-KR" altLang="en-US" sz="3200" u="sng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한능검</a:t>
            </a:r>
            <a:r>
              <a:rPr lang="ko-KR" altLang="en-US" sz="3200" u="sng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특강</a:t>
            </a:r>
            <a:endParaRPr lang="en-US" altLang="ko-KR" sz="3200" u="sng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59716" y="3090516"/>
            <a:ext cx="3153938" cy="20578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김준기</a:t>
            </a:r>
            <a:r>
              <a:rPr lang="en-US" altLang="ko-KR" sz="1100" dirty="0"/>
              <a:t>, </a:t>
            </a:r>
            <a:r>
              <a:rPr lang="ko-KR" altLang="en-US" sz="1100" dirty="0"/>
              <a:t>원유철</a:t>
            </a:r>
            <a:r>
              <a:rPr lang="en-US" altLang="ko-KR" sz="1100" dirty="0"/>
              <a:t>P</a:t>
            </a:r>
          </a:p>
          <a:p>
            <a:pPr algn="ctr"/>
            <a:r>
              <a:rPr lang="ko-KR" altLang="en-US" sz="1100" dirty="0"/>
              <a:t>이미지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424840" y="5288407"/>
            <a:ext cx="302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한국사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검정제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패스를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위한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단기특강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제공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4343400" y="1282718"/>
            <a:ext cx="7620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0" y="6769047"/>
            <a:ext cx="9420225" cy="135105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지금 </a:t>
            </a:r>
            <a:r>
              <a:rPr lang="en-US" altLang="ko-KR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</a:t>
            </a:r>
            <a:r>
              <a:rPr lang="ko-KR" altLang="en-US" sz="32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미래패스로</a:t>
            </a:r>
            <a:endParaRPr lang="en-US" altLang="ko-KR" sz="32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최대혜택</a:t>
            </a:r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받고 합격을 앞당겨보세요</a:t>
            </a:r>
            <a:r>
              <a:rPr lang="en-US" altLang="ko-KR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AEC3D-70FB-0D7F-0927-E5F37E6C5DF2}"/>
              </a:ext>
            </a:extLst>
          </p:cNvPr>
          <p:cNvSpPr txBox="1"/>
          <p:nvPr/>
        </p:nvSpPr>
        <p:spPr>
          <a:xfrm>
            <a:off x="-1249750" y="14591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Section8</a:t>
            </a:r>
          </a:p>
        </p:txBody>
      </p:sp>
    </p:spTree>
    <p:extLst>
      <p:ext uri="{BB962C8B-B14F-4D97-AF65-F5344CB8AC3E}">
        <p14:creationId xmlns:p14="http://schemas.microsoft.com/office/powerpoint/2010/main" val="216144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4479"/>
              </p:ext>
            </p:extLst>
          </p:nvPr>
        </p:nvGraphicFramePr>
        <p:xfrm>
          <a:off x="9476174" y="17756"/>
          <a:ext cx="2654423" cy="667282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유의사항 동의 체크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 체크 하지 않고 클릭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동의에 체크해주세요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패스코드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ONS2310101755157</a:t>
                      </a:r>
                      <a:endParaRPr lang="ko-KR" altLang="en-US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유의사항 동의 체크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 체크 하지 않고 클릭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동의에 체크해주세요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패스코드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ONS2310101756560</a:t>
                      </a:r>
                      <a:endParaRPr lang="ko-KR" altLang="en-US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패스 구매 시 체크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최하단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유의사항으로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대상 패스 코드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ONS2210171504086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ONS2301050959573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ONS2301051033236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액션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패스코드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해경패스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구매이력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있는 경우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할인쿠폰이 발급되었습니다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구매이력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없는 경우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대상자가 아닙니다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재등록 쿠폰 코드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C2310692946372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위 패스 중도 환불한 경우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대상 제외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액션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① 최초 클릭 시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–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인증하기 팝업 띄워주세요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② 환승 인증 신청 후 관리자 승인 전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환승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인증신청이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 완료되었습니다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관리자 승인 후 쿠폰이 자동 발급됩니다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③ 환승 인증 신청 후 관리자 승인 완료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환승 인증 후 쿠폰이 발급되었습니다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환승인증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신청 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이벤트페이지관리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인증목록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]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에서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신청데이터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확인 후 관리자 승인할 수 있도록 해주세요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관리자 승인 시 환승 할인 쿠폰 자동 발급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쿠폰코드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C2310692934902)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681644" y="1101491"/>
            <a:ext cx="3699164" cy="4905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12575" y="1101491"/>
            <a:ext cx="3699164" cy="4905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양쪽 모서리가 둥근 사각형 76"/>
          <p:cNvSpPr/>
          <p:nvPr/>
        </p:nvSpPr>
        <p:spPr>
          <a:xfrm>
            <a:off x="681645" y="1056149"/>
            <a:ext cx="3699164" cy="914400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양쪽 모서리가 둥근 사각형 84"/>
          <p:cNvSpPr/>
          <p:nvPr/>
        </p:nvSpPr>
        <p:spPr>
          <a:xfrm>
            <a:off x="5012574" y="1056149"/>
            <a:ext cx="3699164" cy="914400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4743" y="1139552"/>
            <a:ext cx="319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</a:t>
            </a: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해경공채</a:t>
            </a:r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endParaRPr lang="en-US" altLang="ko-KR" sz="24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261622" y="1139551"/>
            <a:ext cx="319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</a:t>
            </a: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해경간부</a:t>
            </a:r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endParaRPr lang="en-US" altLang="ko-KR" sz="24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49118" y="-96924"/>
            <a:ext cx="8566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공채부터 간부까지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하나로 완벽 대비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214822"/>
            <a:ext cx="1974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44268" y="220604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22782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기간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586981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4268" y="2578205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599983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과목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959140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G-TELP/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한능검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특강 무료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44268" y="2950364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972142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3321052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전용 모의고사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44268" y="331227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333405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2214822"/>
            <a:ext cx="1974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306259" y="220604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22782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기간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5" y="2586981"/>
            <a:ext cx="2367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06259" y="2578205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599983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과목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2959140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G-TELP/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한능검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특강 무료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306259" y="2950364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972142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3321052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전용 모의고사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306259" y="331227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333405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03347" y="3842364"/>
            <a:ext cx="126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89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525958" y="4613090"/>
            <a:ext cx="217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59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492357" y="4054146"/>
            <a:ext cx="2418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3397357" y="4054146"/>
            <a:ext cx="513172" cy="5131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72014" y="4463868"/>
            <a:ext cx="172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환승 시 할인가</a:t>
            </a:r>
            <a:endParaRPr lang="en-US" altLang="ko-KR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포인트가 12개인 별 117"/>
          <p:cNvSpPr/>
          <p:nvPr/>
        </p:nvSpPr>
        <p:spPr>
          <a:xfrm>
            <a:off x="938912" y="4175419"/>
            <a:ext cx="864449" cy="864449"/>
          </a:xfrm>
          <a:prstGeom prst="star12">
            <a:avLst>
              <a:gd name="adj" fmla="val 431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61991" y="4349371"/>
            <a:ext cx="818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10/30(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특별할인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26057" y="3842364"/>
            <a:ext cx="126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848668" y="4613090"/>
            <a:ext cx="217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69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5815067" y="4054146"/>
            <a:ext cx="2418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720067" y="4054146"/>
            <a:ext cx="513172" cy="5131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94724" y="4463868"/>
            <a:ext cx="172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환승 시 할인가</a:t>
            </a:r>
            <a:endParaRPr lang="en-US" altLang="ko-KR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포인트가 12개인 별 124"/>
          <p:cNvSpPr/>
          <p:nvPr/>
        </p:nvSpPr>
        <p:spPr>
          <a:xfrm>
            <a:off x="5261622" y="4175419"/>
            <a:ext cx="864449" cy="864449"/>
          </a:xfrm>
          <a:prstGeom prst="star12">
            <a:avLst>
              <a:gd name="adj" fmla="val 431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284701" y="4349371"/>
            <a:ext cx="818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10/30(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특별할인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211463" y="5358939"/>
            <a:ext cx="2639523" cy="4194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538342" y="5358939"/>
            <a:ext cx="2639523" cy="4194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19043" y="5430539"/>
            <a:ext cx="242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구매하기 </a:t>
            </a:r>
            <a:r>
              <a:rPr lang="en-US" altLang="ko-KR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645922" y="5420391"/>
            <a:ext cx="242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구매하기 </a:t>
            </a:r>
            <a:r>
              <a:rPr lang="en-US" altLang="ko-KR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211462" y="6695493"/>
            <a:ext cx="6966403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850463" y="6821719"/>
            <a:ext cx="49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해경패스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재등록 인증하기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3" name="타원 132"/>
          <p:cNvSpPr/>
          <p:nvPr/>
        </p:nvSpPr>
        <p:spPr>
          <a:xfrm>
            <a:off x="1724885" y="6744633"/>
            <a:ext cx="1116053" cy="505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081144" y="52429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411512" y="52436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123963" y="663461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211462" y="7418871"/>
            <a:ext cx="6966403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850463" y="7545097"/>
            <a:ext cx="49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타학원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해경패스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환승 인증하기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9" name="타원 138"/>
          <p:cNvSpPr/>
          <p:nvPr/>
        </p:nvSpPr>
        <p:spPr>
          <a:xfrm>
            <a:off x="1724885" y="7468011"/>
            <a:ext cx="1116053" cy="505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123963" y="735798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25958" y="6234480"/>
            <a:ext cx="178501" cy="1782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45777" y="6178142"/>
            <a:ext cx="504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 구매관련 유의사항을 모두 확인하였고 이에 동의합니다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6810646" y="6197192"/>
            <a:ext cx="1624201" cy="25977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85675" y="6209445"/>
            <a:ext cx="1470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유의사항 확인하기 →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334752" y="613025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644298" y="614004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F057B-74F9-A800-DF30-F555574E3CB3}"/>
              </a:ext>
            </a:extLst>
          </p:cNvPr>
          <p:cNvSpPr txBox="1"/>
          <p:nvPr/>
        </p:nvSpPr>
        <p:spPr>
          <a:xfrm>
            <a:off x="-1249750" y="14591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</a:p>
        </p:txBody>
      </p:sp>
    </p:spTree>
    <p:extLst>
      <p:ext uri="{BB962C8B-B14F-4D97-AF65-F5344CB8AC3E}">
        <p14:creationId xmlns:p14="http://schemas.microsoft.com/office/powerpoint/2010/main" val="25978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쿠폰 이미지로 디자인 해주세요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01924" y="3049039"/>
            <a:ext cx="881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미래인재경찰학원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오픈을 커뮤니티에 소문 내주세요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이상 소문 내주신 분들께 해양경찰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할인쿠폰을 드립니다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1080" y="2050881"/>
            <a:ext cx="820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 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</a:t>
            </a:r>
            <a:r>
              <a:rPr lang="ko-KR" altLang="en-US" sz="24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오픈 </a:t>
            </a:r>
            <a:r>
              <a:rPr lang="ko-KR" altLang="en-US" sz="24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패스 할인 받자</a:t>
            </a:r>
            <a:r>
              <a:rPr lang="en-US" altLang="ko-KR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05350" y="6193554"/>
            <a:ext cx="2487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※3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이상 참여 시 지급</a:t>
            </a:r>
            <a:endParaRPr lang="en-US" altLang="ko-KR" sz="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293E69-C4CD-6CCF-8F63-35314D1EA1EF}"/>
              </a:ext>
            </a:extLst>
          </p:cNvPr>
          <p:cNvSpPr/>
          <p:nvPr/>
        </p:nvSpPr>
        <p:spPr>
          <a:xfrm>
            <a:off x="2921049" y="4231863"/>
            <a:ext cx="3660726" cy="1846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128755" y="4677985"/>
            <a:ext cx="324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만원 할인쿠폰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05045" y="411647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7" name="타원 76"/>
          <p:cNvSpPr/>
          <p:nvPr/>
        </p:nvSpPr>
        <p:spPr>
          <a:xfrm>
            <a:off x="6242732" y="3942205"/>
            <a:ext cx="678084" cy="6780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79739" y="4031178"/>
            <a:ext cx="80407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참여자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" y="549580"/>
            <a:ext cx="9476174" cy="901014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4000" i="1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소문내기 </a:t>
            </a:r>
            <a:r>
              <a:rPr lang="en-US" altLang="ko-KR" sz="4000" i="1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A2D6D-A4D1-D7BC-1E71-17A1E03439DC}"/>
              </a:ext>
            </a:extLst>
          </p:cNvPr>
          <p:cNvSpPr txBox="1"/>
          <p:nvPr/>
        </p:nvSpPr>
        <p:spPr>
          <a:xfrm>
            <a:off x="-1249750" y="1459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</a:p>
        </p:txBody>
      </p:sp>
    </p:spTree>
    <p:extLst>
      <p:ext uri="{BB962C8B-B14F-4D97-AF65-F5344CB8AC3E}">
        <p14:creationId xmlns:p14="http://schemas.microsoft.com/office/powerpoint/2010/main" val="385339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>
            <a:off x="393582" y="0"/>
            <a:ext cx="8718855" cy="700135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293183"/>
              </p:ext>
            </p:extLst>
          </p:nvPr>
        </p:nvGraphicFramePr>
        <p:xfrm>
          <a:off x="9476174" y="17756"/>
          <a:ext cx="2654423" cy="657922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페이지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메인단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이미지 사용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클릭 시 해당 페이지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복사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커뮤니티 클릭 시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아래 </a:t>
                      </a:r>
                      <a:r>
                        <a:rPr lang="en-US" altLang="ko-KR" sz="800" spc="0" dirty="0">
                          <a:latin typeface="+mn-ea"/>
                        </a:rPr>
                        <a:t>URL</a:t>
                      </a:r>
                      <a:r>
                        <a:rPr lang="ko-KR" altLang="en-US" sz="800" spc="0" dirty="0">
                          <a:latin typeface="+mn-ea"/>
                        </a:rPr>
                        <a:t>로 새 창 연결해 주세요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해꿈사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dirty="0">
                          <a:latin typeface="+mn-ea"/>
                          <a:hlinkClick r:id="rId2"/>
                        </a:rPr>
                        <a:t>https://cafe.daum.net/maritime119</a:t>
                      </a:r>
                      <a:endParaRPr lang="en-US" altLang="ko-KR" sz="800" b="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경꿈사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3"/>
                        </a:rPr>
                        <a:t>https://cafe.naver.com/polstudy/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경수모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4"/>
                        </a:rPr>
                        <a:t>https://cafe.naver.com/tocop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독공사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5"/>
                        </a:rPr>
                        <a:t>https://cafe.naver.com/m2school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공드림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6"/>
                        </a:rPr>
                        <a:t>https://cafe.naver.com/gugrade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경시모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7"/>
                        </a:rPr>
                        <a:t>https://cafe.daum.net/policeacademy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네이버 블로그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8"/>
                        </a:rPr>
                        <a:t>https://section.blog.naver.com/BlogHome.naver?directoryNo=0&amp;currentPage=1&amp;groupId=0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인스타그램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9"/>
                        </a:rPr>
                        <a:t>https://www.instagram.com/</a:t>
                      </a:r>
                      <a:endParaRPr lang="en-US" altLang="ko-KR" sz="800" spc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로그인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2.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소문내기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URL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인증 시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1~2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참여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이벤트 참여 완료되었습니다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(N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이상 참여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 :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미래패스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할인쿠폰이 발급되었습니다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3. 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이벤트 </a:t>
                      </a: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회 참여 시 쿠폰 자동 발급</a:t>
                      </a: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중복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등록 불가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 코드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C2310692993071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이벤트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참여시마다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발급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중복발급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가능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게시판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주소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참여자 누적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(No.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넣지말아주세요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2.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뒤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글자 ***로 가려주세요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3. ID/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이름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연락처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신청일 데이터 관리자 누적 요청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45065" y="284336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이벤트 기간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665861" y="238883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229410" y="284336"/>
            <a:ext cx="20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~2023.10.30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45065" y="908983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참여 방법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순서도: 수행의 시작/종료 50"/>
          <p:cNvSpPr/>
          <p:nvPr/>
        </p:nvSpPr>
        <p:spPr>
          <a:xfrm>
            <a:off x="665861" y="863530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1" y="1431436"/>
            <a:ext cx="484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이미지와 함께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복사하기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7533" y="1837899"/>
            <a:ext cx="2767127" cy="457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66127" y="1914284"/>
            <a:ext cx="270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이미지 다운로드</a:t>
            </a:r>
            <a:endParaRPr lang="en-US" altLang="ko-KR" sz="1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13863" y="1837899"/>
            <a:ext cx="2767127" cy="457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732457" y="1914284"/>
            <a:ext cx="270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이벤트 </a:t>
            </a:r>
            <a:r>
              <a: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복사하기</a:t>
            </a:r>
            <a:endParaRPr lang="en-US" altLang="ko-KR" sz="1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0" y="2492646"/>
            <a:ext cx="500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커뮤니티에 전체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공개글로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소문내기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7694F7A-2D3D-9091-F4C2-FD3581671E4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8326"/>
          <a:stretch/>
        </p:blipFill>
        <p:spPr>
          <a:xfrm>
            <a:off x="1741098" y="2881684"/>
            <a:ext cx="4252110" cy="117724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6110441" y="301491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/>
              <a:t>네이버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블로그</a:t>
            </a:r>
          </a:p>
        </p:txBody>
      </p:sp>
      <p:sp>
        <p:nvSpPr>
          <p:cNvPr id="55" name="타원 54"/>
          <p:cNvSpPr/>
          <p:nvPr/>
        </p:nvSpPr>
        <p:spPr>
          <a:xfrm>
            <a:off x="7127265" y="301491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/>
              <a:t>인스타</a:t>
            </a:r>
            <a:endParaRPr lang="en-US" altLang="ko-KR" sz="1200" dirty="0"/>
          </a:p>
          <a:p>
            <a:pPr algn="ctr"/>
            <a:r>
              <a:rPr lang="ko-KR" altLang="en-US" sz="1200" dirty="0"/>
              <a:t>그램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0" y="4309790"/>
            <a:ext cx="696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빈칸에 내가 작성한 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인증하기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44420" y="1785394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3618730" y="1777623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07369" y="2827047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986703" y="5311905"/>
            <a:ext cx="6680167" cy="479115"/>
          </a:xfrm>
          <a:prstGeom prst="flowChartProcess">
            <a:avLst/>
          </a:prstGeom>
          <a:noFill/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7666871" y="5312708"/>
            <a:ext cx="837044" cy="479115"/>
          </a:xfrm>
          <a:prstGeom prst="flowChartProcess">
            <a:avLst/>
          </a:prstGeom>
          <a:solidFill>
            <a:srgbClr val="FB585D"/>
          </a:solidFill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01039" y="5393614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소문 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URL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입력해주세요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71890" y="522617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3" name="순서도: 처리 72"/>
          <p:cNvSpPr/>
          <p:nvPr/>
        </p:nvSpPr>
        <p:spPr>
          <a:xfrm>
            <a:off x="732724" y="5118444"/>
            <a:ext cx="8059997" cy="1696111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732727" y="4735839"/>
            <a:ext cx="3363024" cy="38260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이벤트 참여 게시판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76213" y="6049522"/>
            <a:ext cx="7527702" cy="76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 게시판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666529" y="4903121"/>
            <a:ext cx="3262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부적절한 내용은 관리자가 임의로 삭제할 수 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97010" y="5953583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31289" y="3009611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다음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해꿈사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F18EA-E129-8D2D-B0E5-B04D20B6AE1D}"/>
              </a:ext>
            </a:extLst>
          </p:cNvPr>
          <p:cNvSpPr txBox="1"/>
          <p:nvPr/>
        </p:nvSpPr>
        <p:spPr>
          <a:xfrm>
            <a:off x="-1249750" y="1459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80565-6004-2FCE-9DDC-4455386E1B8A}"/>
              </a:ext>
            </a:extLst>
          </p:cNvPr>
          <p:cNvSpPr txBox="1"/>
          <p:nvPr/>
        </p:nvSpPr>
        <p:spPr>
          <a:xfrm>
            <a:off x="-1333556" y="516750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52204-B6E2-330B-3AB1-7D533B492A69}"/>
              </a:ext>
            </a:extLst>
          </p:cNvPr>
          <p:cNvSpPr txBox="1"/>
          <p:nvPr/>
        </p:nvSpPr>
        <p:spPr>
          <a:xfrm>
            <a:off x="-1333556" y="604952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Section12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72C879-0CC9-7EEA-7777-0275A1F970A2}"/>
              </a:ext>
            </a:extLst>
          </p:cNvPr>
          <p:cNvSpPr/>
          <p:nvPr/>
        </p:nvSpPr>
        <p:spPr>
          <a:xfrm>
            <a:off x="834887" y="87464"/>
            <a:ext cx="5064981" cy="5064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2103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14" y="441420"/>
            <a:ext cx="9003686" cy="25557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이벤트 유의사항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이벤트 기간 내 소문내기 이벤트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참여 시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2024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해양경찰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미래패스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10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할인쿠폰이 즉시 발급됩니다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(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유효기간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할인쿠폰은 해양경찰 공채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간부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미래패스에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사용 가능한 쿠폰입니다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지급된 쿠폰은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내강의실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쿠폰에서 확인하실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타인의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게시글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주소를 입력하는 경우 또는 부정한 방법으로 참여 시 지급된 쿠폰이 회수될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추후 이벤트 참여에 제한이 있을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 공개된 게시글이어야 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지정된 커뮤니티에 등록된 글만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 게시 글 주소는 등록할 수 없습니다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사전 예고 없이 조기 종료되거나 연장될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사전 예고없이 혜택이 변경될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이벤트 참여 혜택으로 지급된 쿠폰은 환승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재등록 등 기타 혜택과 중복 적용 불가합니다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DC991-B4C3-D380-E150-CF01EE89D280}"/>
              </a:ext>
            </a:extLst>
          </p:cNvPr>
          <p:cNvSpPr txBox="1"/>
          <p:nvPr/>
        </p:nvSpPr>
        <p:spPr>
          <a:xfrm>
            <a:off x="-1357619" y="44142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Section13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2A5506C-150D-CAF0-3A8C-93CB674E50DA}"/>
              </a:ext>
            </a:extLst>
          </p:cNvPr>
          <p:cNvSpPr/>
          <p:nvPr/>
        </p:nvSpPr>
        <p:spPr>
          <a:xfrm>
            <a:off x="6675009" y="2150440"/>
            <a:ext cx="5064981" cy="5064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3313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1" y="182449"/>
            <a:ext cx="2500312" cy="1992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67" y="289248"/>
            <a:ext cx="2122488" cy="10747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63" y="1414802"/>
            <a:ext cx="2407854" cy="147610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663" y="2919114"/>
            <a:ext cx="2500312" cy="11132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663" y="4032392"/>
            <a:ext cx="2500312" cy="18428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566" y="182449"/>
            <a:ext cx="2500312" cy="223379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566" y="2445724"/>
            <a:ext cx="2492183" cy="214482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3108" y="182449"/>
            <a:ext cx="2528937" cy="157295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3109" y="1755407"/>
            <a:ext cx="2500312" cy="201041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0521" y="182449"/>
            <a:ext cx="2500312" cy="42327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44534" y="182449"/>
            <a:ext cx="2500312" cy="57309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87437" y="182449"/>
            <a:ext cx="2500312" cy="6535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1237" y="182449"/>
            <a:ext cx="2500312" cy="65110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2425" y="3830215"/>
            <a:ext cx="2009775" cy="5850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763" y="2221456"/>
            <a:ext cx="2430536" cy="20965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35025" y="4621465"/>
            <a:ext cx="2430536" cy="209654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9338" y="4746937"/>
            <a:ext cx="2440982" cy="18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13211"/>
              </p:ext>
            </p:extLst>
          </p:nvPr>
        </p:nvGraphicFramePr>
        <p:xfrm>
          <a:off x="540897" y="579120"/>
          <a:ext cx="8488802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79">
                  <a:extLst>
                    <a:ext uri="{9D8B030D-6E8A-4147-A177-3AD203B41FA5}">
                      <a16:colId xmlns:a16="http://schemas.microsoft.com/office/drawing/2014/main" val="966318748"/>
                    </a:ext>
                  </a:extLst>
                </a:gridCol>
                <a:gridCol w="6981823">
                  <a:extLst>
                    <a:ext uri="{9D8B030D-6E8A-4147-A177-3AD203B41FA5}">
                      <a16:colId xmlns:a16="http://schemas.microsoft.com/office/drawing/2014/main" val="87927855"/>
                    </a:ext>
                  </a:extLst>
                </a:gridCol>
              </a:tblGrid>
              <a:tr h="38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pc="0" dirty="0" err="1">
                          <a:solidFill>
                            <a:schemeClr val="tx1"/>
                          </a:solidFill>
                        </a:rPr>
                        <a:t>강좌구성</a:t>
                      </a:r>
                      <a:endParaRPr lang="ko-KR" altLang="en-US" sz="800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상품은 구매일로부터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일까지 무제한 수강 가능합니다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해양공채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구매 시 형사법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해양경찰학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헌법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해사법규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 강좌가 제공되며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해경간부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구매 시 형법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형사소송법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해양경찰학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헌법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범죄학 전 강좌가 제공됩니다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형사법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형사소송법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신광은 교수님</a:t>
                      </a:r>
                    </a:p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해양경찰학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해사법규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정태정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교수님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헌법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전효진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문태환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교수님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범죄학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박상민 교수님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G-ELP/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한능검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특강은 추가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혜턕으로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제공되며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수강기간동안 수강 가능합니다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패스 강좌는 결제 완료되는 즉시 수강이 시작됩니다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결제완료자에 한함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 및 교수는 학원 사정에 따라 변동될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071508"/>
                  </a:ext>
                </a:extLst>
              </a:tr>
              <a:tr h="38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</a:rPr>
                        <a:t>재구매</a:t>
                      </a:r>
                      <a:r>
                        <a:rPr lang="en-US" altLang="ko-KR" sz="800" b="1" spc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</a:rPr>
                        <a:t>환승</a:t>
                      </a:r>
                      <a:r>
                        <a:rPr lang="ko-KR" altLang="en-US" sz="800" b="1" spc="0" baseline="0" dirty="0">
                          <a:solidFill>
                            <a:schemeClr val="tx1"/>
                          </a:solidFill>
                        </a:rPr>
                        <a:t> 할인</a:t>
                      </a:r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재구매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환승 할인쿠폰은 다른 쿠폰과 중복 사용되지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재구매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환승 인증 시 할인쿠폰이 발급되며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발급일로부터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일간 사용 가능합니다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해양경찰 패스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구매이력이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있는 경우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재구매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할인쿠폰이 발급됩니다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중도 환불 시 발급 불가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 경찰 학원의 해양경찰 패스 구매 인증 시 할인쿠폰이 발급되며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개월 미만 수강 시 환승 인증이 거절될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54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</a:rPr>
                        <a:t>교재안내</a:t>
                      </a:r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경찰패스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수강에 필요한 교재는 별도로 구매하셔야 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교재는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강좌소개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및 교재 구매 메뉴에서 별도 구매 가능합니다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21991"/>
                  </a:ext>
                </a:extLst>
              </a:tr>
              <a:tr h="26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</a:rPr>
                        <a:t>환불안내</a:t>
                      </a:r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결제일로부터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이내 강좌의 맛보기 강좌를 제외하고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 이하 수강 시에만 전액 환불 가능합니다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결제일로부터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이내 강좌의 맛보기 강좌를 제외하고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 이상 수강 후 환불 요청 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수강한 각 강좌 판매가 기준으로 수강 부분만큼 차감 후 나머지 부분에 대해 환불이 진행됩니다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 내 학습 자료 및 모바일 다운로드 이용 시에는 수강한 것으로 간주됩니다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결제일로부터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경과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(=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수강 시작일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당일 포함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로부터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경과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 고객 변심으로 인한 환불은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 결제가 기준으로 계산하여 사용일수만큼 차감 후 환불됩니다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- 7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일이 경과되었을 경우 수강 이력에 상관없이 실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결제가에서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다음 항목이 제외되어 환불됩니다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결제가 기준 일할 계산된 수강료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수령한 혜택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학습지원금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사은품 등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위약금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 예정 금액의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10%)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 제외되어 환불 처리됩니다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수령한 혜택이 있을 경우 반송이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확인되었을때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왕복택배비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실결제금액에서 차감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사은품의 사용으로 반송이 불가할 경우 사은품 비용이 차감되어 환불됩니다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남은 포인트는 회수됩니다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포인트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미사용일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경우 추가 차감 없이 포인트 회수 후 환불 진행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완강시에는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전액환불이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불가하며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패스 전액 환불의 경우는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회로 제한됩니다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쿠폰 등을 통해 할인 혜택을 받으신 경우 실 결제 금액을 기준으로 환불 금액을 산정합니다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 신청 시 결제할 때 사용한 쿠폰 또는 포인트는 복구되지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806910"/>
                  </a:ext>
                </a:extLst>
              </a:tr>
              <a:tr h="26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</a:rPr>
                        <a:t>수강안내</a:t>
                      </a:r>
                      <a:endParaRPr lang="ko-KR" altLang="en-US" sz="800" b="1" spc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강의실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[PASS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접속합니다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구매한 패스 상품 선택 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강좌추가하기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클릭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원하시는 강좌를 등록한 후 수강할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경찰패스는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일시 정지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수강 연장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재수강 불가합니다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경찰패스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수강 시 이용 가능한 기기 대수는 다음과 같이 제한됩니다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*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 수강 기기 대수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PC 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 또는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PC 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 모바일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 또는 모바일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경찰패스는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PMP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강의를 제공하지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PC,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(2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단계 동형 모의고사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단계 파이널 모의고사 등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88344"/>
                  </a:ext>
                </a:extLst>
              </a:tr>
              <a:tr h="269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</a:rPr>
                        <a:t>기타사항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미래인재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경찰패스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강좌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부가 서비스 등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이로 인한 환불은 불가합니다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공유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자격이 박탈됩니다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이로 인한 강의 환불은 절대 불가하며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오프라인 동시 시행되는 이벤트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이벤트 종료 후 제공될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동일 혜택이 적용되지 않을 수 있습니다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쿠폰을 포함하여 상품 구매 시 할인 쿠폰은 중복 사용되지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PASS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이용문의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02-815-2000 /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사이트 내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상담 게시판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20556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27070" y="168275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</a:t>
            </a:r>
            <a:r>
              <a:rPr lang="ko-KR" altLang="en-US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7797C-1EE9-F1A5-AAE5-E84149BF1A91}"/>
              </a:ext>
            </a:extLst>
          </p:cNvPr>
          <p:cNvSpPr txBox="1"/>
          <p:nvPr/>
        </p:nvSpPr>
        <p:spPr>
          <a:xfrm>
            <a:off x="-1357619" y="44142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Section14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A49C09-D9B8-0447-9E6B-52ABC20CFC67}"/>
              </a:ext>
            </a:extLst>
          </p:cNvPr>
          <p:cNvSpPr/>
          <p:nvPr/>
        </p:nvSpPr>
        <p:spPr>
          <a:xfrm>
            <a:off x="9231755" y="-124409"/>
            <a:ext cx="5064981" cy="5064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83174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939" y="824518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패스 배너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92548" y="1345512"/>
            <a:ext cx="5531892" cy="24003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920328" y="1798018"/>
            <a:ext cx="331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해양경찰도 </a:t>
            </a:r>
            <a:r>
              <a:rPr lang="en-US" altLang="ko-KR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미래인재에서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11020" y="2099304"/>
            <a:ext cx="493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해경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5350" y="1428414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60500" y="2720235"/>
            <a:ext cx="4267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936320" y="2734746"/>
            <a:ext cx="331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환승 시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즉시 할인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1457208" y="3055223"/>
            <a:ext cx="4267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양쪽 모서리가 둥근 사각형 14"/>
          <p:cNvSpPr/>
          <p:nvPr/>
        </p:nvSpPr>
        <p:spPr>
          <a:xfrm rot="10800000">
            <a:off x="5143500" y="1338865"/>
            <a:ext cx="1168399" cy="776930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156066" y="1422336"/>
            <a:ext cx="116208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이구성</a:t>
            </a:r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</a:t>
            </a:r>
            <a:r>
              <a:rPr lang="en-US" altLang="ko-KR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200" b="1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최종마감</a:t>
            </a:r>
            <a:endParaRPr lang="en-US" altLang="ko-KR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43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743865" y="4400550"/>
            <a:ext cx="1910255" cy="30876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017311" y="4358119"/>
            <a:ext cx="1910255" cy="30876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839960" y="6772369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41007" y="6757918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" y="-196076"/>
            <a:ext cx="9448082" cy="107849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98416"/>
              </p:ext>
            </p:extLst>
          </p:nvPr>
        </p:nvGraphicFramePr>
        <p:xfrm>
          <a:off x="9476174" y="17756"/>
          <a:ext cx="2654423" cy="234248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참고 페이지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https://www.miraeij.com/police/classes/online/pass/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따라다니는 배너 삽입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448948" y="2084247"/>
            <a:ext cx="973735" cy="702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454399" y="2154328"/>
            <a:ext cx="9682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 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할인받자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960117" y="4557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38517" y="2200640"/>
            <a:ext cx="77879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</a:t>
            </a:r>
          </a:p>
          <a:p>
            <a:pPr algn="ctr"/>
            <a:r>
              <a:rPr lang="ko-KR" altLang="en-US" sz="6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</a:t>
            </a:r>
            <a:r>
              <a:rPr lang="ko-KR" altLang="en-US" sz="6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endParaRPr lang="en-US" altLang="ko-KR" sz="6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78257" y="1148475"/>
            <a:ext cx="6708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해양경찰도 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미래인재에서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ko-KR" altLang="en-US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미래인재와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함께 더 나은 바다로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9925" y="876576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286186" y="196201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5" name="타원 14"/>
          <p:cNvSpPr/>
          <p:nvPr/>
        </p:nvSpPr>
        <p:spPr>
          <a:xfrm>
            <a:off x="3479938" y="4151556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334410" y="6757919"/>
            <a:ext cx="121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258574" y="4166377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정태정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050324" y="6772740"/>
            <a:ext cx="1211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1C4C0-E95D-B808-0C17-0BCEA3B7F2B0}"/>
              </a:ext>
            </a:extLst>
          </p:cNvPr>
          <p:cNvSpPr txBox="1"/>
          <p:nvPr/>
        </p:nvSpPr>
        <p:spPr>
          <a:xfrm>
            <a:off x="-1352550" y="-16691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9C4A-4665-4F89-C3E3-DD9028BAD1B8}"/>
              </a:ext>
            </a:extLst>
          </p:cNvPr>
          <p:cNvSpPr txBox="1"/>
          <p:nvPr/>
        </p:nvSpPr>
        <p:spPr>
          <a:xfrm>
            <a:off x="-1352550" y="114847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5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667282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유의사항 동의 체크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 체크 하지 않고 클릭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동의에 체크해주세요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패스코드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ONS2310101755157</a:t>
                      </a:r>
                      <a:endParaRPr lang="ko-KR" altLang="en-US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유의사항 동의 체크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 체크 하지 않고 클릭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유의사항 동의에 체크해주세요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패스코드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ONS2310101756560</a:t>
                      </a:r>
                      <a:endParaRPr lang="ko-KR" altLang="en-US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패스 구매 시 체크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최하단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유의사항으로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대상 패스 코드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ONS2210171504086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ONS2301050959573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ONS2301051033236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액션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패스코드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해경패스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구매이력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있는 경우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할인쿠폰이 발급되었습니다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구매이력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없는 경우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대상자가 아닙니다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재등록 쿠폰 코드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C2310692946372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위 패스 중도 환불한 경우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재구매</a:t>
                      </a:r>
                      <a:r>
                        <a:rPr lang="ko-KR" altLang="en-US" sz="800" b="1" spc="0" baseline="0">
                          <a:latin typeface="+mn-ea"/>
                        </a:rPr>
                        <a:t> 대상 제외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액션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① 최초 클릭 시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–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인증하기 팝업 띄워주세요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② 환승 인증 신청 후 관리자 승인 전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환승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인증신청이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 완료되었습니다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관리자 승인 후 쿠폰이 자동 발급됩니다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latin typeface="+mn-ea"/>
                        </a:rPr>
                        <a:t>③ 환승 인증 신청 후 관리자 승인 완료</a:t>
                      </a: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- 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환승 인증 후 쿠폰이 발급되었습니다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 alert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환승인증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신청 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[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이벤트페이지관리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인증목록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]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에서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신청데이터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확인 후 관리자 승인할 수 있도록 해주세요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관리자 승인 시 환승 할인 쿠폰 자동 발급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쿠폰코드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: C2310692934902)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681644" y="1101491"/>
            <a:ext cx="3699164" cy="4905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5012575" y="1101491"/>
            <a:ext cx="3699164" cy="490560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양쪽 모서리가 둥근 사각형 76"/>
          <p:cNvSpPr/>
          <p:nvPr/>
        </p:nvSpPr>
        <p:spPr>
          <a:xfrm>
            <a:off x="681645" y="1056149"/>
            <a:ext cx="3699164" cy="914400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양쪽 모서리가 둥근 사각형 84"/>
          <p:cNvSpPr/>
          <p:nvPr/>
        </p:nvSpPr>
        <p:spPr>
          <a:xfrm>
            <a:off x="5012574" y="1056149"/>
            <a:ext cx="3699164" cy="914400"/>
          </a:xfrm>
          <a:prstGeom prst="round2Same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4743" y="1139552"/>
            <a:ext cx="319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</a:t>
            </a: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해경공채</a:t>
            </a:r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endParaRPr lang="en-US" altLang="ko-KR" sz="24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261622" y="1139551"/>
            <a:ext cx="3192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</a:t>
            </a: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해경간부</a:t>
            </a:r>
            <a:r>
              <a:rPr lang="en-US" altLang="ko-KR" sz="2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b="1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endParaRPr lang="en-US" altLang="ko-KR" sz="24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49118" y="-96924"/>
            <a:ext cx="8566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공채부터 간부까지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하나로 완벽 대비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214822"/>
            <a:ext cx="1974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944268" y="220604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22782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기간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586981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4268" y="2578205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599983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과목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2959140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G-TELP/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한능검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특강 무료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944268" y="2950364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2972142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24885" y="3321052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전용 모의고사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44268" y="331227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45775" y="333405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2214822"/>
            <a:ext cx="1974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306259" y="220604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22782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기간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5" y="2586981"/>
            <a:ext cx="2367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306259" y="2578205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599983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과목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2959140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G-TELP/</a:t>
            </a: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한능검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특강 무료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306259" y="2950364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2972142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86876" y="3321052"/>
            <a:ext cx="217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 전용 모의고사 제공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306259" y="3312276"/>
            <a:ext cx="726324" cy="259773"/>
          </a:xfrm>
          <a:prstGeom prst="roundRect">
            <a:avLst>
              <a:gd name="adj" fmla="val 50000"/>
            </a:avLst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07766" y="3334054"/>
            <a:ext cx="72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혜택 </a:t>
            </a:r>
            <a:r>
              <a: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03347" y="3842364"/>
            <a:ext cx="126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89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525958" y="4613090"/>
            <a:ext cx="217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59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1492357" y="4054146"/>
            <a:ext cx="2418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3397357" y="4054146"/>
            <a:ext cx="513172" cy="5131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72014" y="4463868"/>
            <a:ext cx="172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환승 시 할인가</a:t>
            </a:r>
            <a:endParaRPr lang="en-US" altLang="ko-KR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포인트가 12개인 별 117"/>
          <p:cNvSpPr/>
          <p:nvPr/>
        </p:nvSpPr>
        <p:spPr>
          <a:xfrm>
            <a:off x="938912" y="4175419"/>
            <a:ext cx="864449" cy="864449"/>
          </a:xfrm>
          <a:prstGeom prst="star12">
            <a:avLst>
              <a:gd name="adj" fmla="val 431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61991" y="4349371"/>
            <a:ext cx="818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10/30(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특별할인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26057" y="3842364"/>
            <a:ext cx="126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848668" y="4613090"/>
            <a:ext cx="217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69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2" name="직선 연결선 121"/>
          <p:cNvCxnSpPr/>
          <p:nvPr/>
        </p:nvCxnSpPr>
        <p:spPr>
          <a:xfrm>
            <a:off x="5815067" y="4054146"/>
            <a:ext cx="24181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720067" y="4054146"/>
            <a:ext cx="513172" cy="5131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94724" y="4463868"/>
            <a:ext cx="1721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환승 시 할인가</a:t>
            </a:r>
            <a:endParaRPr lang="en-US" altLang="ko-KR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5" name="포인트가 12개인 별 124"/>
          <p:cNvSpPr/>
          <p:nvPr/>
        </p:nvSpPr>
        <p:spPr>
          <a:xfrm>
            <a:off x="5261622" y="4175419"/>
            <a:ext cx="864449" cy="864449"/>
          </a:xfrm>
          <a:prstGeom prst="star12">
            <a:avLst>
              <a:gd name="adj" fmla="val 4312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284701" y="4349371"/>
            <a:ext cx="818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10/30(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특별할인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1211463" y="5358939"/>
            <a:ext cx="2639523" cy="4194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5538342" y="5358939"/>
            <a:ext cx="2639523" cy="4194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19043" y="5430539"/>
            <a:ext cx="242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구매하기 </a:t>
            </a:r>
            <a:r>
              <a:rPr lang="en-US" altLang="ko-KR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645922" y="5420391"/>
            <a:ext cx="2424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구매하기 </a:t>
            </a:r>
            <a:r>
              <a:rPr lang="en-US" altLang="ko-KR" sz="14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1211462" y="6695493"/>
            <a:ext cx="6966403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850463" y="6821719"/>
            <a:ext cx="49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해경패스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재등록 인증하기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3" name="타원 132"/>
          <p:cNvSpPr/>
          <p:nvPr/>
        </p:nvSpPr>
        <p:spPr>
          <a:xfrm>
            <a:off x="1724885" y="6744633"/>
            <a:ext cx="1116053" cy="505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081144" y="52429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411512" y="52436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123963" y="663461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211462" y="7418871"/>
            <a:ext cx="6966403" cy="5905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850463" y="7545097"/>
            <a:ext cx="49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타학원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해경패스</a:t>
            </a:r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환승 인증하기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39" name="타원 138"/>
          <p:cNvSpPr/>
          <p:nvPr/>
        </p:nvSpPr>
        <p:spPr>
          <a:xfrm>
            <a:off x="1724885" y="7468011"/>
            <a:ext cx="1116053" cy="5058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123963" y="735798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25958" y="6234480"/>
            <a:ext cx="178501" cy="1782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45777" y="6178142"/>
            <a:ext cx="504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 구매관련 유의사항을 모두 확인하였고 이에 동의합니다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6810646" y="6197192"/>
            <a:ext cx="1624201" cy="259773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885675" y="6209445"/>
            <a:ext cx="1470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유의사항 확인하기 →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334752" y="613025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644298" y="614004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43198-8B01-B93B-AEF3-8A8F9E1DCE07}"/>
              </a:ext>
            </a:extLst>
          </p:cNvPr>
          <p:cNvSpPr txBox="1"/>
          <p:nvPr/>
        </p:nvSpPr>
        <p:spPr>
          <a:xfrm>
            <a:off x="-1352550" y="-16691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98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78257" y="1133158"/>
            <a:ext cx="6708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경찰학원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*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미래인재가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합격까지 책임집니다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25804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82744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39684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996623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63329" y="3072421"/>
            <a:ext cx="13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경찰학원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1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842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55430" y="2966573"/>
            <a:ext cx="14623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히트브랜드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대상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3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440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036909" y="3072421"/>
            <a:ext cx="160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매출성장률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spc="-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1,200</a:t>
            </a:r>
            <a:r>
              <a:rPr lang="en-US" altLang="ko-KR" sz="2800" spc="-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%</a:t>
            </a:r>
            <a:endParaRPr lang="en-US" altLang="ko-KR" sz="3600" spc="-3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5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453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339514" y="3072421"/>
            <a:ext cx="13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합격률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spc="-15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</a:t>
            </a:r>
            <a:r>
              <a:rPr lang="en-US" altLang="ko-KR" sz="2800" spc="-15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%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1615" y="4704548"/>
            <a:ext cx="1811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79137" y="4704548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중앙일보 주최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2023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히트브랜드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대상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교육서비스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 수상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940944" y="4704548"/>
            <a:ext cx="18998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2022.08 vs 2023.08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매출 데이터 기준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088466" y="4704548"/>
            <a:ext cx="1975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미래인재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하이퍼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클래스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‘</a:t>
            </a:r>
          </a:p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23.1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/23.2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필기합격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45842" y="242443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4834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4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 이미지 반복해서 왼쪽으로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←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흐르게 해주세요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3" name="모서리가 둥근 직사각형 22"/>
          <p:cNvSpPr/>
          <p:nvPr/>
        </p:nvSpPr>
        <p:spPr>
          <a:xfrm>
            <a:off x="9213621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370561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527501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5684440" y="2502807"/>
            <a:ext cx="2004501" cy="265747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085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551146" y="3072421"/>
            <a:ext cx="13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경찰학원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29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659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643247" y="2966573"/>
            <a:ext cx="14623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히트브랜드</a:t>
            </a:r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대상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1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257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724726" y="3072421"/>
            <a:ext cx="1608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매출성장률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spc="-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1,200</a:t>
            </a:r>
            <a:r>
              <a:rPr lang="en-US" altLang="ko-KR" sz="2800" spc="-3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%</a:t>
            </a:r>
            <a:endParaRPr lang="en-US" altLang="ko-KR" sz="3600" spc="-3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3" name="Picture 2" descr="아름 다운 월계관과 왕관 심플 골든 프레임 일러스트 일러스트 소재 0명에 대한 스톡 벡터 아트 및 기타 이미지 - 0명, 1위, 감탄 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270" y="2540435"/>
            <a:ext cx="1917571" cy="201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027331" y="3072421"/>
            <a:ext cx="1329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합격률</a:t>
            </a:r>
            <a:endParaRPr lang="en-US" altLang="ko-KR" sz="2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3600" spc="-15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</a:t>
            </a:r>
            <a:r>
              <a:rPr lang="en-US" altLang="ko-KR" sz="2800" spc="-15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%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319432" y="4704548"/>
            <a:ext cx="1811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6954" y="4704548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중앙일보 주최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2023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히트브랜드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대상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교육서비스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 수상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3628761" y="4704548"/>
            <a:ext cx="189987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2022.08 vs 2023.08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매출 데이터 기준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5776283" y="4704548"/>
            <a:ext cx="1975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미래인재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하이퍼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클래스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‘</a:t>
            </a:r>
          </a:p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23.1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/23.2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필기합격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B4EDD-F864-06A7-A3DA-3CAB5A5FE998}"/>
              </a:ext>
            </a:extLst>
          </p:cNvPr>
          <p:cNvSpPr txBox="1"/>
          <p:nvPr/>
        </p:nvSpPr>
        <p:spPr>
          <a:xfrm>
            <a:off x="-1249750" y="145911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</a:p>
          <a:p>
            <a:r>
              <a:rPr lang="ko-KR" altLang="en-US" dirty="0"/>
              <a:t>슬라이드 스크립트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815CD0-ADE1-3EF2-47FF-F11E2612D6E1}"/>
              </a:ext>
            </a:extLst>
          </p:cNvPr>
          <p:cNvSpPr/>
          <p:nvPr/>
        </p:nvSpPr>
        <p:spPr>
          <a:xfrm>
            <a:off x="422939" y="239864"/>
            <a:ext cx="5064981" cy="506498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6131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042832" y="993129"/>
            <a:ext cx="737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절대합격을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위한 최강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해경팀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86080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2" name="타원 41"/>
          <p:cNvSpPr/>
          <p:nvPr/>
        </p:nvSpPr>
        <p:spPr>
          <a:xfrm>
            <a:off x="781965" y="2253656"/>
            <a:ext cx="1910255" cy="30876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96535" y="2211225"/>
            <a:ext cx="1910255" cy="30876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717510" y="4993696"/>
            <a:ext cx="146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85673" y="4993696"/>
            <a:ext cx="146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293769" y="2004662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226677" y="4993696"/>
            <a:ext cx="21373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형법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형사소송법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823257" y="2019483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정태정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937609" y="5021923"/>
            <a:ext cx="17744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370841" y="4301198"/>
            <a:ext cx="184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한번도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바뀌지 않는 </a:t>
            </a:r>
            <a:r>
              <a:rPr lang="en-US" altLang="ko-KR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endParaRPr lang="en-US" altLang="ko-KR" sz="20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530114" y="4547419"/>
            <a:ext cx="184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누적 매출 </a:t>
            </a:r>
            <a:r>
              <a:rPr lang="en-US" altLang="ko-KR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endParaRPr lang="en-US" altLang="ko-KR" sz="20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20155" y="4547419"/>
            <a:ext cx="2033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 만족도 </a:t>
            </a:r>
            <a:r>
              <a:rPr lang="en-US" altLang="ko-KR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endParaRPr lang="en-US" altLang="ko-KR" sz="20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900329" y="4547419"/>
            <a:ext cx="184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수험생 선택 </a:t>
            </a:r>
            <a:r>
              <a:rPr lang="en-US" altLang="ko-KR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endParaRPr lang="en-US" altLang="ko-KR" sz="2000" b="1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20463" y="5593861"/>
            <a:ext cx="1576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3~4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월 기본이론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종합반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헌법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설문조사 결과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728289" y="5593861"/>
            <a:ext cx="1503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내 헌법 매출 기준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(22.08~23.06)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37324" y="5593861"/>
            <a:ext cx="11160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*미래인재경찰학원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강의 수강생 수 기준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080867" y="5593861"/>
            <a:ext cx="1487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yes24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베스트셀러 해양경찰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월별 베스트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(23.07~23.09 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개월 연속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8000" y="574552"/>
            <a:ext cx="892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 </a:t>
            </a:r>
            <a:r>
              <a:rPr lang="ko-KR" altLang="en-US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경찰팀과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해양경찰 레전드 </a:t>
            </a:r>
            <a:r>
              <a:rPr lang="ko-KR" altLang="en-US" sz="2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교수님이 만났다</a:t>
            </a:r>
            <a:r>
              <a:rPr lang="en-US" altLang="ko-KR" sz="2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00013-59DF-301A-6425-EAF35B956E6B}"/>
              </a:ext>
            </a:extLst>
          </p:cNvPr>
          <p:cNvSpPr txBox="1"/>
          <p:nvPr/>
        </p:nvSpPr>
        <p:spPr>
          <a:xfrm>
            <a:off x="-1249750" y="14591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</a:p>
        </p:txBody>
      </p:sp>
    </p:spTree>
    <p:extLst>
      <p:ext uri="{BB962C8B-B14F-4D97-AF65-F5344CB8AC3E}">
        <p14:creationId xmlns:p14="http://schemas.microsoft.com/office/powerpoint/2010/main" val="139531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8000" y="1050279"/>
            <a:ext cx="8929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쏟아지는 합격수기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합격생이 증명하는 해경 합격을 위한 최고의 선택</a:t>
            </a:r>
            <a:endParaRPr lang="en-US" altLang="ko-KR" sz="3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6735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*총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 합격수기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초 간격으로 롤링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*합격수기 내용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8P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참고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8000" y="2598555"/>
            <a:ext cx="8929016" cy="19514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안녕하세요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년간 육경병행하다가 작년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해경시험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합격한 수험생입니다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치고 마음이 많이 흔들리고 포기할까 싶었는데 마지막으로 해경 쳐보자 하고 도전을 하고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정태정교수님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특강과 최신개정사항 영상을 보고 결국 합격하여 지금 교육원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생활중에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있네요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교재는 </a:t>
            </a:r>
            <a:r>
              <a:rPr lang="en-US" altLang="ko-KR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acl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기본서를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구입했습니다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.​</a:t>
            </a:r>
          </a:p>
          <a:p>
            <a:pPr algn="ctr"/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일특강에서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알짜배기만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강의해주셔서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 달간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해경학보고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합격을 한 것 같습니다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교수님께 무한한 감사의 인사 올립니다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평생 감사합니다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해경학은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정태정교수님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</a:t>
            </a:r>
          </a:p>
          <a:p>
            <a:pPr algn="ctr"/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소***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09575" y="2581275"/>
            <a:ext cx="86010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31970" y="4559508"/>
            <a:ext cx="86010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658225" y="3030427"/>
            <a:ext cx="114300" cy="114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658225" y="3270322"/>
            <a:ext cx="114300" cy="114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658225" y="3509551"/>
            <a:ext cx="114300" cy="114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8658225" y="3748780"/>
            <a:ext cx="114300" cy="114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658225" y="3975864"/>
            <a:ext cx="114300" cy="1143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801038" y="274672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6993E-AEC7-8057-D900-307BD49D6649}"/>
              </a:ext>
            </a:extLst>
          </p:cNvPr>
          <p:cNvSpPr txBox="1"/>
          <p:nvPr/>
        </p:nvSpPr>
        <p:spPr>
          <a:xfrm>
            <a:off x="-1249750" y="145911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</a:p>
          <a:p>
            <a:r>
              <a:rPr lang="ko-KR" altLang="en-US" dirty="0"/>
              <a:t>슬라이드 스크립트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81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57267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47133" y="610797"/>
            <a:ext cx="8929016" cy="116955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안녕하세요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년간 육경병행하다가 작년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해경시험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합격한 수험생입니다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치고 마음이 많이 흔들리고 포기할까 싶었는데 마지막으로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해경쳐보자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하고 도전을 하고 정태정교수님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특강과 최신개정사항 영상을 보고 결국 합격하여 지금 교육원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생활중에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있네요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점수는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80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점수를 받았습니다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교재는 </a:t>
            </a:r>
            <a:r>
              <a:rPr lang="en-US" altLang="ko-KR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acl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기본서를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구입했습니다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.​</a:t>
            </a:r>
          </a:p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일특강에서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알짜배기만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강의해주셔서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 달간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해경학보고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합격을 한 것 같습니다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교수님께 무한한 감사의 인사 올립니다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평생 감사합니다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해경학은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정태정교수님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</a:t>
            </a:r>
          </a:p>
          <a:p>
            <a:pPr algn="ctr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소***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47133" y="2016464"/>
            <a:ext cx="8929016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안녕하세요 연말에 취직을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했네요ㅎㅎ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선생님 믿고 무한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기출회독과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선생님께서 주신 모의고사를 무한 반복해서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85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해사법규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무한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기출회독과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모의고사 무한 반복을 했지만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개수문제를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많이 틀려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65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점으로 마무리 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육경을 준비하다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개월간 직장생활을 하며 쉬었는데 해경에 다시 도전하여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개월간 앞만 보고 달렸습니다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선생님을 뵌 게 큰 행운입니다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선생님 모의고사에서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해경학이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많이 출제 된 것 같습니다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감사합니다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엘***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47133" y="3490294"/>
            <a:ext cx="8929016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처음 시험준비를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할때부터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끝나는 순간까지 선생님 강의와 교재로만 공부를 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그결과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좋은 성적을 받을 수 있었습니다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선생님 모의고사에서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해경학이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많이 출제 된 것 같습니다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감사합니다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47133" y="4351407"/>
            <a:ext cx="8929016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육경떨어지고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한달여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남은기간동안 동형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회분 지문 하나하나 다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뽀개가면서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눈에 익히고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개년 기출 풀어보고 갔는데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85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나왔네요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어떻게 해야 하나 막연했는데 동형이 도움이 많이 되었습니다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감사합니다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스**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47133" y="5212520"/>
            <a:ext cx="8929016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안녕하세요 교수님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 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훌륭한 강의와 밤늦게 질문 드려도 답글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달아주시구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...</a:t>
            </a:r>
          </a:p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덕분에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해양경찰학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처음이었는데도 불구하고 점수가 좋게 나와서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최종합격했습니다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정말 감사드립니다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!!!</a:t>
            </a:r>
          </a:p>
          <a:p>
            <a:pPr algn="ctr"/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정태정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 카페 합격수기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239638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042832" y="265579"/>
            <a:ext cx="7379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“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모의고사 보는 줄 알았어요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”</a:t>
            </a:r>
          </a:p>
          <a:p>
            <a:pPr algn="ctr"/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합격생들이 극찬하는 미친 적중률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61860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*적중자료 이미지 삽입 영역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*좌우 화살표로 롤링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총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4~6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 예상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0" y="6088431"/>
            <a:ext cx="9420225" cy="769569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미래패스로 </a:t>
            </a:r>
            <a:r>
              <a:rPr lang="en-US" altLang="ko-KR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2024 </a:t>
            </a:r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해양경찰 빠르게 합격하세요</a:t>
            </a:r>
            <a:endParaRPr lang="en-US" altLang="ko-KR" sz="32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9637" y="1594093"/>
            <a:ext cx="7600950" cy="4016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적중자료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93633" y="1478089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pSp>
        <p:nvGrpSpPr>
          <p:cNvPr id="9" name="그룹 8"/>
          <p:cNvGrpSpPr/>
          <p:nvPr/>
        </p:nvGrpSpPr>
        <p:grpSpPr>
          <a:xfrm>
            <a:off x="8734425" y="3192584"/>
            <a:ext cx="409575" cy="819150"/>
            <a:chOff x="8734425" y="3222989"/>
            <a:chExt cx="409575" cy="81915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8734425" y="3222989"/>
              <a:ext cx="409575" cy="409575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8734425" y="3632564"/>
              <a:ext cx="409575" cy="409575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 flipH="1">
            <a:off x="237273" y="3192584"/>
            <a:ext cx="409575" cy="819150"/>
            <a:chOff x="8734425" y="3222989"/>
            <a:chExt cx="409575" cy="81915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8734425" y="3222989"/>
              <a:ext cx="409575" cy="409575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8734425" y="3632564"/>
              <a:ext cx="409575" cy="409575"/>
            </a:xfrm>
            <a:prstGeom prst="line">
              <a:avLst/>
            </a:prstGeom>
            <a:ln w="76200" cap="rnd">
              <a:solidFill>
                <a:schemeClr val="tx1">
                  <a:lumMod val="50000"/>
                  <a:lumOff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F80C98-4218-F305-5965-0B1E9CE23C04}"/>
              </a:ext>
            </a:extLst>
          </p:cNvPr>
          <p:cNvSpPr txBox="1"/>
          <p:nvPr/>
        </p:nvSpPr>
        <p:spPr>
          <a:xfrm>
            <a:off x="-1249750" y="145911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</a:p>
          <a:p>
            <a:r>
              <a:rPr lang="ko-KR" altLang="en-US" dirty="0"/>
              <a:t>슬라이드 스크립트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637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79993</TotalTime>
  <Words>3668</Words>
  <Application>Microsoft Office PowerPoint</Application>
  <PresentationFormat>와이드스크린</PresentationFormat>
  <Paragraphs>869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</vt:lpstr>
      <vt:lpstr>G마켓 산스 Bold</vt:lpstr>
      <vt:lpstr>Arial</vt:lpstr>
      <vt:lpstr>G마켓 산스 Light</vt:lpstr>
      <vt:lpstr>맑은 고딕</vt:lpstr>
      <vt:lpstr>G마켓 산스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8084</cp:revision>
  <cp:lastPrinted>2023-01-06T04:22:03Z</cp:lastPrinted>
  <dcterms:created xsi:type="dcterms:W3CDTF">2015-11-11T05:38:26Z</dcterms:created>
  <dcterms:modified xsi:type="dcterms:W3CDTF">2023-10-17T02:49:52Z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