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3" r:id="rId2"/>
    <p:sldId id="864" r:id="rId3"/>
    <p:sldId id="870" r:id="rId4"/>
    <p:sldId id="872" r:id="rId5"/>
    <p:sldId id="880" r:id="rId6"/>
    <p:sldId id="882" r:id="rId7"/>
    <p:sldId id="873" r:id="rId8"/>
    <p:sldId id="877" r:id="rId9"/>
    <p:sldId id="878" r:id="rId10"/>
    <p:sldId id="881" r:id="rId11"/>
  </p:sldIdLst>
  <p:sldSz cx="12192000" cy="6858000"/>
  <p:notesSz cx="7104063" cy="10234613"/>
  <p:embeddedFontLst>
    <p:embeddedFont>
      <p:font typeface="나눔바른고딕" panose="020B0600000101010101" charset="-127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G마켓 산스 TTF Bold" panose="02000000000000000000" pitchFamily="2" charset="-127"/>
      <p:bold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864"/>
            <p14:sldId id="870"/>
            <p14:sldId id="872"/>
            <p14:sldId id="880"/>
            <p14:sldId id="882"/>
            <p14:sldId id="873"/>
            <p14:sldId id="877"/>
          </p14:sldIdLst>
        </p14:section>
        <p14:section name="배너" id="{975A071A-C7A2-4F92-B90C-E3EB3E80B511}">
          <p14:sldIdLst>
            <p14:sldId id="878"/>
            <p14:sldId id="8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EFF"/>
    <a:srgbClr val="000000"/>
    <a:srgbClr val="D9D9D9"/>
    <a:srgbClr val="FF3300"/>
    <a:srgbClr val="3301D6"/>
    <a:srgbClr val="2A0972"/>
    <a:srgbClr val="003296"/>
    <a:srgbClr val="E4E4E4"/>
    <a:srgbClr val="E0E0E0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2" autoAdjust="0"/>
    <p:restoredTop sz="96400" autoAdjust="0"/>
  </p:normalViewPr>
  <p:slideViewPr>
    <p:cSldViewPr snapToGrid="0">
      <p:cViewPr>
        <p:scale>
          <a:sx n="100" d="100"/>
          <a:sy n="100" d="100"/>
        </p:scale>
        <p:origin x="1188" y="37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9042" cy="513789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348" y="1"/>
            <a:ext cx="3079040" cy="513789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11E8D378-8015-471B-B564-0512C1E95F99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0825"/>
            <a:ext cx="3079042" cy="513789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348" y="9720825"/>
            <a:ext cx="3079040" cy="513789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4683" y="137686"/>
            <a:ext cx="3078428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494338" y="650875"/>
            <a:ext cx="16792576" cy="9445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8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771358" y="651195"/>
            <a:ext cx="1248024" cy="8486166"/>
          </a:xfrm>
          <a:prstGeom prst="rect">
            <a:avLst/>
          </a:prstGeom>
        </p:spPr>
        <p:txBody>
          <a:bodyPr vert="horz" lIns="95491" tIns="47745" rIns="95491" bIns="47745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495925" y="650875"/>
            <a:ext cx="16795750" cy="94472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lIns="95491" tIns="47745" rIns="95491" bIns="4774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05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police/mypage/info/rewrite.ph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police/mypage/info/rewrite.ph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9287" y="1834978"/>
            <a:ext cx="5373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[</a:t>
            </a:r>
            <a:r>
              <a:rPr lang="ko-KR" altLang="en-US" sz="2800" b="1" dirty="0"/>
              <a:t>경찰</a:t>
            </a:r>
            <a:r>
              <a:rPr lang="en-US" altLang="ko-KR" sz="2800" b="1" dirty="0"/>
              <a:t>] </a:t>
            </a:r>
            <a:r>
              <a:rPr lang="ko-KR" altLang="en-US" sz="2800" b="1" dirty="0"/>
              <a:t>마케팅 수신동의 이벤트</a:t>
            </a:r>
            <a:endParaRPr lang="en-US" altLang="ko-KR" sz="28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24581"/>
              </p:ext>
            </p:extLst>
          </p:nvPr>
        </p:nvGraphicFramePr>
        <p:xfrm>
          <a:off x="5020590" y="3724779"/>
          <a:ext cx="5320420" cy="25615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/>
                        <a:t>[</a:t>
                      </a:r>
                      <a:r>
                        <a:rPr lang="ko-KR" altLang="en-US" sz="900" b="0" dirty="0"/>
                        <a:t>경찰</a:t>
                      </a:r>
                      <a:r>
                        <a:rPr lang="en-US" altLang="ko-KR" sz="900" b="0" dirty="0"/>
                        <a:t>] </a:t>
                      </a:r>
                      <a:r>
                        <a:rPr lang="ko-KR" altLang="en-US" sz="900" b="0" dirty="0"/>
                        <a:t>마케팅 수신동의 이벤트</a:t>
                      </a:r>
                      <a:endParaRPr lang="en-US" altLang="ko-KR" sz="900" b="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2023.10.18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온라인서비스팀 </a:t>
                      </a:r>
                      <a:r>
                        <a:rPr lang="ko-KR" altLang="en-US" sz="900" dirty="0" err="1"/>
                        <a:t>홍혜민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2023.10.27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17D436-E3AB-D418-DC64-75B0CF84305A}"/>
              </a:ext>
            </a:extLst>
          </p:cNvPr>
          <p:cNvSpPr/>
          <p:nvPr/>
        </p:nvSpPr>
        <p:spPr>
          <a:xfrm>
            <a:off x="296091" y="801987"/>
            <a:ext cx="3257005" cy="28904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9379" y="258461"/>
            <a:ext cx="1837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메인 중간</a:t>
            </a:r>
            <a:r>
              <a:rPr lang="en-US" altLang="ko-KR" sz="1200" dirty="0"/>
              <a:t>_</a:t>
            </a:r>
            <a:r>
              <a:rPr lang="ko-KR" altLang="en-US" sz="1200" dirty="0"/>
              <a:t>온라인 배너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F264FC5-A933-A4AA-3330-E0209D48124A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75A5E1-D61C-63B5-6A6B-77318A5CB890}"/>
              </a:ext>
            </a:extLst>
          </p:cNvPr>
          <p:cNvSpPr txBox="1"/>
          <p:nvPr/>
        </p:nvSpPr>
        <p:spPr>
          <a:xfrm>
            <a:off x="398570" y="4452233"/>
            <a:ext cx="815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공지사항 상단 </a:t>
            </a:r>
            <a:r>
              <a:rPr lang="ko-KR" altLang="en-US" sz="1400" b="1" dirty="0" err="1"/>
              <a:t>띠배너</a:t>
            </a:r>
            <a:r>
              <a:rPr lang="en-US" altLang="ko-KR" sz="1400" b="1" dirty="0"/>
              <a:t>&gt;</a:t>
            </a:r>
          </a:p>
          <a:p>
            <a:r>
              <a:rPr lang="en-US" altLang="ko-KR" sz="1400" dirty="0"/>
              <a:t>https://www.miraeij.com/police/center/notice/view.php?ssite_code=1&amp;display=2&amp;sgb=2&amp;no=425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0F4AA8-1D79-C86E-B3B8-6D8A5B281852}"/>
              </a:ext>
            </a:extLst>
          </p:cNvPr>
          <p:cNvSpPr/>
          <p:nvPr/>
        </p:nvSpPr>
        <p:spPr>
          <a:xfrm>
            <a:off x="468238" y="5175044"/>
            <a:ext cx="8856617" cy="14282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7F2F37-917F-0610-14B9-49010E86C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85" y="5112608"/>
            <a:ext cx="1490642" cy="1490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B5B67-F5B2-62B0-4848-89A086BA270F}"/>
              </a:ext>
            </a:extLst>
          </p:cNvPr>
          <p:cNvSpPr txBox="1"/>
          <p:nvPr/>
        </p:nvSpPr>
        <p:spPr>
          <a:xfrm>
            <a:off x="719692" y="5505992"/>
            <a:ext cx="23214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미래인재 회원이면 누구나</a:t>
            </a:r>
            <a:endParaRPr lang="en-US" altLang="ko-KR" sz="1400" b="1" dirty="0">
              <a:solidFill>
                <a:srgbClr val="FFFF00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꽝 없는 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en-US" altLang="ko-KR" b="1" dirty="0">
                <a:solidFill>
                  <a:schemeClr val="bg1"/>
                </a:solidFill>
              </a:rPr>
              <a:t>“100% </a:t>
            </a:r>
            <a:r>
              <a:rPr lang="ko-KR" altLang="en-US" b="1" dirty="0">
                <a:solidFill>
                  <a:schemeClr val="bg1"/>
                </a:solidFill>
              </a:rPr>
              <a:t>당첨</a:t>
            </a:r>
            <a:r>
              <a:rPr lang="en-US" altLang="ko-KR" b="1" dirty="0">
                <a:solidFill>
                  <a:schemeClr val="bg1"/>
                </a:solidFill>
              </a:rPr>
              <a:t>”</a:t>
            </a:r>
            <a:r>
              <a:rPr lang="ko-KR" altLang="en-US" b="1" dirty="0">
                <a:solidFill>
                  <a:schemeClr val="bg1"/>
                </a:solidFill>
              </a:rPr>
              <a:t> 이벤트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41519-9364-4B4D-5C0B-889F868DFB7B}"/>
              </a:ext>
            </a:extLst>
          </p:cNvPr>
          <p:cNvSpPr txBox="1"/>
          <p:nvPr/>
        </p:nvSpPr>
        <p:spPr>
          <a:xfrm>
            <a:off x="6338443" y="5936879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u="sng" dirty="0">
                <a:solidFill>
                  <a:schemeClr val="bg1"/>
                </a:solidFill>
              </a:rPr>
              <a:t>행운의 </a:t>
            </a:r>
            <a:r>
              <a:rPr lang="ko-KR" altLang="en-US" b="1" u="sng" dirty="0" err="1">
                <a:solidFill>
                  <a:schemeClr val="bg1"/>
                </a:solidFill>
              </a:rPr>
              <a:t>룰렛</a:t>
            </a:r>
            <a:r>
              <a:rPr lang="ko-KR" altLang="en-US" b="1" u="sng" dirty="0">
                <a:solidFill>
                  <a:schemeClr val="bg1"/>
                </a:solidFill>
              </a:rPr>
              <a:t> 참여하기 </a:t>
            </a:r>
            <a:r>
              <a:rPr lang="en-US" altLang="ko-KR" b="1" u="sng" dirty="0">
                <a:solidFill>
                  <a:schemeClr val="bg1"/>
                </a:solidFill>
              </a:rPr>
              <a:t>&gt;</a:t>
            </a:r>
            <a:endParaRPr lang="ko-KR" altLang="en-US" b="1" u="sng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66ECAC-54D7-4E84-806E-4ABD9C4863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029" y="5716596"/>
            <a:ext cx="809897" cy="809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E85D2D-AC43-AF54-C5A4-7B987C617138}"/>
              </a:ext>
            </a:extLst>
          </p:cNvPr>
          <p:cNvSpPr txBox="1"/>
          <p:nvPr/>
        </p:nvSpPr>
        <p:spPr>
          <a:xfrm>
            <a:off x="745457" y="100998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미래인재 회원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100%</a:t>
            </a:r>
            <a:r>
              <a:rPr lang="ko-KR" altLang="en-US" sz="2000" b="1" dirty="0"/>
              <a:t> 당첨 이벤트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F04F48-B422-FA7E-42B1-C102BCB9C1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279" y="1994425"/>
            <a:ext cx="1204628" cy="1204628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7F8424E-F553-1FCA-1635-3F7CA29DB51D}"/>
              </a:ext>
            </a:extLst>
          </p:cNvPr>
          <p:cNvSpPr/>
          <p:nvPr/>
        </p:nvSpPr>
        <p:spPr>
          <a:xfrm>
            <a:off x="862856" y="3270683"/>
            <a:ext cx="2125078" cy="274106"/>
          </a:xfrm>
          <a:prstGeom prst="roundRect">
            <a:avLst>
              <a:gd name="adj" fmla="val 50000"/>
            </a:avLst>
          </a:prstGeom>
          <a:solidFill>
            <a:srgbClr val="476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1131FE-E259-FB79-A25C-43CBED272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3494">
            <a:off x="878915" y="1681649"/>
            <a:ext cx="1084748" cy="108474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0FCF36A-CFCF-FE00-9EAF-60596ED260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72" y="1651987"/>
            <a:ext cx="625339" cy="6253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B44A75-BDE1-1E00-2D6E-0F1D6C9E9F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94" y="1777290"/>
            <a:ext cx="622815" cy="6228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707FD4-0E32-DB13-C170-F6AE76D0A1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505" y="1985293"/>
            <a:ext cx="875322" cy="8753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3992F8A-B62C-F4D2-F7D2-F6AF3A496443}"/>
              </a:ext>
            </a:extLst>
          </p:cNvPr>
          <p:cNvSpPr txBox="1"/>
          <p:nvPr/>
        </p:nvSpPr>
        <p:spPr>
          <a:xfrm>
            <a:off x="1184837" y="3262543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행운의 </a:t>
            </a:r>
            <a:r>
              <a:rPr lang="ko-KR" altLang="en-US" sz="1100" b="1" dirty="0" err="1">
                <a:solidFill>
                  <a:schemeClr val="bg1"/>
                </a:solidFill>
              </a:rPr>
              <a:t>룰렛</a:t>
            </a:r>
            <a:r>
              <a:rPr lang="ko-KR" altLang="en-US" sz="1100" b="1" dirty="0">
                <a:solidFill>
                  <a:schemeClr val="bg1"/>
                </a:solidFill>
              </a:rPr>
              <a:t> 돌리기 </a:t>
            </a:r>
            <a:r>
              <a:rPr lang="en-US" altLang="ko-KR" sz="1100" b="1" dirty="0">
                <a:solidFill>
                  <a:schemeClr val="bg1"/>
                </a:solidFill>
              </a:rPr>
              <a:t>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BD3559E-109B-272B-E49B-7B42F61231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997">
            <a:off x="1345175" y="2033193"/>
            <a:ext cx="622229" cy="6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6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현 1037">
            <a:extLst>
              <a:ext uri="{FF2B5EF4-FFF2-40B4-BE49-F238E27FC236}">
                <a16:creationId xmlns:a16="http://schemas.microsoft.com/office/drawing/2014/main" id="{7BF63AAB-85D3-C43B-38BE-798F02C7D5CA}"/>
              </a:ext>
            </a:extLst>
          </p:cNvPr>
          <p:cNvSpPr/>
          <p:nvPr/>
        </p:nvSpPr>
        <p:spPr>
          <a:xfrm rot="6763287">
            <a:off x="918220" y="1559081"/>
            <a:ext cx="7670138" cy="7670138"/>
          </a:xfrm>
          <a:prstGeom prst="chor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43718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하단 이미지 참조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2735705" y="1929626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1065F0C-D73A-553D-F2B7-34B7828B7007}"/>
              </a:ext>
            </a:extLst>
          </p:cNvPr>
          <p:cNvSpPr/>
          <p:nvPr/>
        </p:nvSpPr>
        <p:spPr>
          <a:xfrm>
            <a:off x="3179577" y="543680"/>
            <a:ext cx="3078149" cy="46587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D99E3-20C8-E9CD-DEAC-982400144B2F}"/>
              </a:ext>
            </a:extLst>
          </p:cNvPr>
          <p:cNvSpPr txBox="1"/>
          <p:nvPr/>
        </p:nvSpPr>
        <p:spPr>
          <a:xfrm>
            <a:off x="3388584" y="578138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1th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7D85D-5844-AF23-2BDC-E65FC62F61A5}"/>
              </a:ext>
            </a:extLst>
          </p:cNvPr>
          <p:cNvSpPr txBox="1"/>
          <p:nvPr/>
        </p:nvSpPr>
        <p:spPr>
          <a:xfrm>
            <a:off x="3884208" y="577084"/>
            <a:ext cx="121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Birthday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77717-E88F-1C02-5418-59523F4F1A5C}"/>
              </a:ext>
            </a:extLst>
          </p:cNvPr>
          <p:cNvSpPr txBox="1"/>
          <p:nvPr/>
        </p:nvSpPr>
        <p:spPr>
          <a:xfrm>
            <a:off x="1761324" y="2255988"/>
            <a:ext cx="6285695" cy="266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7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100%</a:t>
            </a:r>
            <a:endParaRPr lang="ko-KR" altLang="en-US" sz="167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BFD8A-43DF-FE92-3958-F1AC311F8E05}"/>
              </a:ext>
            </a:extLst>
          </p:cNvPr>
          <p:cNvSpPr txBox="1"/>
          <p:nvPr/>
        </p:nvSpPr>
        <p:spPr>
          <a:xfrm>
            <a:off x="3535734" y="1054167"/>
            <a:ext cx="2347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기간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: 10/27(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금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)~11/3(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</a:rPr>
              <a:t>금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52A352F1-B649-E309-CD8A-DC87532A6825}"/>
              </a:ext>
            </a:extLst>
          </p:cNvPr>
          <p:cNvSpPr txBox="1"/>
          <p:nvPr/>
        </p:nvSpPr>
        <p:spPr>
          <a:xfrm>
            <a:off x="3622379" y="6922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미래인재 경찰학원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972E3002-66E2-D57D-2F50-1B520BD485ED}"/>
              </a:ext>
            </a:extLst>
          </p:cNvPr>
          <p:cNvSpPr txBox="1"/>
          <p:nvPr/>
        </p:nvSpPr>
        <p:spPr>
          <a:xfrm>
            <a:off x="5101361" y="577084"/>
            <a:ext cx="987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EVENT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444A01C9-5528-11AC-5CDE-61546B195894}"/>
              </a:ext>
            </a:extLst>
          </p:cNvPr>
          <p:cNvSpPr txBox="1"/>
          <p:nvPr/>
        </p:nvSpPr>
        <p:spPr>
          <a:xfrm>
            <a:off x="2124206" y="6021624"/>
            <a:ext cx="5300710" cy="118038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altLang="ko-KR" sz="7200" dirty="0">
                <a:ln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7200" dirty="0">
                <a:ln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행운의 </a:t>
            </a:r>
            <a:r>
              <a:rPr lang="ko-KR" altLang="en-US" sz="7200" dirty="0" err="1">
                <a:ln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룰렛</a:t>
            </a:r>
            <a:r>
              <a:rPr lang="en-US" altLang="ko-KR" sz="7200" dirty="0">
                <a:ln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!”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06A8F32C-5AEB-D869-4732-121F98BFB62E}"/>
              </a:ext>
            </a:extLst>
          </p:cNvPr>
          <p:cNvSpPr txBox="1"/>
          <p:nvPr/>
        </p:nvSpPr>
        <p:spPr>
          <a:xfrm>
            <a:off x="3239981" y="1929626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미래인재 회원이면 누구나</a:t>
            </a:r>
            <a:r>
              <a:rPr lang="en-US" altLang="ko-KR" dirty="0"/>
              <a:t>,</a:t>
            </a:r>
            <a:endParaRPr lang="ko-KR" altLang="en-US" dirty="0"/>
          </a:p>
        </p:txBody>
      </p:sp>
      <p:pic>
        <p:nvPicPr>
          <p:cNvPr id="1040" name="그림 1039">
            <a:extLst>
              <a:ext uri="{FF2B5EF4-FFF2-40B4-BE49-F238E27FC236}">
                <a16:creationId xmlns:a16="http://schemas.microsoft.com/office/drawing/2014/main" id="{306DAC89-F46D-5CE5-53BA-FD360C78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028" y="3596904"/>
            <a:ext cx="3016117" cy="1489255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8C57E152-4646-15D0-5091-DD34285D3450}"/>
              </a:ext>
            </a:extLst>
          </p:cNvPr>
          <p:cNvSpPr txBox="1"/>
          <p:nvPr/>
        </p:nvSpPr>
        <p:spPr>
          <a:xfrm>
            <a:off x="3153333" y="4378273"/>
            <a:ext cx="3121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무조건 당첨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46A47-9745-4DB2-0BFC-690825BB44A5}"/>
              </a:ext>
            </a:extLst>
          </p:cNvPr>
          <p:cNvSpPr txBox="1"/>
          <p:nvPr/>
        </p:nvSpPr>
        <p:spPr>
          <a:xfrm>
            <a:off x="-1044199" y="1191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section1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0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7F1C97-18E8-11D6-CE05-5484FED4CDA9}"/>
              </a:ext>
            </a:extLst>
          </p:cNvPr>
          <p:cNvSpPr/>
          <p:nvPr/>
        </p:nvSpPr>
        <p:spPr>
          <a:xfrm>
            <a:off x="0" y="1324570"/>
            <a:ext cx="9405257" cy="5533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779934-8999-9286-6B22-2235D9329968}"/>
              </a:ext>
            </a:extLst>
          </p:cNvPr>
          <p:cNvSpPr/>
          <p:nvPr/>
        </p:nvSpPr>
        <p:spPr>
          <a:xfrm>
            <a:off x="1031827" y="2508343"/>
            <a:ext cx="3231151" cy="32311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A9E068D-B5CC-30EB-FC88-B6127D243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25969"/>
              </p:ext>
            </p:extLst>
          </p:nvPr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A530082-5A13-3A7A-0375-4E6D854E5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7" y="2327583"/>
            <a:ext cx="3231151" cy="32311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69541C9-BF4D-54E3-77E3-BF16E43255FF}"/>
              </a:ext>
            </a:extLst>
          </p:cNvPr>
          <p:cNvCxnSpPr>
            <a:cxnSpLocks/>
          </p:cNvCxnSpPr>
          <p:nvPr/>
        </p:nvCxnSpPr>
        <p:spPr>
          <a:xfrm>
            <a:off x="244846" y="1663337"/>
            <a:ext cx="28466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D46AA7-E7A7-934A-AE8E-6F1622F8B845}"/>
              </a:ext>
            </a:extLst>
          </p:cNvPr>
          <p:cNvCxnSpPr>
            <a:cxnSpLocks/>
          </p:cNvCxnSpPr>
          <p:nvPr/>
        </p:nvCxnSpPr>
        <p:spPr>
          <a:xfrm>
            <a:off x="6017623" y="1663337"/>
            <a:ext cx="30654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D2081D-7836-3C00-14EB-7A7CA522C1C8}"/>
              </a:ext>
            </a:extLst>
          </p:cNvPr>
          <p:cNvSpPr txBox="1"/>
          <p:nvPr/>
        </p:nvSpPr>
        <p:spPr>
          <a:xfrm>
            <a:off x="3462102" y="147867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룰렛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당첨 경품 안내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5BD58C-8EA9-2424-5D5B-6ACB09A0455C}"/>
              </a:ext>
            </a:extLst>
          </p:cNvPr>
          <p:cNvGrpSpPr/>
          <p:nvPr/>
        </p:nvGrpSpPr>
        <p:grpSpPr>
          <a:xfrm>
            <a:off x="1219200" y="2403566"/>
            <a:ext cx="618308" cy="618308"/>
            <a:chOff x="9718766" y="3622766"/>
            <a:chExt cx="618308" cy="618308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2E096E4-2053-C4B9-58AD-DB999C55EBE8}"/>
                </a:ext>
              </a:extLst>
            </p:cNvPr>
            <p:cNvSpPr/>
            <p:nvPr/>
          </p:nvSpPr>
          <p:spPr>
            <a:xfrm>
              <a:off x="9718766" y="3622766"/>
              <a:ext cx="618308" cy="6183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27F5A5-9BF8-8D7E-2A93-677E220E7A48}"/>
                </a:ext>
              </a:extLst>
            </p:cNvPr>
            <p:cNvSpPr txBox="1"/>
            <p:nvPr/>
          </p:nvSpPr>
          <p:spPr>
            <a:xfrm>
              <a:off x="9736184" y="373854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r>
                <a:rPr lang="ko-KR" altLang="en-US" b="1" dirty="0">
                  <a:solidFill>
                    <a:schemeClr val="bg1"/>
                  </a:solidFill>
                </a:rPr>
                <a:t>명</a:t>
              </a:r>
            </a:p>
          </p:txBody>
        </p: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0DD04FC6-3D4C-9A50-7229-257959A1A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971" y="3655482"/>
            <a:ext cx="2008029" cy="2008029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A5DA84D-91A6-377E-D55C-9E1502EFA520}"/>
              </a:ext>
            </a:extLst>
          </p:cNvPr>
          <p:cNvGrpSpPr/>
          <p:nvPr/>
        </p:nvGrpSpPr>
        <p:grpSpPr>
          <a:xfrm>
            <a:off x="4393474" y="3634004"/>
            <a:ext cx="618308" cy="618308"/>
            <a:chOff x="9718766" y="3622766"/>
            <a:chExt cx="618308" cy="618308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AEE9CA4-DE35-1328-1398-96F781779964}"/>
                </a:ext>
              </a:extLst>
            </p:cNvPr>
            <p:cNvSpPr/>
            <p:nvPr/>
          </p:nvSpPr>
          <p:spPr>
            <a:xfrm>
              <a:off x="9718766" y="3622766"/>
              <a:ext cx="618308" cy="6183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5E4F3B-656F-1973-A506-499620499A21}"/>
                </a:ext>
              </a:extLst>
            </p:cNvPr>
            <p:cNvSpPr txBox="1"/>
            <p:nvPr/>
          </p:nvSpPr>
          <p:spPr>
            <a:xfrm>
              <a:off x="9736184" y="3738545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r>
                <a:rPr lang="ko-KR" altLang="en-US" b="1" dirty="0">
                  <a:solidFill>
                    <a:schemeClr val="bg1"/>
                  </a:solidFill>
                </a:rPr>
                <a:t>명</a:t>
              </a:r>
            </a:p>
          </p:txBody>
        </p:sp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id="{52A9347F-BF6E-88D3-FC10-AFED5F248578}"/>
              </a:ext>
            </a:extLst>
          </p:cNvPr>
          <p:cNvSpPr txBox="1"/>
          <p:nvPr/>
        </p:nvSpPr>
        <p:spPr>
          <a:xfrm>
            <a:off x="3182945" y="166138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아이패드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에어팟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피자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</a:p>
          <a:p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편의점쿠폰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교재구매 포인트 </a:t>
            </a:r>
            <a:r>
              <a:rPr lang="ko-KR" altLang="en-US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득템찬스</a:t>
            </a:r>
            <a:r>
              <a:rPr lang="en-US" altLang="ko-KR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  <a:endParaRPr lang="ko-KR" altLang="en-US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9396EBF-D3AD-0621-F18C-853B54F9F0F2}"/>
              </a:ext>
            </a:extLst>
          </p:cNvPr>
          <p:cNvSpPr txBox="1"/>
          <p:nvPr/>
        </p:nvSpPr>
        <p:spPr>
          <a:xfrm>
            <a:off x="3184549" y="81853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지금 바로 참여하세요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11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30" name="그림 1029">
            <a:extLst>
              <a:ext uri="{FF2B5EF4-FFF2-40B4-BE49-F238E27FC236}">
                <a16:creationId xmlns:a16="http://schemas.microsoft.com/office/drawing/2014/main" id="{CA3E10F9-8CE9-AD35-BB35-C4A7E0D63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393" y="235388"/>
            <a:ext cx="882231" cy="871602"/>
          </a:xfrm>
          <a:prstGeom prst="rect">
            <a:avLst/>
          </a:prstGeom>
        </p:spPr>
      </p:pic>
      <p:sp>
        <p:nvSpPr>
          <p:cNvPr id="1031" name="타원 1030">
            <a:extLst>
              <a:ext uri="{FF2B5EF4-FFF2-40B4-BE49-F238E27FC236}">
                <a16:creationId xmlns:a16="http://schemas.microsoft.com/office/drawing/2014/main" id="{CB06E614-B416-B8D5-8114-FB557C9A6F17}"/>
              </a:ext>
            </a:extLst>
          </p:cNvPr>
          <p:cNvSpPr/>
          <p:nvPr/>
        </p:nvSpPr>
        <p:spPr>
          <a:xfrm>
            <a:off x="2153805" y="235388"/>
            <a:ext cx="871602" cy="87160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5B23517-B4A3-D695-F82F-2E01601E2614}"/>
              </a:ext>
            </a:extLst>
          </p:cNvPr>
          <p:cNvSpPr txBox="1"/>
          <p:nvPr/>
        </p:nvSpPr>
        <p:spPr>
          <a:xfrm>
            <a:off x="2412314" y="994617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01</a:t>
            </a:r>
            <a:endParaRPr lang="ko-KR" altLang="en-US" sz="1200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7683223-E6FC-C2D6-9243-B32C2B779503}"/>
              </a:ext>
            </a:extLst>
          </p:cNvPr>
          <p:cNvSpPr txBox="1"/>
          <p:nvPr/>
        </p:nvSpPr>
        <p:spPr>
          <a:xfrm>
            <a:off x="2262433" y="119972"/>
            <a:ext cx="65434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prstTxWarp prst="textDeflateBottom">
              <a:avLst/>
            </a:prstTxWarp>
            <a:spAutoFit/>
          </a:bodyPr>
          <a:lstStyle/>
          <a:p>
            <a:r>
              <a:rPr lang="en-US" altLang="ko-KR" sz="500" dirty="0"/>
              <a:t>BENEFIT</a:t>
            </a:r>
            <a:endParaRPr lang="ko-KR" altLang="en-US" sz="5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9543006-1B9C-E16E-15DD-BE280E914C28}"/>
              </a:ext>
            </a:extLst>
          </p:cNvPr>
          <p:cNvSpPr txBox="1"/>
          <p:nvPr/>
        </p:nvSpPr>
        <p:spPr>
          <a:xfrm>
            <a:off x="4249486" y="5748737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에어팟</a:t>
            </a:r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프로 </a:t>
            </a:r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554CFB7-AE0A-E626-B243-1F2C2EB31262}"/>
              </a:ext>
            </a:extLst>
          </p:cNvPr>
          <p:cNvSpPr txBox="1"/>
          <p:nvPr/>
        </p:nvSpPr>
        <p:spPr>
          <a:xfrm>
            <a:off x="1440180" y="5748737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Apple </a:t>
            </a:r>
            <a:r>
              <a:rPr lang="ko-KR" altLang="en-US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아이패드 프로</a:t>
            </a:r>
          </a:p>
        </p:txBody>
      </p:sp>
      <p:pic>
        <p:nvPicPr>
          <p:cNvPr id="1038" name="그림 1037">
            <a:extLst>
              <a:ext uri="{FF2B5EF4-FFF2-40B4-BE49-F238E27FC236}">
                <a16:creationId xmlns:a16="http://schemas.microsoft.com/office/drawing/2014/main" id="{E3BBFF41-9CA7-5F02-F13F-2E2AAB2CBB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63" y="2126058"/>
            <a:ext cx="1709769" cy="1709769"/>
          </a:xfrm>
          <a:prstGeom prst="rect">
            <a:avLst/>
          </a:prstGeom>
        </p:spPr>
      </p:pic>
      <p:pic>
        <p:nvPicPr>
          <p:cNvPr id="1040" name="그림 1039">
            <a:extLst>
              <a:ext uri="{FF2B5EF4-FFF2-40B4-BE49-F238E27FC236}">
                <a16:creationId xmlns:a16="http://schemas.microsoft.com/office/drawing/2014/main" id="{69BBC0CB-D2A5-DA6C-BE3F-271D5ED260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762" y="2712720"/>
            <a:ext cx="1709769" cy="1709769"/>
          </a:xfrm>
          <a:prstGeom prst="rect">
            <a:avLst/>
          </a:prstGeom>
        </p:spPr>
      </p:pic>
      <p:pic>
        <p:nvPicPr>
          <p:cNvPr id="1042" name="그림 1041">
            <a:extLst>
              <a:ext uri="{FF2B5EF4-FFF2-40B4-BE49-F238E27FC236}">
                <a16:creationId xmlns:a16="http://schemas.microsoft.com/office/drawing/2014/main" id="{C4CF3D4C-E205-8C8A-8484-C9ACE8358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73" y="3354833"/>
            <a:ext cx="2351291" cy="2351291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85F7C61E-FD22-FC7F-3424-4C863EDC5222}"/>
              </a:ext>
            </a:extLst>
          </p:cNvPr>
          <p:cNvGrpSpPr/>
          <p:nvPr/>
        </p:nvGrpSpPr>
        <p:grpSpPr>
          <a:xfrm>
            <a:off x="7399519" y="2288011"/>
            <a:ext cx="512113" cy="512113"/>
            <a:chOff x="9718766" y="3622766"/>
            <a:chExt cx="618308" cy="618308"/>
          </a:xfrm>
        </p:grpSpPr>
        <p:sp>
          <p:nvSpPr>
            <p:cNvPr id="1045" name="타원 1044">
              <a:extLst>
                <a:ext uri="{FF2B5EF4-FFF2-40B4-BE49-F238E27FC236}">
                  <a16:creationId xmlns:a16="http://schemas.microsoft.com/office/drawing/2014/main" id="{E5557F70-D4CE-B938-0FF7-BE12E23A1700}"/>
                </a:ext>
              </a:extLst>
            </p:cNvPr>
            <p:cNvSpPr/>
            <p:nvPr/>
          </p:nvSpPr>
          <p:spPr>
            <a:xfrm>
              <a:off x="9718766" y="3622766"/>
              <a:ext cx="618308" cy="6183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F8C5D2E7-9F0C-4544-8605-30C7E394DD3E}"/>
                </a:ext>
              </a:extLst>
            </p:cNvPr>
            <p:cNvSpPr txBox="1"/>
            <p:nvPr/>
          </p:nvSpPr>
          <p:spPr>
            <a:xfrm>
              <a:off x="9736183" y="3738545"/>
              <a:ext cx="565528" cy="37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3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명</a:t>
              </a:r>
            </a:p>
          </p:txBody>
        </p:sp>
      </p:grp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8F47F928-9B56-3A39-D03D-FB40553E36EB}"/>
              </a:ext>
            </a:extLst>
          </p:cNvPr>
          <p:cNvGrpSpPr/>
          <p:nvPr/>
        </p:nvGrpSpPr>
        <p:grpSpPr>
          <a:xfrm>
            <a:off x="8603958" y="2983532"/>
            <a:ext cx="572593" cy="512113"/>
            <a:chOff x="9682254" y="3622766"/>
            <a:chExt cx="691330" cy="618308"/>
          </a:xfrm>
        </p:grpSpPr>
        <p:sp>
          <p:nvSpPr>
            <p:cNvPr id="1048" name="타원 1047">
              <a:extLst>
                <a:ext uri="{FF2B5EF4-FFF2-40B4-BE49-F238E27FC236}">
                  <a16:creationId xmlns:a16="http://schemas.microsoft.com/office/drawing/2014/main" id="{BE090F57-5DF7-E1A4-3D91-1B3AC771567E}"/>
                </a:ext>
              </a:extLst>
            </p:cNvPr>
            <p:cNvSpPr/>
            <p:nvPr/>
          </p:nvSpPr>
          <p:spPr>
            <a:xfrm>
              <a:off x="9718766" y="3622766"/>
              <a:ext cx="618308" cy="6183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38BB4190-32E5-8E95-1C3A-72CCE39B219F}"/>
                </a:ext>
              </a:extLst>
            </p:cNvPr>
            <p:cNvSpPr txBox="1"/>
            <p:nvPr/>
          </p:nvSpPr>
          <p:spPr>
            <a:xfrm>
              <a:off x="9682254" y="3738545"/>
              <a:ext cx="691330" cy="37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20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명</a:t>
              </a:r>
            </a:p>
          </p:txBody>
        </p:sp>
      </p:grp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6AF0A84-CF38-9D65-2441-862085905882}"/>
              </a:ext>
            </a:extLst>
          </p:cNvPr>
          <p:cNvGrpSpPr/>
          <p:nvPr/>
        </p:nvGrpSpPr>
        <p:grpSpPr>
          <a:xfrm>
            <a:off x="6371427" y="4587173"/>
            <a:ext cx="512113" cy="512113"/>
            <a:chOff x="9718766" y="3622766"/>
            <a:chExt cx="618308" cy="618308"/>
          </a:xfrm>
        </p:grpSpPr>
        <p:sp>
          <p:nvSpPr>
            <p:cNvPr id="1051" name="타원 1050">
              <a:extLst>
                <a:ext uri="{FF2B5EF4-FFF2-40B4-BE49-F238E27FC236}">
                  <a16:creationId xmlns:a16="http://schemas.microsoft.com/office/drawing/2014/main" id="{C62CABA8-17D2-D37E-C276-6DFEB5DBF2A8}"/>
                </a:ext>
              </a:extLst>
            </p:cNvPr>
            <p:cNvSpPr/>
            <p:nvPr/>
          </p:nvSpPr>
          <p:spPr>
            <a:xfrm>
              <a:off x="9718766" y="3622766"/>
              <a:ext cx="618308" cy="6183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55CD8FFB-3F35-5D63-4025-52F9CDE4CC0B}"/>
                </a:ext>
              </a:extLst>
            </p:cNvPr>
            <p:cNvSpPr txBox="1"/>
            <p:nvPr/>
          </p:nvSpPr>
          <p:spPr>
            <a:xfrm>
              <a:off x="9736183" y="3738545"/>
              <a:ext cx="565528" cy="371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5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명</a:t>
              </a:r>
            </a:p>
          </p:txBody>
        </p:sp>
      </p:grpSp>
      <p:grpSp>
        <p:nvGrpSpPr>
          <p:cNvPr id="1067" name="그룹 1066">
            <a:extLst>
              <a:ext uri="{FF2B5EF4-FFF2-40B4-BE49-F238E27FC236}">
                <a16:creationId xmlns:a16="http://schemas.microsoft.com/office/drawing/2014/main" id="{6ADAC904-33C0-BDF2-3CC5-9AA4B09BB152}"/>
              </a:ext>
            </a:extLst>
          </p:cNvPr>
          <p:cNvGrpSpPr/>
          <p:nvPr/>
        </p:nvGrpSpPr>
        <p:grpSpPr>
          <a:xfrm>
            <a:off x="7354908" y="5471058"/>
            <a:ext cx="1790997" cy="559335"/>
            <a:chOff x="7292355" y="5408863"/>
            <a:chExt cx="1790997" cy="559335"/>
          </a:xfrm>
        </p:grpSpPr>
        <p:sp>
          <p:nvSpPr>
            <p:cNvPr id="1053" name="직사각형 1052">
              <a:extLst>
                <a:ext uri="{FF2B5EF4-FFF2-40B4-BE49-F238E27FC236}">
                  <a16:creationId xmlns:a16="http://schemas.microsoft.com/office/drawing/2014/main" id="{B981760F-3D04-55C1-6DBE-88F325A74644}"/>
                </a:ext>
              </a:extLst>
            </p:cNvPr>
            <p:cNvSpPr/>
            <p:nvPr/>
          </p:nvSpPr>
          <p:spPr>
            <a:xfrm>
              <a:off x="7399519" y="5408863"/>
              <a:ext cx="1266008" cy="55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2D2B5DC8-8925-5AAE-082B-E60C98DF546D}"/>
                </a:ext>
              </a:extLst>
            </p:cNvPr>
            <p:cNvSpPr/>
            <p:nvPr/>
          </p:nvSpPr>
          <p:spPr>
            <a:xfrm>
              <a:off x="8619010" y="5408863"/>
              <a:ext cx="360026" cy="55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56" name="직선 연결선 1055">
              <a:extLst>
                <a:ext uri="{FF2B5EF4-FFF2-40B4-BE49-F238E27FC236}">
                  <a16:creationId xmlns:a16="http://schemas.microsoft.com/office/drawing/2014/main" id="{C38529F0-1455-4743-7302-580B173A3D12}"/>
                </a:ext>
              </a:extLst>
            </p:cNvPr>
            <p:cNvCxnSpPr/>
            <p:nvPr/>
          </p:nvCxnSpPr>
          <p:spPr>
            <a:xfrm>
              <a:off x="8607981" y="5408863"/>
              <a:ext cx="0" cy="55933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타원 1056">
              <a:extLst>
                <a:ext uri="{FF2B5EF4-FFF2-40B4-BE49-F238E27FC236}">
                  <a16:creationId xmlns:a16="http://schemas.microsoft.com/office/drawing/2014/main" id="{3E107BF3-8E76-BE69-DF71-94DD759CA6AA}"/>
                </a:ext>
              </a:extLst>
            </p:cNvPr>
            <p:cNvSpPr/>
            <p:nvPr/>
          </p:nvSpPr>
          <p:spPr>
            <a:xfrm>
              <a:off x="7292355" y="5584016"/>
              <a:ext cx="190639" cy="1906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9" name="타원 1058">
              <a:extLst>
                <a:ext uri="{FF2B5EF4-FFF2-40B4-BE49-F238E27FC236}">
                  <a16:creationId xmlns:a16="http://schemas.microsoft.com/office/drawing/2014/main" id="{7B9076BB-CA37-53B1-9528-39712464FF8B}"/>
                </a:ext>
              </a:extLst>
            </p:cNvPr>
            <p:cNvSpPr/>
            <p:nvPr/>
          </p:nvSpPr>
          <p:spPr>
            <a:xfrm>
              <a:off x="8892713" y="5610804"/>
              <a:ext cx="190639" cy="19063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A23ECED9-A3BD-C427-82E4-BE380EB8D8E3}"/>
                </a:ext>
              </a:extLst>
            </p:cNvPr>
            <p:cNvSpPr txBox="1"/>
            <p:nvPr/>
          </p:nvSpPr>
          <p:spPr>
            <a:xfrm>
              <a:off x="7477586" y="5580476"/>
              <a:ext cx="1066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3,000P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8294D084-BECF-50BC-74A4-470CE1AC47A0}"/>
                </a:ext>
              </a:extLst>
            </p:cNvPr>
            <p:cNvSpPr txBox="1"/>
            <p:nvPr/>
          </p:nvSpPr>
          <p:spPr>
            <a:xfrm rot="10800000">
              <a:off x="8664330" y="5471266"/>
              <a:ext cx="276999" cy="4161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ko-KR" sz="600" dirty="0"/>
                <a:t>COUPON</a:t>
              </a:r>
              <a:endParaRPr lang="ko-KR" altLang="en-US" sz="600" dirty="0"/>
            </a:p>
          </p:txBody>
        </p:sp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ADD81AD2-8D57-3398-C403-314E1ACF2639}"/>
              </a:ext>
            </a:extLst>
          </p:cNvPr>
          <p:cNvSpPr txBox="1"/>
          <p:nvPr/>
        </p:nvSpPr>
        <p:spPr>
          <a:xfrm>
            <a:off x="7769417" y="549307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미래인재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89678F89-9A70-66CF-F562-0A4372DCF779}"/>
              </a:ext>
            </a:extLst>
          </p:cNvPr>
          <p:cNvSpPr txBox="1"/>
          <p:nvPr/>
        </p:nvSpPr>
        <p:spPr>
          <a:xfrm>
            <a:off x="6274571" y="2216245"/>
            <a:ext cx="1407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도미노피자 상품권</a:t>
            </a:r>
            <a:endParaRPr lang="ko-KR" altLang="en-US" sz="12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9D4899D0-08EA-B2A4-DF43-6DBEACF33382}"/>
              </a:ext>
            </a:extLst>
          </p:cNvPr>
          <p:cNvSpPr txBox="1"/>
          <p:nvPr/>
        </p:nvSpPr>
        <p:spPr>
          <a:xfrm>
            <a:off x="7464148" y="2886974"/>
            <a:ext cx="1372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GS</a:t>
            </a:r>
            <a:r>
              <a:rPr lang="ko-KR" altLang="en-US" sz="1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모바일 상품권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4B78856-D18B-C841-1EDC-9911C5ADD5C3}"/>
              </a:ext>
            </a:extLst>
          </p:cNvPr>
          <p:cNvSpPr txBox="1"/>
          <p:nvPr/>
        </p:nvSpPr>
        <p:spPr>
          <a:xfrm>
            <a:off x="6105922" y="521158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치킨</a:t>
            </a:r>
            <a:r>
              <a:rPr lang="en-US" altLang="ko-KR" sz="1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+</a:t>
            </a:r>
            <a:r>
              <a:rPr lang="ko-KR" altLang="en-US" sz="1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 </a:t>
            </a:r>
            <a:r>
              <a:rPr lang="en-US" altLang="ko-KR" sz="1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SET</a:t>
            </a:r>
            <a:endParaRPr lang="ko-KR" altLang="en-US" sz="1200" dirty="0"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13C0D39-4E54-5129-E593-2C658493CA0D}"/>
              </a:ext>
            </a:extLst>
          </p:cNvPr>
          <p:cNvSpPr txBox="1"/>
          <p:nvPr/>
        </p:nvSpPr>
        <p:spPr>
          <a:xfrm>
            <a:off x="7891574" y="5256431"/>
            <a:ext cx="1260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교재구매 포인트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ECB48-5E04-4389-6B97-408EA69FBACB}"/>
              </a:ext>
            </a:extLst>
          </p:cNvPr>
          <p:cNvSpPr txBox="1"/>
          <p:nvPr/>
        </p:nvSpPr>
        <p:spPr>
          <a:xfrm>
            <a:off x="-1197764" y="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section2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EA8F3ABB-2907-8E7A-EAB3-CA02F87AC415}"/>
              </a:ext>
            </a:extLst>
          </p:cNvPr>
          <p:cNvSpPr/>
          <p:nvPr/>
        </p:nvSpPr>
        <p:spPr>
          <a:xfrm>
            <a:off x="0" y="3205874"/>
            <a:ext cx="9411172" cy="36521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4" name="그림 1053">
            <a:extLst>
              <a:ext uri="{FF2B5EF4-FFF2-40B4-BE49-F238E27FC236}">
                <a16:creationId xmlns:a16="http://schemas.microsoft.com/office/drawing/2014/main" id="{C89C7700-372A-3CFF-D875-90F1B1A5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3009">
            <a:off x="6146372" y="1831661"/>
            <a:ext cx="3930329" cy="393032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83374"/>
              </p:ext>
            </p:extLst>
          </p:nvPr>
        </p:nvGraphicFramePr>
        <p:xfrm>
          <a:off x="9476174" y="17756"/>
          <a:ext cx="2654423" cy="585857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비로그인 →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로그인 후 리턴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로그인 → 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① 마케팅 수신 동의자는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액션 후 당첨 팝업</a:t>
                      </a:r>
                      <a:endParaRPr lang="en-US" altLang="ko-KR" sz="800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② 마케팅 수신 미동의자 클릭 시 마케팅 수신동의 팝업 노출</a:t>
                      </a:r>
                      <a:r>
                        <a:rPr lang="en-US" altLang="ko-KR" sz="800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다음페이지 참고</a:t>
                      </a:r>
                      <a:r>
                        <a:rPr lang="en-US" altLang="ko-KR" sz="800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&lt;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액션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오른쪽으로 돌아가는 모션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(2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초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천천히 멈춘 뒤 당첨안내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얼럿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▼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미래인재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3000P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당첨 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유효기간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30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------------------------------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 ID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당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 참여 가능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참여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완료자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클릭 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얼럿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이미 참여하였습니다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미래인재 포인트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3000P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지급 완료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’ 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배경에 선물박스 이미지 배치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/>
                        <a:t>개발참고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&lt;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이벤트 참여 조건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① 로그인 필수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ID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당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 참여 가능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② 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마케팅 수신 동의자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즉시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이벤트 참여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마케팅 수신 미동의자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수신동의 후 이벤트 참여 가능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③ 당첨 결과는 무조건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3000P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지급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포인트 지급 후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 후 소멸</a:t>
                      </a:r>
                      <a:br>
                        <a:rPr lang="en-US" altLang="ko-KR" sz="800" spc="0" baseline="0" dirty="0">
                          <a:latin typeface="+mn-ea"/>
                        </a:rPr>
                      </a:b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유효기간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9039368" y="3073623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1049" name="그림 1048">
            <a:extLst>
              <a:ext uri="{FF2B5EF4-FFF2-40B4-BE49-F238E27FC236}">
                <a16:creationId xmlns:a16="http://schemas.microsoft.com/office/drawing/2014/main" id="{9689A7EB-100B-1A06-2820-AE1A30A71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2" y="4134994"/>
            <a:ext cx="3238500" cy="3238500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F1C275A2-F028-8B92-0702-DE8CEC47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79" y="4887853"/>
            <a:ext cx="2528921" cy="2528921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413DF8AF-2AE8-3ECE-AA78-63938D57E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636" y="1960562"/>
            <a:ext cx="3238500" cy="3238500"/>
          </a:xfrm>
          <a:prstGeom prst="rect">
            <a:avLst/>
          </a:prstGeom>
        </p:spPr>
      </p:pic>
      <p:pic>
        <p:nvPicPr>
          <p:cNvPr id="1058" name="그림 1057">
            <a:extLst>
              <a:ext uri="{FF2B5EF4-FFF2-40B4-BE49-F238E27FC236}">
                <a16:creationId xmlns:a16="http://schemas.microsoft.com/office/drawing/2014/main" id="{11D90936-88D8-8D1B-F123-64655B07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287">
            <a:off x="422853" y="2595090"/>
            <a:ext cx="3409964" cy="3409964"/>
          </a:xfrm>
          <a:prstGeom prst="rect">
            <a:avLst/>
          </a:prstGeom>
        </p:spPr>
      </p:pic>
      <p:pic>
        <p:nvPicPr>
          <p:cNvPr id="1060" name="그림 1059">
            <a:extLst>
              <a:ext uri="{FF2B5EF4-FFF2-40B4-BE49-F238E27FC236}">
                <a16:creationId xmlns:a16="http://schemas.microsoft.com/office/drawing/2014/main" id="{3B12DAF6-47FD-3607-F5E7-B7C4BBB2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45" y="3934601"/>
            <a:ext cx="2528921" cy="2528921"/>
          </a:xfrm>
          <a:prstGeom prst="rect">
            <a:avLst/>
          </a:prstGeom>
        </p:spPr>
      </p:pic>
      <p:pic>
        <p:nvPicPr>
          <p:cNvPr id="1061" name="그림 1060">
            <a:extLst>
              <a:ext uri="{FF2B5EF4-FFF2-40B4-BE49-F238E27FC236}">
                <a16:creationId xmlns:a16="http://schemas.microsoft.com/office/drawing/2014/main" id="{AD220F1B-946A-B616-532E-1EFCC379F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50" y="4882293"/>
            <a:ext cx="2528921" cy="2528921"/>
          </a:xfrm>
          <a:prstGeom prst="rect">
            <a:avLst/>
          </a:prstGeom>
        </p:spPr>
      </p:pic>
      <p:pic>
        <p:nvPicPr>
          <p:cNvPr id="1062" name="그림 1061">
            <a:extLst>
              <a:ext uri="{FF2B5EF4-FFF2-40B4-BE49-F238E27FC236}">
                <a16:creationId xmlns:a16="http://schemas.microsoft.com/office/drawing/2014/main" id="{D133C711-0535-35F7-EACF-4EEFAA9C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69" y="3549181"/>
            <a:ext cx="2528921" cy="2528921"/>
          </a:xfrm>
          <a:prstGeom prst="rect">
            <a:avLst/>
          </a:prstGeom>
        </p:spPr>
      </p:pic>
      <p:pic>
        <p:nvPicPr>
          <p:cNvPr id="1063" name="그림 1062">
            <a:extLst>
              <a:ext uri="{FF2B5EF4-FFF2-40B4-BE49-F238E27FC236}">
                <a16:creationId xmlns:a16="http://schemas.microsoft.com/office/drawing/2014/main" id="{9E1E6319-4127-CFC8-D0DC-DFAF960A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316" y="4574718"/>
            <a:ext cx="3238500" cy="3238500"/>
          </a:xfrm>
          <a:prstGeom prst="rect">
            <a:avLst/>
          </a:prstGeom>
        </p:spPr>
      </p:pic>
      <p:pic>
        <p:nvPicPr>
          <p:cNvPr id="1064" name="그림 1063">
            <a:extLst>
              <a:ext uri="{FF2B5EF4-FFF2-40B4-BE49-F238E27FC236}">
                <a16:creationId xmlns:a16="http://schemas.microsoft.com/office/drawing/2014/main" id="{1FB87A1B-D532-84D2-08F5-A3EFDC79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5455">
            <a:off x="-757152" y="3343430"/>
            <a:ext cx="3409964" cy="3409964"/>
          </a:xfrm>
          <a:prstGeom prst="rect">
            <a:avLst/>
          </a:prstGeom>
        </p:spPr>
      </p:pic>
      <p:pic>
        <p:nvPicPr>
          <p:cNvPr id="1067" name="그림 1066">
            <a:extLst>
              <a:ext uri="{FF2B5EF4-FFF2-40B4-BE49-F238E27FC236}">
                <a16:creationId xmlns:a16="http://schemas.microsoft.com/office/drawing/2014/main" id="{11AE7D19-7A40-0798-7FE3-2FCDF934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3009">
            <a:off x="3898201" y="3930983"/>
            <a:ext cx="3930329" cy="3930329"/>
          </a:xfrm>
          <a:prstGeom prst="rect">
            <a:avLst/>
          </a:prstGeom>
        </p:spPr>
      </p:pic>
      <p:grpSp>
        <p:nvGrpSpPr>
          <p:cNvPr id="1059" name="그룹 1058">
            <a:extLst>
              <a:ext uri="{FF2B5EF4-FFF2-40B4-BE49-F238E27FC236}">
                <a16:creationId xmlns:a16="http://schemas.microsoft.com/office/drawing/2014/main" id="{01110953-276B-99A9-B4AE-52DC9C021979}"/>
              </a:ext>
            </a:extLst>
          </p:cNvPr>
          <p:cNvGrpSpPr/>
          <p:nvPr/>
        </p:nvGrpSpPr>
        <p:grpSpPr>
          <a:xfrm>
            <a:off x="2380533" y="1309945"/>
            <a:ext cx="4685454" cy="4678442"/>
            <a:chOff x="2133177" y="588373"/>
            <a:chExt cx="5170832" cy="516309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95A90FA-27C7-9915-4D85-9C3C7FBE8EDD}"/>
                </a:ext>
              </a:extLst>
            </p:cNvPr>
            <p:cNvSpPr/>
            <p:nvPr/>
          </p:nvSpPr>
          <p:spPr>
            <a:xfrm>
              <a:off x="2175205" y="622663"/>
              <a:ext cx="5094514" cy="5094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C4049FA-2C9A-CADD-D26A-25BB5C1624DD}"/>
                </a:ext>
              </a:extLst>
            </p:cNvPr>
            <p:cNvSpPr/>
            <p:nvPr/>
          </p:nvSpPr>
          <p:spPr>
            <a:xfrm>
              <a:off x="2438401" y="885859"/>
              <a:ext cx="4555910" cy="45559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D24389F-DBF3-F7D3-39C7-911CEF210D86}"/>
                </a:ext>
              </a:extLst>
            </p:cNvPr>
            <p:cNvSpPr/>
            <p:nvPr/>
          </p:nvSpPr>
          <p:spPr>
            <a:xfrm>
              <a:off x="4594436" y="588373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26529CB-5F1F-36B5-8447-676BECE704CC}"/>
                </a:ext>
              </a:extLst>
            </p:cNvPr>
            <p:cNvSpPr/>
            <p:nvPr/>
          </p:nvSpPr>
          <p:spPr>
            <a:xfrm>
              <a:off x="4594436" y="5407479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75ADD86-582A-5556-9B4E-748E2A0558AA}"/>
                </a:ext>
              </a:extLst>
            </p:cNvPr>
            <p:cNvSpPr/>
            <p:nvPr/>
          </p:nvSpPr>
          <p:spPr>
            <a:xfrm rot="16200000">
              <a:off x="2183251" y="2991820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5A50C-865C-06C1-61AF-D22083C2B67B}"/>
                </a:ext>
              </a:extLst>
            </p:cNvPr>
            <p:cNvSpPr/>
            <p:nvPr/>
          </p:nvSpPr>
          <p:spPr>
            <a:xfrm rot="16200000">
              <a:off x="7010095" y="2991820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15E33E3-92E3-E2C3-C027-1F321BEF61AD}"/>
                </a:ext>
              </a:extLst>
            </p:cNvPr>
            <p:cNvSpPr/>
            <p:nvPr/>
          </p:nvSpPr>
          <p:spPr>
            <a:xfrm rot="1800000">
              <a:off x="5903581" y="933028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1FD3F9F-BD16-B348-EC57-660C82FDA002}"/>
                </a:ext>
              </a:extLst>
            </p:cNvPr>
            <p:cNvSpPr/>
            <p:nvPr/>
          </p:nvSpPr>
          <p:spPr>
            <a:xfrm rot="19919035">
              <a:off x="5601807" y="5186959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29A1AB3-F5DE-D5D6-2FC3-DA0B43AEBBCB}"/>
                </a:ext>
              </a:extLst>
            </p:cNvPr>
            <p:cNvSpPr/>
            <p:nvPr/>
          </p:nvSpPr>
          <p:spPr>
            <a:xfrm rot="18000000">
              <a:off x="6590275" y="4337294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4C2440-5331-9194-1B66-C2E73C2B7592}"/>
                </a:ext>
              </a:extLst>
            </p:cNvPr>
            <p:cNvSpPr/>
            <p:nvPr/>
          </p:nvSpPr>
          <p:spPr>
            <a:xfrm rot="18000000">
              <a:off x="2428000" y="1918273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F5C2CE7-86C1-0F05-CE6B-F3C82BBD110B}"/>
                </a:ext>
              </a:extLst>
            </p:cNvPr>
            <p:cNvSpPr/>
            <p:nvPr/>
          </p:nvSpPr>
          <p:spPr>
            <a:xfrm rot="14448570">
              <a:off x="6703742" y="1791882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4CDA1E4-1F28-A05C-4F19-EF28C51084B1}"/>
                </a:ext>
              </a:extLst>
            </p:cNvPr>
            <p:cNvSpPr/>
            <p:nvPr/>
          </p:nvSpPr>
          <p:spPr>
            <a:xfrm rot="19487149">
              <a:off x="3221219" y="1033414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7FDDEF5-D8FE-C66A-6365-D3072B2D7A61}"/>
                </a:ext>
              </a:extLst>
            </p:cNvPr>
            <p:cNvSpPr/>
            <p:nvPr/>
          </p:nvSpPr>
          <p:spPr>
            <a:xfrm rot="3677217">
              <a:off x="2508063" y="4186311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456FB-C4E0-1B92-70E5-2C8E2D5956FC}"/>
                </a:ext>
              </a:extLst>
            </p:cNvPr>
            <p:cNvSpPr/>
            <p:nvPr/>
          </p:nvSpPr>
          <p:spPr>
            <a:xfrm rot="12792713">
              <a:off x="3308224" y="5045165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5A23F14-BBBD-4941-E373-C73EECC78461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4716356" y="932361"/>
              <a:ext cx="3690" cy="44751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07CE1112-4E1A-66BC-7D3A-A9AEFC379AEB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857239" y="1864394"/>
              <a:ext cx="3706005" cy="25588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9EB3C4FD-B308-56C3-886D-D4ADAFB4A743}"/>
                </a:ext>
              </a:extLst>
            </p:cNvPr>
            <p:cNvCxnSpPr>
              <a:cxnSpLocks/>
              <a:stCxn id="20" idx="0"/>
              <a:endCxn id="18" idx="0"/>
            </p:cNvCxnSpPr>
            <p:nvPr/>
          </p:nvCxnSpPr>
          <p:spPr>
            <a:xfrm flipV="1">
              <a:off x="2780828" y="2047760"/>
              <a:ext cx="3894683" cy="22279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476EC49B-0630-BCA3-386D-299D4FA0AEF4}"/>
                </a:ext>
              </a:extLst>
            </p:cNvPr>
            <p:cNvSpPr txBox="1"/>
            <p:nvPr/>
          </p:nvSpPr>
          <p:spPr>
            <a:xfrm rot="20002677">
              <a:off x="3366882" y="14270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아이패드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F799626C-054A-D7AA-D720-B4BAC90E20DB}"/>
                </a:ext>
              </a:extLst>
            </p:cNvPr>
            <p:cNvSpPr txBox="1"/>
            <p:nvPr/>
          </p:nvSpPr>
          <p:spPr>
            <a:xfrm rot="9000000">
              <a:off x="5079405" y="452709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에어팟</a:t>
              </a:r>
              <a:endParaRPr lang="ko-KR" altLang="en-US" dirty="0"/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A30A2C26-4BA4-615B-71B5-56FEE6AD5D7F}"/>
                </a:ext>
              </a:extLst>
            </p:cNvPr>
            <p:cNvSpPr txBox="1"/>
            <p:nvPr/>
          </p:nvSpPr>
          <p:spPr>
            <a:xfrm rot="1595001">
              <a:off x="5088384" y="1286895"/>
              <a:ext cx="9220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편의점</a:t>
              </a:r>
              <a:endParaRPr lang="en-US" altLang="ko-KR" dirty="0"/>
            </a:p>
            <a:p>
              <a:pPr algn="ctr"/>
              <a:r>
                <a:rPr lang="en-US" altLang="ko-KR" dirty="0"/>
                <a:t>5000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972317A1-77FD-AB93-26CB-FDEB21DAB891}"/>
                </a:ext>
              </a:extLst>
            </p:cNvPr>
            <p:cNvSpPr txBox="1"/>
            <p:nvPr/>
          </p:nvSpPr>
          <p:spPr>
            <a:xfrm rot="13275876">
              <a:off x="3546716" y="4413074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피자</a:t>
              </a:r>
              <a:endParaRPr lang="ko-KR" altLang="en-US" dirty="0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F45412EC-E487-8EBA-568F-4DAEAA45A0E0}"/>
                </a:ext>
              </a:extLst>
            </p:cNvPr>
            <p:cNvSpPr txBox="1"/>
            <p:nvPr/>
          </p:nvSpPr>
          <p:spPr>
            <a:xfrm rot="16200000">
              <a:off x="2477952" y="2706280"/>
              <a:ext cx="1279612" cy="71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미래인재 </a:t>
              </a:r>
              <a:r>
                <a:rPr lang="en-US" altLang="ko-KR" dirty="0"/>
                <a:t>3000P</a:t>
              </a:r>
              <a:endParaRPr lang="ko-KR" altLang="en-US" dirty="0"/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4E361C4-5DC9-AF64-583E-5CD2C51F9288}"/>
                </a:ext>
              </a:extLst>
            </p:cNvPr>
            <p:cNvSpPr txBox="1"/>
            <p:nvPr/>
          </p:nvSpPr>
          <p:spPr>
            <a:xfrm rot="5400000">
              <a:off x="5643767" y="2776020"/>
              <a:ext cx="1419091" cy="71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치킨</a:t>
              </a:r>
              <a:r>
                <a:rPr lang="en-US" altLang="ko-KR" dirty="0"/>
                <a:t>+</a:t>
              </a:r>
              <a:r>
                <a:rPr lang="ko-KR" altLang="en-US" dirty="0"/>
                <a:t>콜라</a:t>
              </a:r>
              <a:endParaRPr lang="en-US" altLang="ko-KR" dirty="0"/>
            </a:p>
            <a:p>
              <a:pPr algn="ctr"/>
              <a:r>
                <a:rPr lang="en-US" altLang="ko-KR" dirty="0"/>
                <a:t>SET</a:t>
              </a:r>
              <a:endParaRPr lang="ko-KR" altLang="en-US" dirty="0"/>
            </a:p>
          </p:txBody>
        </p:sp>
        <p:sp>
          <p:nvSpPr>
            <p:cNvPr id="1046" name="타원 1045">
              <a:extLst>
                <a:ext uri="{FF2B5EF4-FFF2-40B4-BE49-F238E27FC236}">
                  <a16:creationId xmlns:a16="http://schemas.microsoft.com/office/drawing/2014/main" id="{22567F2C-28C4-D8B1-6847-04905BBA926D}"/>
                </a:ext>
              </a:extLst>
            </p:cNvPr>
            <p:cNvSpPr/>
            <p:nvPr/>
          </p:nvSpPr>
          <p:spPr>
            <a:xfrm>
              <a:off x="4245952" y="2653426"/>
              <a:ext cx="980832" cy="9808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D3A12DDE-6F11-1FED-58F3-862AC454ABDE}"/>
                </a:ext>
              </a:extLst>
            </p:cNvPr>
            <p:cNvSpPr txBox="1"/>
            <p:nvPr/>
          </p:nvSpPr>
          <p:spPr>
            <a:xfrm>
              <a:off x="4337153" y="2964390"/>
              <a:ext cx="799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START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B52EE848-25F3-44CB-6C0E-9244DC11F9AA}"/>
              </a:ext>
            </a:extLst>
          </p:cNvPr>
          <p:cNvGrpSpPr/>
          <p:nvPr/>
        </p:nvGrpSpPr>
        <p:grpSpPr>
          <a:xfrm>
            <a:off x="2105673" y="132339"/>
            <a:ext cx="6102523" cy="1151644"/>
            <a:chOff x="2105673" y="132339"/>
            <a:chExt cx="6102523" cy="1151644"/>
          </a:xfrm>
        </p:grpSpPr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51C1926A-0499-02C7-2DCA-0F3701B4FBC6}"/>
                </a:ext>
              </a:extLst>
            </p:cNvPr>
            <p:cNvSpPr txBox="1"/>
            <p:nvPr/>
          </p:nvSpPr>
          <p:spPr>
            <a:xfrm>
              <a:off x="3163225" y="178505"/>
              <a:ext cx="5044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START</a:t>
              </a: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버튼을 눌러 행운의 </a:t>
              </a:r>
              <a:r>
                <a:rPr lang="ko-KR" altLang="en-US" dirty="0" err="1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룰렛을</a:t>
              </a: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돌려주세요</a:t>
              </a:r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!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5559929E-6B1F-F0F3-AF3B-01BE2E853734}"/>
                </a:ext>
              </a:extLst>
            </p:cNvPr>
            <p:cNvSpPr txBox="1"/>
            <p:nvPr/>
          </p:nvSpPr>
          <p:spPr>
            <a:xfrm>
              <a:off x="3164829" y="628715"/>
              <a:ext cx="29706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경품은 랜덤 당첨이며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</a:p>
            <a:p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당첨내역은 팝업창을 확인해 주시기 바랍니다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pic>
          <p:nvPicPr>
            <p:cNvPr id="1071" name="그림 1070">
              <a:extLst>
                <a:ext uri="{FF2B5EF4-FFF2-40B4-BE49-F238E27FC236}">
                  <a16:creationId xmlns:a16="http://schemas.microsoft.com/office/drawing/2014/main" id="{9AEB4B14-B710-697A-08D0-088DF601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673" y="247755"/>
              <a:ext cx="882231" cy="871602"/>
            </a:xfrm>
            <a:prstGeom prst="rect">
              <a:avLst/>
            </a:prstGeom>
          </p:spPr>
        </p:pic>
        <p:sp>
          <p:nvSpPr>
            <p:cNvPr id="1072" name="타원 1071">
              <a:extLst>
                <a:ext uri="{FF2B5EF4-FFF2-40B4-BE49-F238E27FC236}">
                  <a16:creationId xmlns:a16="http://schemas.microsoft.com/office/drawing/2014/main" id="{4B8A4576-6183-45A4-9D48-EDB1CE87647B}"/>
                </a:ext>
              </a:extLst>
            </p:cNvPr>
            <p:cNvSpPr/>
            <p:nvPr/>
          </p:nvSpPr>
          <p:spPr>
            <a:xfrm>
              <a:off x="2134085" y="247755"/>
              <a:ext cx="871602" cy="8716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9BE8D75-F669-A507-969B-C525A6083CB4}"/>
                </a:ext>
              </a:extLst>
            </p:cNvPr>
            <p:cNvSpPr txBox="1"/>
            <p:nvPr/>
          </p:nvSpPr>
          <p:spPr>
            <a:xfrm>
              <a:off x="2392594" y="1006984"/>
              <a:ext cx="354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02</a:t>
              </a:r>
              <a:endParaRPr lang="ko-KR" altLang="en-US" sz="1200" dirty="0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382867D6-F8A3-93C5-19BA-D18CF704449F}"/>
                </a:ext>
              </a:extLst>
            </p:cNvPr>
            <p:cNvSpPr txBox="1"/>
            <p:nvPr/>
          </p:nvSpPr>
          <p:spPr>
            <a:xfrm>
              <a:off x="2242713" y="132339"/>
              <a:ext cx="65434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prstTxWarp prst="textDeflateBottom">
                <a:avLst/>
              </a:prstTxWarp>
              <a:spAutoFit/>
            </a:bodyPr>
            <a:lstStyle/>
            <a:p>
              <a:r>
                <a:rPr lang="en-US" altLang="ko-KR" sz="500" dirty="0"/>
                <a:t>MISSION</a:t>
              </a:r>
              <a:endParaRPr lang="ko-KR" altLang="en-US" sz="500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449027" y="3073623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78" name="원호 1077">
            <a:extLst>
              <a:ext uri="{FF2B5EF4-FFF2-40B4-BE49-F238E27FC236}">
                <a16:creationId xmlns:a16="http://schemas.microsoft.com/office/drawing/2014/main" id="{D5CE1E7A-4AC9-FC7E-2C83-C6BD6E1EA33B}"/>
              </a:ext>
            </a:extLst>
          </p:cNvPr>
          <p:cNvSpPr/>
          <p:nvPr/>
        </p:nvSpPr>
        <p:spPr>
          <a:xfrm>
            <a:off x="5733480" y="1887006"/>
            <a:ext cx="1418248" cy="1418248"/>
          </a:xfrm>
          <a:prstGeom prst="arc">
            <a:avLst>
              <a:gd name="adj1" fmla="val 18284194"/>
              <a:gd name="adj2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원호 1078">
            <a:extLst>
              <a:ext uri="{FF2B5EF4-FFF2-40B4-BE49-F238E27FC236}">
                <a16:creationId xmlns:a16="http://schemas.microsoft.com/office/drawing/2014/main" id="{458945C4-3F07-9EDA-969B-B4432BAF0621}"/>
              </a:ext>
            </a:extLst>
          </p:cNvPr>
          <p:cNvSpPr/>
          <p:nvPr/>
        </p:nvSpPr>
        <p:spPr>
          <a:xfrm rot="216660">
            <a:off x="5907490" y="1825318"/>
            <a:ext cx="1418248" cy="1418248"/>
          </a:xfrm>
          <a:prstGeom prst="arc">
            <a:avLst>
              <a:gd name="adj1" fmla="val 17568201"/>
              <a:gd name="adj2" fmla="val 4252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원호 1079">
            <a:extLst>
              <a:ext uri="{FF2B5EF4-FFF2-40B4-BE49-F238E27FC236}">
                <a16:creationId xmlns:a16="http://schemas.microsoft.com/office/drawing/2014/main" id="{FA5AE432-14FE-FB5D-CE4B-8D56612C9D5D}"/>
              </a:ext>
            </a:extLst>
          </p:cNvPr>
          <p:cNvSpPr/>
          <p:nvPr/>
        </p:nvSpPr>
        <p:spPr>
          <a:xfrm rot="14400000">
            <a:off x="2079881" y="1877851"/>
            <a:ext cx="1418248" cy="1418248"/>
          </a:xfrm>
          <a:prstGeom prst="arc">
            <a:avLst>
              <a:gd name="adj1" fmla="val 16910938"/>
              <a:gd name="adj2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1" name="원호 1080">
            <a:extLst>
              <a:ext uri="{FF2B5EF4-FFF2-40B4-BE49-F238E27FC236}">
                <a16:creationId xmlns:a16="http://schemas.microsoft.com/office/drawing/2014/main" id="{7D71DBFB-06C7-2BB1-66DF-0570F11F1EB5}"/>
              </a:ext>
            </a:extLst>
          </p:cNvPr>
          <p:cNvSpPr/>
          <p:nvPr/>
        </p:nvSpPr>
        <p:spPr>
          <a:xfrm rot="13500000">
            <a:off x="2307736" y="1931154"/>
            <a:ext cx="1418248" cy="1418248"/>
          </a:xfrm>
          <a:prstGeom prst="arc">
            <a:avLst>
              <a:gd name="adj1" fmla="val 17499118"/>
              <a:gd name="adj2" fmla="val 4252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704D6-F9A4-9FAD-4977-36F81C6C1694}"/>
              </a:ext>
            </a:extLst>
          </p:cNvPr>
          <p:cNvSpPr txBox="1"/>
          <p:nvPr/>
        </p:nvSpPr>
        <p:spPr>
          <a:xfrm>
            <a:off x="-1269782" y="8811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Section3</a:t>
            </a:r>
          </a:p>
          <a:p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룰렛구현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EA8F3ABB-2907-8E7A-EAB3-CA02F87AC415}"/>
              </a:ext>
            </a:extLst>
          </p:cNvPr>
          <p:cNvSpPr/>
          <p:nvPr/>
        </p:nvSpPr>
        <p:spPr>
          <a:xfrm>
            <a:off x="0" y="3205874"/>
            <a:ext cx="9411172" cy="36521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4" name="그림 1053">
            <a:extLst>
              <a:ext uri="{FF2B5EF4-FFF2-40B4-BE49-F238E27FC236}">
                <a16:creationId xmlns:a16="http://schemas.microsoft.com/office/drawing/2014/main" id="{C89C7700-372A-3CFF-D875-90F1B1A5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3009">
            <a:off x="6146372" y="1831661"/>
            <a:ext cx="3930329" cy="393032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918461"/>
              </p:ext>
            </p:extLst>
          </p:nvPr>
        </p:nvGraphicFramePr>
        <p:xfrm>
          <a:off x="9476174" y="17756"/>
          <a:ext cx="2654423" cy="612418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마케팅 수신 미동의자</a:t>
                      </a:r>
                      <a:endParaRPr lang="en-US" altLang="ko-KR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수신동의 신청 후 </a:t>
                      </a:r>
                      <a:r>
                        <a:rPr lang="ko-KR" altLang="en-US" sz="1000" b="1" spc="0" baseline="0" dirty="0" err="1">
                          <a:solidFill>
                            <a:srgbClr val="FF0000"/>
                          </a:solidFill>
                          <a:latin typeface="+mn-ea"/>
                        </a:rPr>
                        <a:t>룰렛</a:t>
                      </a:r>
                      <a:r>
                        <a:rPr lang="ko-KR" altLang="en-US" sz="10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 이벤트 </a:t>
                      </a:r>
                      <a:endParaRPr lang="en-US" altLang="ko-KR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참여기회 제공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마케팅 수신 미동의자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 err="1">
                          <a:latin typeface="+mn-ea"/>
                        </a:rPr>
                        <a:t>딤처리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후 팝업 노출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팝업 수신동의 확인 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팝업창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닫히면서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돌아가는 모션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(2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초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천천히 멈춘 뒤 당첨안내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얼럿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▼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미래인재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3000P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당첨 되었습니다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.’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유효기간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30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혜택정보 수신 동의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미클릭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또는 팝업 닫기 버튼 클릭 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이벤트 참여 불가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-------------------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수신동의를 클릭 한 회원은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Admin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내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,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회원정보의 마케팅 수신동의처리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  <a:hlinkClick r:id="rId3"/>
                        </a:rPr>
                        <a:t>https://www.miraeij.com/police/mypage/info/rewrite.php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*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다음 페이지 참고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닫기 버튼 클릭 시 팝업 창 꺼짐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/>
                        <a:t>개발참고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&lt;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이벤트 참여 조건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&gt;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① 로그인 필수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ID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당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1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회 참여 가능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② 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마케팅 수신 동의자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즉시 </a:t>
                      </a:r>
                      <a:r>
                        <a:rPr lang="ko-KR" altLang="en-US" sz="800" spc="0" baseline="0" dirty="0" err="1">
                          <a:latin typeface="+mn-ea"/>
                        </a:rPr>
                        <a:t>룰렛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이벤트 참여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-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마케팅 수신 미동의자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: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수신동의 후 이벤트 참여 가능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③ 당첨 결과는 무조건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3000P 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지급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포인트 지급 후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 후 소멸</a:t>
                      </a:r>
                      <a:br>
                        <a:rPr lang="en-US" altLang="ko-KR" sz="800" spc="0" baseline="0" dirty="0">
                          <a:latin typeface="+mn-ea"/>
                        </a:rPr>
                      </a:br>
                      <a:r>
                        <a:rPr lang="en-US" altLang="ko-KR" sz="800" spc="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유효기간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30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일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9039368" y="3073623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pic>
        <p:nvPicPr>
          <p:cNvPr id="1049" name="그림 1048">
            <a:extLst>
              <a:ext uri="{FF2B5EF4-FFF2-40B4-BE49-F238E27FC236}">
                <a16:creationId xmlns:a16="http://schemas.microsoft.com/office/drawing/2014/main" id="{9689A7EB-100B-1A06-2820-AE1A30A71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2" y="4134994"/>
            <a:ext cx="3238500" cy="3238500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F1C275A2-F028-8B92-0702-DE8CEC47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79" y="4887853"/>
            <a:ext cx="2528921" cy="2528921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413DF8AF-2AE8-3ECE-AA78-63938D57E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9636" y="1960562"/>
            <a:ext cx="3238500" cy="3238500"/>
          </a:xfrm>
          <a:prstGeom prst="rect">
            <a:avLst/>
          </a:prstGeom>
        </p:spPr>
      </p:pic>
      <p:pic>
        <p:nvPicPr>
          <p:cNvPr id="1058" name="그림 1057">
            <a:extLst>
              <a:ext uri="{FF2B5EF4-FFF2-40B4-BE49-F238E27FC236}">
                <a16:creationId xmlns:a16="http://schemas.microsoft.com/office/drawing/2014/main" id="{11D90936-88D8-8D1B-F123-64655B072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60287">
            <a:off x="422853" y="2595090"/>
            <a:ext cx="3409964" cy="3409964"/>
          </a:xfrm>
          <a:prstGeom prst="rect">
            <a:avLst/>
          </a:prstGeom>
        </p:spPr>
      </p:pic>
      <p:pic>
        <p:nvPicPr>
          <p:cNvPr id="1060" name="그림 1059">
            <a:extLst>
              <a:ext uri="{FF2B5EF4-FFF2-40B4-BE49-F238E27FC236}">
                <a16:creationId xmlns:a16="http://schemas.microsoft.com/office/drawing/2014/main" id="{3B12DAF6-47FD-3607-F5E7-B7C4BBB2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45" y="3934601"/>
            <a:ext cx="2528921" cy="2528921"/>
          </a:xfrm>
          <a:prstGeom prst="rect">
            <a:avLst/>
          </a:prstGeom>
        </p:spPr>
      </p:pic>
      <p:pic>
        <p:nvPicPr>
          <p:cNvPr id="1061" name="그림 1060">
            <a:extLst>
              <a:ext uri="{FF2B5EF4-FFF2-40B4-BE49-F238E27FC236}">
                <a16:creationId xmlns:a16="http://schemas.microsoft.com/office/drawing/2014/main" id="{AD220F1B-946A-B616-532E-1EFCC379F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50" y="4882293"/>
            <a:ext cx="2528921" cy="2528921"/>
          </a:xfrm>
          <a:prstGeom prst="rect">
            <a:avLst/>
          </a:prstGeom>
        </p:spPr>
      </p:pic>
      <p:pic>
        <p:nvPicPr>
          <p:cNvPr id="1062" name="그림 1061">
            <a:extLst>
              <a:ext uri="{FF2B5EF4-FFF2-40B4-BE49-F238E27FC236}">
                <a16:creationId xmlns:a16="http://schemas.microsoft.com/office/drawing/2014/main" id="{D133C711-0535-35F7-EACF-4EEFAA9C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69" y="3549181"/>
            <a:ext cx="2528921" cy="2528921"/>
          </a:xfrm>
          <a:prstGeom prst="rect">
            <a:avLst/>
          </a:prstGeom>
        </p:spPr>
      </p:pic>
      <p:pic>
        <p:nvPicPr>
          <p:cNvPr id="1063" name="그림 1062">
            <a:extLst>
              <a:ext uri="{FF2B5EF4-FFF2-40B4-BE49-F238E27FC236}">
                <a16:creationId xmlns:a16="http://schemas.microsoft.com/office/drawing/2014/main" id="{9E1E6319-4127-CFC8-D0DC-DFAF960A5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316" y="4574718"/>
            <a:ext cx="3238500" cy="3238500"/>
          </a:xfrm>
          <a:prstGeom prst="rect">
            <a:avLst/>
          </a:prstGeom>
        </p:spPr>
      </p:pic>
      <p:pic>
        <p:nvPicPr>
          <p:cNvPr id="1064" name="그림 1063">
            <a:extLst>
              <a:ext uri="{FF2B5EF4-FFF2-40B4-BE49-F238E27FC236}">
                <a16:creationId xmlns:a16="http://schemas.microsoft.com/office/drawing/2014/main" id="{1FB87A1B-D532-84D2-08F5-A3EFDC79A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5455">
            <a:off x="-757152" y="3343430"/>
            <a:ext cx="3409964" cy="3409964"/>
          </a:xfrm>
          <a:prstGeom prst="rect">
            <a:avLst/>
          </a:prstGeom>
        </p:spPr>
      </p:pic>
      <p:pic>
        <p:nvPicPr>
          <p:cNvPr id="1067" name="그림 1066">
            <a:extLst>
              <a:ext uri="{FF2B5EF4-FFF2-40B4-BE49-F238E27FC236}">
                <a16:creationId xmlns:a16="http://schemas.microsoft.com/office/drawing/2014/main" id="{11AE7D19-7A40-0798-7FE3-2FCDF934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3009">
            <a:off x="3898201" y="3930983"/>
            <a:ext cx="3930329" cy="3930329"/>
          </a:xfrm>
          <a:prstGeom prst="rect">
            <a:avLst/>
          </a:prstGeom>
        </p:spPr>
      </p:pic>
      <p:grpSp>
        <p:nvGrpSpPr>
          <p:cNvPr id="1059" name="그룹 1058">
            <a:extLst>
              <a:ext uri="{FF2B5EF4-FFF2-40B4-BE49-F238E27FC236}">
                <a16:creationId xmlns:a16="http://schemas.microsoft.com/office/drawing/2014/main" id="{01110953-276B-99A9-B4AE-52DC9C021979}"/>
              </a:ext>
            </a:extLst>
          </p:cNvPr>
          <p:cNvGrpSpPr/>
          <p:nvPr/>
        </p:nvGrpSpPr>
        <p:grpSpPr>
          <a:xfrm>
            <a:off x="2380533" y="1309945"/>
            <a:ext cx="4685454" cy="4678442"/>
            <a:chOff x="2133177" y="588373"/>
            <a:chExt cx="5170832" cy="5163094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95A90FA-27C7-9915-4D85-9C3C7FBE8EDD}"/>
                </a:ext>
              </a:extLst>
            </p:cNvPr>
            <p:cNvSpPr/>
            <p:nvPr/>
          </p:nvSpPr>
          <p:spPr>
            <a:xfrm>
              <a:off x="2175205" y="622663"/>
              <a:ext cx="5094514" cy="50945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C4049FA-2C9A-CADD-D26A-25BB5C1624DD}"/>
                </a:ext>
              </a:extLst>
            </p:cNvPr>
            <p:cNvSpPr/>
            <p:nvPr/>
          </p:nvSpPr>
          <p:spPr>
            <a:xfrm>
              <a:off x="2438401" y="885859"/>
              <a:ext cx="4555910" cy="45559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D24389F-DBF3-F7D3-39C7-911CEF210D86}"/>
                </a:ext>
              </a:extLst>
            </p:cNvPr>
            <p:cNvSpPr/>
            <p:nvPr/>
          </p:nvSpPr>
          <p:spPr>
            <a:xfrm>
              <a:off x="4594436" y="588373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26529CB-5F1F-36B5-8447-676BECE704CC}"/>
                </a:ext>
              </a:extLst>
            </p:cNvPr>
            <p:cNvSpPr/>
            <p:nvPr/>
          </p:nvSpPr>
          <p:spPr>
            <a:xfrm>
              <a:off x="4594436" y="5407479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75ADD86-582A-5556-9B4E-748E2A0558AA}"/>
                </a:ext>
              </a:extLst>
            </p:cNvPr>
            <p:cNvSpPr/>
            <p:nvPr/>
          </p:nvSpPr>
          <p:spPr>
            <a:xfrm rot="16200000">
              <a:off x="2183251" y="2991820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4275A50C-865C-06C1-61AF-D22083C2B67B}"/>
                </a:ext>
              </a:extLst>
            </p:cNvPr>
            <p:cNvSpPr/>
            <p:nvPr/>
          </p:nvSpPr>
          <p:spPr>
            <a:xfrm rot="16200000">
              <a:off x="7010095" y="2991820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15E33E3-92E3-E2C3-C027-1F321BEF61AD}"/>
                </a:ext>
              </a:extLst>
            </p:cNvPr>
            <p:cNvSpPr/>
            <p:nvPr/>
          </p:nvSpPr>
          <p:spPr>
            <a:xfrm rot="1800000">
              <a:off x="5903581" y="933028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E1FD3F9F-BD16-B348-EC57-660C82FDA002}"/>
                </a:ext>
              </a:extLst>
            </p:cNvPr>
            <p:cNvSpPr/>
            <p:nvPr/>
          </p:nvSpPr>
          <p:spPr>
            <a:xfrm rot="19919035">
              <a:off x="5601807" y="5186959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29A1AB3-F5DE-D5D6-2FC3-DA0B43AEBBCB}"/>
                </a:ext>
              </a:extLst>
            </p:cNvPr>
            <p:cNvSpPr/>
            <p:nvPr/>
          </p:nvSpPr>
          <p:spPr>
            <a:xfrm rot="18000000">
              <a:off x="6590275" y="4337294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4C2440-5331-9194-1B66-C2E73C2B7592}"/>
                </a:ext>
              </a:extLst>
            </p:cNvPr>
            <p:cNvSpPr/>
            <p:nvPr/>
          </p:nvSpPr>
          <p:spPr>
            <a:xfrm rot="18000000">
              <a:off x="2428000" y="1918273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F5C2CE7-86C1-0F05-CE6B-F3C82BBD110B}"/>
                </a:ext>
              </a:extLst>
            </p:cNvPr>
            <p:cNvSpPr/>
            <p:nvPr/>
          </p:nvSpPr>
          <p:spPr>
            <a:xfrm rot="14448570">
              <a:off x="6703742" y="1791882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4CDA1E4-1F28-A05C-4F19-EF28C51084B1}"/>
                </a:ext>
              </a:extLst>
            </p:cNvPr>
            <p:cNvSpPr/>
            <p:nvPr/>
          </p:nvSpPr>
          <p:spPr>
            <a:xfrm rot="19487149">
              <a:off x="3221219" y="1033414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7FDDEF5-D8FE-C66A-6365-D3072B2D7A61}"/>
                </a:ext>
              </a:extLst>
            </p:cNvPr>
            <p:cNvSpPr/>
            <p:nvPr/>
          </p:nvSpPr>
          <p:spPr>
            <a:xfrm rot="3677217">
              <a:off x="2508063" y="4186311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F2456FB-C4E0-1B92-70E5-2C8E2D5956FC}"/>
                </a:ext>
              </a:extLst>
            </p:cNvPr>
            <p:cNvSpPr/>
            <p:nvPr/>
          </p:nvSpPr>
          <p:spPr>
            <a:xfrm rot="12792713">
              <a:off x="3308224" y="5045165"/>
              <a:ext cx="243840" cy="34398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5A23F14-BBBD-4941-E373-C73EECC78461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4716356" y="932361"/>
              <a:ext cx="3690" cy="447511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07CE1112-4E1A-66BC-7D3A-A9AEFC379AEB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857239" y="1864394"/>
              <a:ext cx="3706005" cy="25588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연결선 1029">
              <a:extLst>
                <a:ext uri="{FF2B5EF4-FFF2-40B4-BE49-F238E27FC236}">
                  <a16:creationId xmlns:a16="http://schemas.microsoft.com/office/drawing/2014/main" id="{9EB3C4FD-B308-56C3-886D-D4ADAFB4A743}"/>
                </a:ext>
              </a:extLst>
            </p:cNvPr>
            <p:cNvCxnSpPr>
              <a:cxnSpLocks/>
              <a:stCxn id="20" idx="0"/>
              <a:endCxn id="18" idx="0"/>
            </p:cNvCxnSpPr>
            <p:nvPr/>
          </p:nvCxnSpPr>
          <p:spPr>
            <a:xfrm flipV="1">
              <a:off x="2780828" y="2047760"/>
              <a:ext cx="3894683" cy="22279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476EC49B-0630-BCA3-386D-299D4FA0AEF4}"/>
                </a:ext>
              </a:extLst>
            </p:cNvPr>
            <p:cNvSpPr txBox="1"/>
            <p:nvPr/>
          </p:nvSpPr>
          <p:spPr>
            <a:xfrm rot="20002677">
              <a:off x="3366882" y="142700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아이패드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F799626C-054A-D7AA-D720-B4BAC90E20DB}"/>
                </a:ext>
              </a:extLst>
            </p:cNvPr>
            <p:cNvSpPr txBox="1"/>
            <p:nvPr/>
          </p:nvSpPr>
          <p:spPr>
            <a:xfrm rot="9000000">
              <a:off x="5079405" y="452709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에어팟</a:t>
              </a:r>
              <a:endParaRPr lang="ko-KR" altLang="en-US" dirty="0"/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A30A2C26-4BA4-615B-71B5-56FEE6AD5D7F}"/>
                </a:ext>
              </a:extLst>
            </p:cNvPr>
            <p:cNvSpPr txBox="1"/>
            <p:nvPr/>
          </p:nvSpPr>
          <p:spPr>
            <a:xfrm rot="1595001">
              <a:off x="5088384" y="1286895"/>
              <a:ext cx="9220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편의점</a:t>
              </a:r>
              <a:endParaRPr lang="en-US" altLang="ko-KR" dirty="0"/>
            </a:p>
            <a:p>
              <a:pPr algn="ctr"/>
              <a:r>
                <a:rPr lang="en-US" altLang="ko-KR" dirty="0"/>
                <a:t>5000</a:t>
              </a:r>
              <a:r>
                <a:rPr lang="ko-KR" altLang="en-US" dirty="0"/>
                <a:t>원</a:t>
              </a: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972317A1-77FD-AB93-26CB-FDEB21DAB891}"/>
                </a:ext>
              </a:extLst>
            </p:cNvPr>
            <p:cNvSpPr txBox="1"/>
            <p:nvPr/>
          </p:nvSpPr>
          <p:spPr>
            <a:xfrm rot="13275876">
              <a:off x="3546716" y="4413074"/>
              <a:ext cx="646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/>
                <a:t>피자</a:t>
              </a:r>
              <a:endParaRPr lang="ko-KR" altLang="en-US" dirty="0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F45412EC-E487-8EBA-568F-4DAEAA45A0E0}"/>
                </a:ext>
              </a:extLst>
            </p:cNvPr>
            <p:cNvSpPr txBox="1"/>
            <p:nvPr/>
          </p:nvSpPr>
          <p:spPr>
            <a:xfrm rot="16200000">
              <a:off x="2477952" y="2706280"/>
              <a:ext cx="1279612" cy="71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미래인재 </a:t>
              </a:r>
              <a:r>
                <a:rPr lang="en-US" altLang="ko-KR" dirty="0"/>
                <a:t>3000P</a:t>
              </a:r>
              <a:endParaRPr lang="ko-KR" altLang="en-US" dirty="0"/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4E361C4-5DC9-AF64-583E-5CD2C51F9288}"/>
                </a:ext>
              </a:extLst>
            </p:cNvPr>
            <p:cNvSpPr txBox="1"/>
            <p:nvPr/>
          </p:nvSpPr>
          <p:spPr>
            <a:xfrm rot="5400000">
              <a:off x="5643767" y="2776020"/>
              <a:ext cx="1419091" cy="713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치킨</a:t>
              </a:r>
              <a:r>
                <a:rPr lang="en-US" altLang="ko-KR" dirty="0"/>
                <a:t>+</a:t>
              </a:r>
              <a:r>
                <a:rPr lang="ko-KR" altLang="en-US" dirty="0"/>
                <a:t>콜라</a:t>
              </a:r>
              <a:endParaRPr lang="en-US" altLang="ko-KR" dirty="0"/>
            </a:p>
            <a:p>
              <a:pPr algn="ctr"/>
              <a:r>
                <a:rPr lang="en-US" altLang="ko-KR" dirty="0"/>
                <a:t>SET</a:t>
              </a:r>
              <a:endParaRPr lang="ko-KR" altLang="en-US" dirty="0"/>
            </a:p>
          </p:txBody>
        </p:sp>
        <p:sp>
          <p:nvSpPr>
            <p:cNvPr id="1046" name="타원 1045">
              <a:extLst>
                <a:ext uri="{FF2B5EF4-FFF2-40B4-BE49-F238E27FC236}">
                  <a16:creationId xmlns:a16="http://schemas.microsoft.com/office/drawing/2014/main" id="{22567F2C-28C4-D8B1-6847-04905BBA926D}"/>
                </a:ext>
              </a:extLst>
            </p:cNvPr>
            <p:cNvSpPr/>
            <p:nvPr/>
          </p:nvSpPr>
          <p:spPr>
            <a:xfrm>
              <a:off x="4245952" y="2653426"/>
              <a:ext cx="980832" cy="9808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D3A12DDE-6F11-1FED-58F3-862AC454ABDE}"/>
                </a:ext>
              </a:extLst>
            </p:cNvPr>
            <p:cNvSpPr txBox="1"/>
            <p:nvPr/>
          </p:nvSpPr>
          <p:spPr>
            <a:xfrm>
              <a:off x="4337153" y="2964390"/>
              <a:ext cx="799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START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B52EE848-25F3-44CB-6C0E-9244DC11F9AA}"/>
              </a:ext>
            </a:extLst>
          </p:cNvPr>
          <p:cNvGrpSpPr/>
          <p:nvPr/>
        </p:nvGrpSpPr>
        <p:grpSpPr>
          <a:xfrm>
            <a:off x="2105673" y="132339"/>
            <a:ext cx="6102523" cy="1151644"/>
            <a:chOff x="2105673" y="132339"/>
            <a:chExt cx="6102523" cy="1151644"/>
          </a:xfrm>
        </p:grpSpPr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51C1926A-0499-02C7-2DCA-0F3701B4FBC6}"/>
                </a:ext>
              </a:extLst>
            </p:cNvPr>
            <p:cNvSpPr txBox="1"/>
            <p:nvPr/>
          </p:nvSpPr>
          <p:spPr>
            <a:xfrm>
              <a:off x="3163225" y="178505"/>
              <a:ext cx="5044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START</a:t>
              </a: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버튼을 눌러 행운의 </a:t>
              </a:r>
              <a:r>
                <a:rPr lang="ko-KR" altLang="en-US" dirty="0" err="1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룰렛을</a:t>
              </a:r>
              <a:r>
                <a:rPr lang="ko-KR" altLang="en-US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 돌려주세요</a:t>
              </a:r>
              <a:r>
                <a:rPr lang="en-US" altLang="ko-KR" dirty="0">
                  <a:latin typeface="G마켓 산스 Bold" panose="02000000000000000000" pitchFamily="50" charset="-127"/>
                  <a:ea typeface="G마켓 산스 Bold" panose="02000000000000000000" pitchFamily="50" charset="-127"/>
                </a:rPr>
                <a:t>!</a:t>
              </a:r>
              <a:endPara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5559929E-6B1F-F0F3-AF3B-01BE2E853734}"/>
                </a:ext>
              </a:extLst>
            </p:cNvPr>
            <p:cNvSpPr txBox="1"/>
            <p:nvPr/>
          </p:nvSpPr>
          <p:spPr>
            <a:xfrm>
              <a:off x="3164829" y="628715"/>
              <a:ext cx="29706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경품은 랜덤 당첨이며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</a:p>
            <a:p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당첨내역은 팝업창을 확인해 주시기 바랍니다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pic>
          <p:nvPicPr>
            <p:cNvPr id="1071" name="그림 1070">
              <a:extLst>
                <a:ext uri="{FF2B5EF4-FFF2-40B4-BE49-F238E27FC236}">
                  <a16:creationId xmlns:a16="http://schemas.microsoft.com/office/drawing/2014/main" id="{9AEB4B14-B710-697A-08D0-088DF601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5673" y="247755"/>
              <a:ext cx="882231" cy="871602"/>
            </a:xfrm>
            <a:prstGeom prst="rect">
              <a:avLst/>
            </a:prstGeom>
          </p:spPr>
        </p:pic>
        <p:sp>
          <p:nvSpPr>
            <p:cNvPr id="1072" name="타원 1071">
              <a:extLst>
                <a:ext uri="{FF2B5EF4-FFF2-40B4-BE49-F238E27FC236}">
                  <a16:creationId xmlns:a16="http://schemas.microsoft.com/office/drawing/2014/main" id="{4B8A4576-6183-45A4-9D48-EDB1CE87647B}"/>
                </a:ext>
              </a:extLst>
            </p:cNvPr>
            <p:cNvSpPr/>
            <p:nvPr/>
          </p:nvSpPr>
          <p:spPr>
            <a:xfrm>
              <a:off x="2134085" y="247755"/>
              <a:ext cx="871602" cy="8716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9BE8D75-F669-A507-969B-C525A6083CB4}"/>
                </a:ext>
              </a:extLst>
            </p:cNvPr>
            <p:cNvSpPr txBox="1"/>
            <p:nvPr/>
          </p:nvSpPr>
          <p:spPr>
            <a:xfrm>
              <a:off x="2392594" y="1006984"/>
              <a:ext cx="354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02</a:t>
              </a:r>
              <a:endParaRPr lang="ko-KR" altLang="en-US" sz="1200" dirty="0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382867D6-F8A3-93C5-19BA-D18CF704449F}"/>
                </a:ext>
              </a:extLst>
            </p:cNvPr>
            <p:cNvSpPr txBox="1"/>
            <p:nvPr/>
          </p:nvSpPr>
          <p:spPr>
            <a:xfrm>
              <a:off x="2242713" y="132339"/>
              <a:ext cx="654346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prstTxWarp prst="textDeflateBottom">
                <a:avLst/>
              </a:prstTxWarp>
              <a:spAutoFit/>
            </a:bodyPr>
            <a:lstStyle/>
            <a:p>
              <a:r>
                <a:rPr lang="en-US" altLang="ko-KR" sz="500" dirty="0"/>
                <a:t>MISSION</a:t>
              </a:r>
              <a:endParaRPr lang="ko-KR" altLang="en-US" sz="500" dirty="0"/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F9AD07B1-8DC4-D214-6AC6-C153623F9D2A}"/>
              </a:ext>
            </a:extLst>
          </p:cNvPr>
          <p:cNvSpPr/>
          <p:nvPr/>
        </p:nvSpPr>
        <p:spPr>
          <a:xfrm>
            <a:off x="4449027" y="3178135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078" name="원호 1077">
            <a:extLst>
              <a:ext uri="{FF2B5EF4-FFF2-40B4-BE49-F238E27FC236}">
                <a16:creationId xmlns:a16="http://schemas.microsoft.com/office/drawing/2014/main" id="{D5CE1E7A-4AC9-FC7E-2C83-C6BD6E1EA33B}"/>
              </a:ext>
            </a:extLst>
          </p:cNvPr>
          <p:cNvSpPr/>
          <p:nvPr/>
        </p:nvSpPr>
        <p:spPr>
          <a:xfrm>
            <a:off x="5733480" y="1887006"/>
            <a:ext cx="1418248" cy="1418248"/>
          </a:xfrm>
          <a:prstGeom prst="arc">
            <a:avLst>
              <a:gd name="adj1" fmla="val 18284194"/>
              <a:gd name="adj2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원호 1078">
            <a:extLst>
              <a:ext uri="{FF2B5EF4-FFF2-40B4-BE49-F238E27FC236}">
                <a16:creationId xmlns:a16="http://schemas.microsoft.com/office/drawing/2014/main" id="{458945C4-3F07-9EDA-969B-B4432BAF0621}"/>
              </a:ext>
            </a:extLst>
          </p:cNvPr>
          <p:cNvSpPr/>
          <p:nvPr/>
        </p:nvSpPr>
        <p:spPr>
          <a:xfrm rot="216660">
            <a:off x="5907490" y="1825318"/>
            <a:ext cx="1418248" cy="1418248"/>
          </a:xfrm>
          <a:prstGeom prst="arc">
            <a:avLst>
              <a:gd name="adj1" fmla="val 17568201"/>
              <a:gd name="adj2" fmla="val 4252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0" name="원호 1079">
            <a:extLst>
              <a:ext uri="{FF2B5EF4-FFF2-40B4-BE49-F238E27FC236}">
                <a16:creationId xmlns:a16="http://schemas.microsoft.com/office/drawing/2014/main" id="{FA5AE432-14FE-FB5D-CE4B-8D56612C9D5D}"/>
              </a:ext>
            </a:extLst>
          </p:cNvPr>
          <p:cNvSpPr/>
          <p:nvPr/>
        </p:nvSpPr>
        <p:spPr>
          <a:xfrm rot="14400000">
            <a:off x="2079881" y="1877851"/>
            <a:ext cx="1418248" cy="1418248"/>
          </a:xfrm>
          <a:prstGeom prst="arc">
            <a:avLst>
              <a:gd name="adj1" fmla="val 16910938"/>
              <a:gd name="adj2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1" name="원호 1080">
            <a:extLst>
              <a:ext uri="{FF2B5EF4-FFF2-40B4-BE49-F238E27FC236}">
                <a16:creationId xmlns:a16="http://schemas.microsoft.com/office/drawing/2014/main" id="{7D71DBFB-06C7-2BB1-66DF-0570F11F1EB5}"/>
              </a:ext>
            </a:extLst>
          </p:cNvPr>
          <p:cNvSpPr/>
          <p:nvPr/>
        </p:nvSpPr>
        <p:spPr>
          <a:xfrm rot="13500000">
            <a:off x="2307736" y="1931154"/>
            <a:ext cx="1418248" cy="1418248"/>
          </a:xfrm>
          <a:prstGeom prst="arc">
            <a:avLst>
              <a:gd name="adj1" fmla="val 17499118"/>
              <a:gd name="adj2" fmla="val 425249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ACC647-5B7E-29C7-3D88-135240DE814A}"/>
              </a:ext>
            </a:extLst>
          </p:cNvPr>
          <p:cNvSpPr/>
          <p:nvPr/>
        </p:nvSpPr>
        <p:spPr>
          <a:xfrm>
            <a:off x="-7593" y="0"/>
            <a:ext cx="9411172" cy="6840244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7BACA0-C271-CD89-E8A6-E5A16D72461F}"/>
              </a:ext>
            </a:extLst>
          </p:cNvPr>
          <p:cNvSpPr/>
          <p:nvPr/>
        </p:nvSpPr>
        <p:spPr>
          <a:xfrm>
            <a:off x="1619794" y="1219200"/>
            <a:ext cx="6113417" cy="3074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ㄷ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442E08-00F2-BAEF-60DA-ED9BA603A2EB}"/>
              </a:ext>
            </a:extLst>
          </p:cNvPr>
          <p:cNvSpPr txBox="1"/>
          <p:nvPr/>
        </p:nvSpPr>
        <p:spPr>
          <a:xfrm>
            <a:off x="3136130" y="1434432"/>
            <a:ext cx="2807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미래인재</a:t>
            </a:r>
            <a:r>
              <a:rPr lang="en-US" altLang="ko-KR" sz="1600" b="1" dirty="0"/>
              <a:t>_</a:t>
            </a:r>
            <a:r>
              <a:rPr lang="ko-KR" altLang="en-US" sz="1600" b="1" dirty="0"/>
              <a:t>혜택정보 수신동의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C2DAB-BA1C-BA3A-6E6B-8262FAD6BE78}"/>
              </a:ext>
            </a:extLst>
          </p:cNvPr>
          <p:cNvSpPr txBox="1"/>
          <p:nvPr/>
        </p:nvSpPr>
        <p:spPr>
          <a:xfrm>
            <a:off x="2098607" y="1996718"/>
            <a:ext cx="4150495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혜택정보 수신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 권유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동의란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룰렛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이벤트를 포함하여 미래인재가 제공하는 다양한 혜택이나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정보성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소식을 전화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문자메시지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(SMS),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등으로 받아 볼 수 있도록 수신에 동의하는 절차입니다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73D482-A74D-77C5-211E-6B4764E39806}"/>
              </a:ext>
            </a:extLst>
          </p:cNvPr>
          <p:cNvSpPr/>
          <p:nvPr/>
        </p:nvSpPr>
        <p:spPr>
          <a:xfrm>
            <a:off x="3048622" y="3307479"/>
            <a:ext cx="3238500" cy="512696"/>
          </a:xfrm>
          <a:prstGeom prst="rect">
            <a:avLst/>
          </a:prstGeom>
          <a:solidFill>
            <a:srgbClr val="476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A70F90-FF22-6F7C-DA19-656BED77F59F}"/>
              </a:ext>
            </a:extLst>
          </p:cNvPr>
          <p:cNvSpPr txBox="1"/>
          <p:nvPr/>
        </p:nvSpPr>
        <p:spPr>
          <a:xfrm>
            <a:off x="3319004" y="3397844"/>
            <a:ext cx="266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혜택정보 수신 동의 신청 </a:t>
            </a:r>
            <a:r>
              <a:rPr lang="en-US" altLang="ko-KR" sz="1600" b="1" dirty="0">
                <a:solidFill>
                  <a:schemeClr val="bg1"/>
                </a:solidFill>
              </a:rPr>
              <a:t>&gt;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F08D50C-0E66-BFDC-1A14-53C4952E7F74}"/>
              </a:ext>
            </a:extLst>
          </p:cNvPr>
          <p:cNvSpPr/>
          <p:nvPr/>
        </p:nvSpPr>
        <p:spPr>
          <a:xfrm>
            <a:off x="2958349" y="3189641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1035" name="Close Button">
            <a:extLst>
              <a:ext uri="{FF2B5EF4-FFF2-40B4-BE49-F238E27FC236}">
                <a16:creationId xmlns:a16="http://schemas.microsoft.com/office/drawing/2014/main" id="{430BF02A-8E3D-3A3C-E4D8-BBB445FB3154}"/>
              </a:ext>
            </a:extLst>
          </p:cNvPr>
          <p:cNvSpPr>
            <a:spLocks noEditPoints="1"/>
          </p:cNvSpPr>
          <p:nvPr/>
        </p:nvSpPr>
        <p:spPr bwMode="auto">
          <a:xfrm>
            <a:off x="7510703" y="998998"/>
            <a:ext cx="220951" cy="213824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63C1AA59-595C-9741-C1CA-181630516789}"/>
              </a:ext>
            </a:extLst>
          </p:cNvPr>
          <p:cNvSpPr/>
          <p:nvPr/>
        </p:nvSpPr>
        <p:spPr>
          <a:xfrm>
            <a:off x="7510703" y="992772"/>
            <a:ext cx="220951" cy="21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타원 1037">
            <a:extLst>
              <a:ext uri="{FF2B5EF4-FFF2-40B4-BE49-F238E27FC236}">
                <a16:creationId xmlns:a16="http://schemas.microsoft.com/office/drawing/2014/main" id="{1E9221B9-3875-51E2-7006-7D0D06843A41}"/>
              </a:ext>
            </a:extLst>
          </p:cNvPr>
          <p:cNvSpPr/>
          <p:nvPr/>
        </p:nvSpPr>
        <p:spPr>
          <a:xfrm>
            <a:off x="7276196" y="874023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152D9DF-591E-E393-A817-80457FF5DC4D}"/>
              </a:ext>
            </a:extLst>
          </p:cNvPr>
          <p:cNvSpPr txBox="1"/>
          <p:nvPr/>
        </p:nvSpPr>
        <p:spPr>
          <a:xfrm>
            <a:off x="2097753" y="2900178"/>
            <a:ext cx="5301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※ </a:t>
            </a:r>
            <a:r>
              <a:rPr lang="ko-KR" altLang="en-US" sz="1200" b="1" dirty="0"/>
              <a:t>혜택정보 수신동의 신청이 완료된 경우 </a:t>
            </a:r>
            <a:r>
              <a:rPr lang="ko-KR" altLang="en-US" sz="1200" b="1" dirty="0" err="1"/>
              <a:t>룰렛</a:t>
            </a:r>
            <a:r>
              <a:rPr lang="ko-KR" altLang="en-US" sz="1200" b="1" dirty="0"/>
              <a:t> 이벤트 참여가 가능합니다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048" name="타원 1047">
            <a:extLst>
              <a:ext uri="{FF2B5EF4-FFF2-40B4-BE49-F238E27FC236}">
                <a16:creationId xmlns:a16="http://schemas.microsoft.com/office/drawing/2014/main" id="{498DE9F0-A020-EC69-CAE5-0E5C4681E0C9}"/>
              </a:ext>
            </a:extLst>
          </p:cNvPr>
          <p:cNvSpPr/>
          <p:nvPr/>
        </p:nvSpPr>
        <p:spPr>
          <a:xfrm>
            <a:off x="1555541" y="108544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A4F73-20DC-7191-557C-07403585E7CD}"/>
              </a:ext>
            </a:extLst>
          </p:cNvPr>
          <p:cNvSpPr txBox="1"/>
          <p:nvPr/>
        </p:nvSpPr>
        <p:spPr>
          <a:xfrm>
            <a:off x="-1465815" y="780908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Section4</a:t>
            </a:r>
          </a:p>
          <a:p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현재위치에서</a:t>
            </a:r>
            <a:endParaRPr lang="en-US" altLang="ko-K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모달팝업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90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BFFCCD-2C0C-5013-9688-F2B689EBF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13304"/>
              </p:ext>
            </p:extLst>
          </p:nvPr>
        </p:nvGraphicFramePr>
        <p:xfrm>
          <a:off x="9476174" y="17756"/>
          <a:ext cx="2654423" cy="28301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*11/3 </a:t>
                      </a:r>
                      <a:r>
                        <a:rPr lang="ko-KR" altLang="en-US" sz="10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이벤트 종료 시</a:t>
                      </a:r>
                      <a:br>
                        <a:rPr lang="en-US" altLang="ko-KR" sz="10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</a:br>
                      <a:endParaRPr lang="en-US" altLang="ko-KR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="1" spc="0" baseline="0" dirty="0">
                          <a:solidFill>
                            <a:srgbClr val="FF0000"/>
                          </a:solidFill>
                          <a:latin typeface="+mn-ea"/>
                        </a:rPr>
                        <a:t>기존 가입자 중 마케팅 수신 미동의 → 동의로 변경 된 회원의 데이터 별도 전달 필요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혜택정보 수신동의 클릭 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Admin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관리자 정보의 회원정보 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‘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동의</a:t>
                      </a:r>
                      <a:r>
                        <a:rPr lang="en-US" altLang="ko-KR" sz="800" spc="0" baseline="0" dirty="0">
                          <a:latin typeface="+mn-ea"/>
                        </a:rPr>
                        <a:t>’</a:t>
                      </a:r>
                      <a:r>
                        <a:rPr lang="ko-KR" altLang="en-US" sz="800" spc="0" baseline="0" dirty="0">
                          <a:latin typeface="+mn-ea"/>
                        </a:rPr>
                        <a:t> 처리</a:t>
                      </a: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4573337-1BDB-85DF-F005-325DAE1D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0" y="661594"/>
            <a:ext cx="9250582" cy="48073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B94F7-BFB6-4BC2-E473-F94D7FBE1CE3}"/>
              </a:ext>
            </a:extLst>
          </p:cNvPr>
          <p:cNvSpPr txBox="1"/>
          <p:nvPr/>
        </p:nvSpPr>
        <p:spPr>
          <a:xfrm>
            <a:off x="61403" y="109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spc="0" baseline="0" dirty="0">
                <a:latin typeface="+mn-ea"/>
                <a:hlinkClick r:id="rId3"/>
              </a:rPr>
              <a:t>https://www.miraeij.com/police/mypage/info/rewrite.php</a:t>
            </a:r>
            <a:endParaRPr lang="en-US" altLang="ko-KR" sz="1800" spc="0" baseline="0" dirty="0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186676-2434-7F2F-B903-8B15B5807D80}"/>
              </a:ext>
            </a:extLst>
          </p:cNvPr>
          <p:cNvSpPr/>
          <p:nvPr/>
        </p:nvSpPr>
        <p:spPr>
          <a:xfrm>
            <a:off x="879566" y="3753394"/>
            <a:ext cx="661851" cy="4354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DD2A41-65C1-4A4F-36AA-A0079E84DED1}"/>
              </a:ext>
            </a:extLst>
          </p:cNvPr>
          <p:cNvSpPr/>
          <p:nvPr/>
        </p:nvSpPr>
        <p:spPr>
          <a:xfrm>
            <a:off x="793754" y="3637390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875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46C7C43-ACAE-03C4-48A2-A81237D0E8A1}"/>
              </a:ext>
            </a:extLst>
          </p:cNvPr>
          <p:cNvSpPr/>
          <p:nvPr/>
        </p:nvSpPr>
        <p:spPr>
          <a:xfrm>
            <a:off x="0" y="0"/>
            <a:ext cx="9476174" cy="8621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A62DA6-9BB9-CF98-0899-E1B684713FC0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7E8E93B-D48E-9CC0-2BD5-BCE7DF9BADC0}"/>
              </a:ext>
            </a:extLst>
          </p:cNvPr>
          <p:cNvSpPr txBox="1"/>
          <p:nvPr/>
        </p:nvSpPr>
        <p:spPr>
          <a:xfrm>
            <a:off x="4093029" y="2002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유의사항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B42F1-8E05-82F4-5559-B6292B2EE95A}"/>
              </a:ext>
            </a:extLst>
          </p:cNvPr>
          <p:cNvSpPr txBox="1"/>
          <p:nvPr/>
        </p:nvSpPr>
        <p:spPr>
          <a:xfrm>
            <a:off x="330926" y="1076875"/>
            <a:ext cx="8007320" cy="3063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본 이벤트는 </a:t>
            </a:r>
            <a:r>
              <a:rPr lang="en-US" altLang="ko-KR" sz="1000" dirty="0"/>
              <a:t>ID</a:t>
            </a:r>
            <a:r>
              <a:rPr lang="ko-KR" altLang="en-US" sz="1000" dirty="0"/>
              <a:t>당 </a:t>
            </a:r>
            <a:r>
              <a:rPr lang="en-US" altLang="ko-KR" sz="1000" dirty="0"/>
              <a:t>PC</a:t>
            </a:r>
            <a:r>
              <a:rPr lang="ko-KR" altLang="en-US" sz="1000" dirty="0"/>
              <a:t>또는 </a:t>
            </a:r>
            <a:r>
              <a:rPr lang="en-US" altLang="ko-KR" sz="1000" dirty="0"/>
              <a:t>1</a:t>
            </a:r>
            <a:r>
              <a:rPr lang="ko-KR" altLang="en-US" sz="1000" dirty="0"/>
              <a:t>회 참여할 수 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당첨여부는 이벤트 응모 즉시 확인할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부정한 방법으로 이벤트에 참여한 것이 발견될 경우 당첨취소 될 수 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모바일 상품권은 이벤트에 참여하신 </a:t>
            </a:r>
            <a:r>
              <a:rPr lang="en-US" altLang="ko-KR" sz="1000" dirty="0"/>
              <a:t>ID </a:t>
            </a:r>
            <a:r>
              <a:rPr lang="ko-KR" altLang="en-US" sz="1000" dirty="0"/>
              <a:t>회원정보 상 휴대폰번호로 발송되며</a:t>
            </a:r>
            <a:r>
              <a:rPr lang="en-US" altLang="ko-KR" sz="1000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정보오류로 인한 </a:t>
            </a:r>
            <a:r>
              <a:rPr lang="ko-KR" altLang="en-US" sz="1000" dirty="0" err="1"/>
              <a:t>오발송</a:t>
            </a:r>
            <a:r>
              <a:rPr lang="ko-KR" altLang="en-US" sz="1000" dirty="0"/>
              <a:t> 및 발송불가시 재발송이 어려우니 회원정보를 꼭 확인하세요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마케팅 수신동의자에 한하여 이벤트에 참여하실 수 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/>
              <a:t>  </a:t>
            </a:r>
            <a:r>
              <a:rPr lang="en-US" altLang="ko-KR" sz="1000" dirty="0"/>
              <a:t>(</a:t>
            </a:r>
            <a:r>
              <a:rPr lang="ko-KR" altLang="en-US" sz="1000" dirty="0"/>
              <a:t>개별 안내를 위한 휴대폰 정보 확인 필수</a:t>
            </a:r>
            <a:r>
              <a:rPr lang="en-US" altLang="ko-KR" sz="1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포인트를 제외한 당첨여부는 개별고지 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5</a:t>
            </a:r>
            <a:r>
              <a:rPr lang="ko-KR" altLang="en-US" sz="1000" dirty="0"/>
              <a:t>만원이상 경품 당첨자는 제세공과금 </a:t>
            </a:r>
            <a:r>
              <a:rPr lang="en-US" altLang="ko-KR" sz="1000" dirty="0"/>
              <a:t>22% </a:t>
            </a:r>
            <a:r>
              <a:rPr lang="ko-KR" altLang="en-US" sz="1000" dirty="0"/>
              <a:t>법인계좌로 </a:t>
            </a:r>
            <a:r>
              <a:rPr lang="ko-KR" altLang="en-US" sz="1000" dirty="0" err="1"/>
              <a:t>선입금</a:t>
            </a:r>
            <a:r>
              <a:rPr lang="ko-KR" altLang="en-US" sz="1000" dirty="0"/>
              <a:t> 후 상품 제공</a:t>
            </a:r>
            <a:r>
              <a:rPr lang="en-US" altLang="ko-KR" sz="1000" dirty="0"/>
              <a:t> </a:t>
            </a:r>
            <a:r>
              <a:rPr lang="ko-KR" altLang="en-US" sz="1000" dirty="0"/>
              <a:t>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당사 및 경품 공급사 사정으로 인해 경품 지급이 어려운 경우 동일금액의 다른 경품 또는 미래인재 포인트로 대체 지급 될 수 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본 이벤트에 응모하는 경우 개인정보 제공에 동의한 것으로 간주됩니다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본 이벤트에 대한 세부사항은 당사 사정에 따라 임의로 변경 혹은 조기 종료될 수 있습니다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지급된 미래인재 포인트는 즉시 사용 가능합니다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* </a:t>
            </a:r>
            <a:r>
              <a:rPr lang="ko-KR" altLang="en-US" sz="1000" dirty="0"/>
              <a:t>해당 이벤트로 지급 된 미래인재 포인트는 </a:t>
            </a:r>
            <a:r>
              <a:rPr lang="en-US" altLang="ko-KR" sz="1000" dirty="0"/>
              <a:t>30</a:t>
            </a:r>
            <a:r>
              <a:rPr lang="ko-KR" altLang="en-US" sz="1000" dirty="0"/>
              <a:t>일이 지나면 자동 소멸 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BAF4C-F280-AC7D-EC49-10EB2E42CA3B}"/>
              </a:ext>
            </a:extLst>
          </p:cNvPr>
          <p:cNvSpPr txBox="1"/>
          <p:nvPr/>
        </p:nvSpPr>
        <p:spPr>
          <a:xfrm>
            <a:off x="-1465815" y="780908"/>
            <a:ext cx="146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Section5</a:t>
            </a:r>
          </a:p>
          <a:p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텍스트 작성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3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A62DA6-9BB9-CF98-0899-E1B684713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16127"/>
              </p:ext>
            </p:extLst>
          </p:nvPr>
        </p:nvGraphicFramePr>
        <p:xfrm>
          <a:off x="9476174" y="17756"/>
          <a:ext cx="2654423" cy="22205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0" baseline="0" dirty="0">
                          <a:latin typeface="+mn-ea"/>
                        </a:rPr>
                        <a:t>배너 연결 경로</a:t>
                      </a:r>
                      <a:endParaRPr lang="en-US" altLang="ko-KR" sz="800" spc="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0" baseline="0" dirty="0">
                          <a:latin typeface="+mn-ea"/>
                        </a:rPr>
                        <a:t>https://www.miraeij.com/police/textbook/</a:t>
                      </a: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E616357-6D89-6ECF-76C5-D5AC3BA88516}"/>
              </a:ext>
            </a:extLst>
          </p:cNvPr>
          <p:cNvSpPr txBox="1"/>
          <p:nvPr/>
        </p:nvSpPr>
        <p:spPr>
          <a:xfrm>
            <a:off x="1896160" y="244481"/>
            <a:ext cx="5723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8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개월만에 경찰공무원 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100% 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!</a:t>
            </a:r>
          </a:p>
          <a:p>
            <a:pPr algn="ctr"/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미래인재 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r>
              <a:rPr lang="ko-KR" altLang="en-US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위 강사진이 만든 미래패스 </a:t>
            </a:r>
            <a:r>
              <a:rPr lang="en-US" altLang="ko-KR" sz="24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2.0</a:t>
            </a:r>
            <a:endParaRPr lang="ko-KR" altLang="en-US" sz="24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양쪽 모서리가 둥근 사각형 3">
            <a:extLst>
              <a:ext uri="{FF2B5EF4-FFF2-40B4-BE49-F238E27FC236}">
                <a16:creationId xmlns:a16="http://schemas.microsoft.com/office/drawing/2014/main" id="{007A7C1C-628B-54A3-AF9F-FE6722902778}"/>
              </a:ext>
            </a:extLst>
          </p:cNvPr>
          <p:cNvSpPr/>
          <p:nvPr/>
        </p:nvSpPr>
        <p:spPr>
          <a:xfrm flipV="1">
            <a:off x="315525" y="3762874"/>
            <a:ext cx="8864514" cy="54534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60537-0197-C8D4-D17C-04210FDDEB46}"/>
              </a:ext>
            </a:extLst>
          </p:cNvPr>
          <p:cNvSpPr txBox="1"/>
          <p:nvPr/>
        </p:nvSpPr>
        <p:spPr>
          <a:xfrm>
            <a:off x="547967" y="3858126"/>
            <a:ext cx="8399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</a:t>
            </a:r>
            <a:r>
              <a:rPr lang="en-US" altLang="ko-KR" sz="2400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2400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만원대로</a:t>
            </a:r>
            <a:r>
              <a:rPr lang="en-US" altLang="ko-KR" sz="2400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</a:t>
            </a:r>
            <a:r>
              <a:rPr lang="ko-KR" altLang="en-US" sz="2400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2400" dirty="0" err="1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전강좌</a:t>
            </a:r>
            <a:r>
              <a:rPr lang="ko-KR" altLang="en-US" sz="2400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무제한 수강하기 </a:t>
            </a:r>
            <a:r>
              <a:rPr lang="en-US" altLang="ko-KR" sz="2400" dirty="0">
                <a:solidFill>
                  <a:srgbClr val="FFFF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&gt;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7EF3F3-4C2D-5523-AD5B-2C6A3511672A}"/>
              </a:ext>
            </a:extLst>
          </p:cNvPr>
          <p:cNvSpPr/>
          <p:nvPr/>
        </p:nvSpPr>
        <p:spPr>
          <a:xfrm>
            <a:off x="209057" y="3742122"/>
            <a:ext cx="232007" cy="232007"/>
          </a:xfrm>
          <a:prstGeom prst="ellipse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95C011C-3080-BA36-95DD-738F36DEA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94" b="15956"/>
          <a:stretch/>
        </p:blipFill>
        <p:spPr bwMode="auto">
          <a:xfrm>
            <a:off x="335323" y="1170730"/>
            <a:ext cx="8844716" cy="259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BD8692B-8F59-A0E3-1C43-10C5F01EA0BC}"/>
              </a:ext>
            </a:extLst>
          </p:cNvPr>
          <p:cNvSpPr/>
          <p:nvPr/>
        </p:nvSpPr>
        <p:spPr>
          <a:xfrm>
            <a:off x="315525" y="244481"/>
            <a:ext cx="8864514" cy="406374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9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79" y="258461"/>
            <a:ext cx="1463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시스템 팝업 문구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F264FC5-A933-A4AA-3330-E0209D48124A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182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 err="1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b="1" spc="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pSp>
        <p:nvGrpSpPr>
          <p:cNvPr id="11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40BDF7F6-16DB-60D0-2D9A-16E8BD73F7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5977" y="959461"/>
            <a:ext cx="3222246" cy="1507358"/>
            <a:chOff x="595686" y="1261242"/>
            <a:chExt cx="3222246" cy="1507358"/>
          </a:xfrm>
        </p:grpSpPr>
        <p:sp>
          <p:nvSpPr>
            <p:cNvPr id="15" name="Window Body">
              <a:extLst>
                <a:ext uri="{FF2B5EF4-FFF2-40B4-BE49-F238E27FC236}">
                  <a16:creationId xmlns:a16="http://schemas.microsoft.com/office/drawing/2014/main" id="{21FED42A-887E-7233-B84B-77B45D40012B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">
              <a:extLst>
                <a:ext uri="{FF2B5EF4-FFF2-40B4-BE49-F238E27FC236}">
                  <a16:creationId xmlns:a16="http://schemas.microsoft.com/office/drawing/2014/main" id="{3D75315E-EAE0-33B2-D323-0DF6486F88E3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900" spc="0" baseline="0" dirty="0">
                  <a:latin typeface="+mn-ea"/>
                </a:rPr>
                <a:t>‘</a:t>
              </a:r>
              <a:r>
                <a:rPr lang="ko-KR" altLang="en-US" sz="900" spc="0" baseline="0" dirty="0">
                  <a:latin typeface="+mn-ea"/>
                </a:rPr>
                <a:t>미래인재 </a:t>
              </a:r>
              <a:r>
                <a:rPr lang="en-US" altLang="ko-KR" sz="900" spc="0" baseline="0" dirty="0">
                  <a:latin typeface="+mn-ea"/>
                </a:rPr>
                <a:t>3000P </a:t>
              </a:r>
              <a:r>
                <a:rPr lang="ko-KR" altLang="en-US" sz="900" spc="0" baseline="0" dirty="0">
                  <a:latin typeface="+mn-ea"/>
                </a:rPr>
                <a:t>당첨 되었습니다</a:t>
              </a:r>
              <a:r>
                <a:rPr lang="en-US" altLang="ko-KR" sz="900" spc="0" baseline="0" dirty="0">
                  <a:latin typeface="+mn-ea"/>
                </a:rPr>
                <a:t>.’</a:t>
              </a:r>
            </a:p>
            <a:p>
              <a:pPr marL="0" indent="0">
                <a:buNone/>
              </a:pPr>
              <a:r>
                <a:rPr lang="en-US" altLang="ko-KR" sz="900" spc="0" baseline="0" dirty="0">
                  <a:latin typeface="+mn-ea"/>
                </a:rPr>
                <a:t>(</a:t>
              </a:r>
              <a:r>
                <a:rPr lang="ko-KR" altLang="en-US" sz="900" spc="0" baseline="0" dirty="0">
                  <a:latin typeface="+mn-ea"/>
                </a:rPr>
                <a:t>유효기간 </a:t>
              </a:r>
              <a:r>
                <a:rPr lang="en-US" altLang="ko-KR" sz="900" spc="0" baseline="0" dirty="0">
                  <a:latin typeface="+mn-ea"/>
                </a:rPr>
                <a:t>: 30</a:t>
              </a:r>
              <a:r>
                <a:rPr lang="ko-KR" altLang="en-US" sz="900" spc="0" baseline="0" dirty="0">
                  <a:latin typeface="+mn-ea"/>
                </a:rPr>
                <a:t>일</a:t>
              </a:r>
              <a:r>
                <a:rPr lang="en-US" altLang="ko-KR" sz="900" spc="0" baseline="0" dirty="0">
                  <a:latin typeface="+mn-ea"/>
                </a:rPr>
                <a:t>)</a:t>
              </a:r>
            </a:p>
          </p:txBody>
        </p:sp>
        <p:sp>
          <p:nvSpPr>
            <p:cNvPr id="23" name="Title Bar">
              <a:extLst>
                <a:ext uri="{FF2B5EF4-FFF2-40B4-BE49-F238E27FC236}">
                  <a16:creationId xmlns:a16="http://schemas.microsoft.com/office/drawing/2014/main" id="{7049F78A-1006-1F63-E627-BCA7F583FFA1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Alert</a:t>
              </a:r>
            </a:p>
          </p:txBody>
        </p:sp>
        <p:sp>
          <p:nvSpPr>
            <p:cNvPr id="24" name="Close Button">
              <a:extLst>
                <a:ext uri="{FF2B5EF4-FFF2-40B4-BE49-F238E27FC236}">
                  <a16:creationId xmlns:a16="http://schemas.microsoft.com/office/drawing/2014/main" id="{7A6235A9-5D34-DD02-4B1F-975A5ABF35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5" name="Icons">
              <a:extLst>
                <a:ext uri="{FF2B5EF4-FFF2-40B4-BE49-F238E27FC236}">
                  <a16:creationId xmlns:a16="http://schemas.microsoft.com/office/drawing/2014/main" id="{A26BED0E-625F-2580-3DED-46CDC48D8638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9" name="Info Icon">
                <a:extLst>
                  <a:ext uri="{FF2B5EF4-FFF2-40B4-BE49-F238E27FC236}">
                    <a16:creationId xmlns:a16="http://schemas.microsoft.com/office/drawing/2014/main" id="{E50E5AB9-9056-20E6-E2B1-8C418E1DFC6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Warning Icon" hidden="1">
                <a:extLst>
                  <a:ext uri="{FF2B5EF4-FFF2-40B4-BE49-F238E27FC236}">
                    <a16:creationId xmlns:a16="http://schemas.microsoft.com/office/drawing/2014/main" id="{899F6AF9-72FA-7769-9925-2207E93D4B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Error Icon" hidden="1">
                <a:extLst>
                  <a:ext uri="{FF2B5EF4-FFF2-40B4-BE49-F238E27FC236}">
                    <a16:creationId xmlns:a16="http://schemas.microsoft.com/office/drawing/2014/main" id="{C4238D3E-D8AC-8612-2902-2BE4574E567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Question Icon" hidden="1">
                <a:extLst>
                  <a:ext uri="{FF2B5EF4-FFF2-40B4-BE49-F238E27FC236}">
                    <a16:creationId xmlns:a16="http://schemas.microsoft.com/office/drawing/2014/main" id="{73BB1896-9862-28AC-8DB6-4789115C95B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Buttons">
              <a:extLst>
                <a:ext uri="{FF2B5EF4-FFF2-40B4-BE49-F238E27FC236}">
                  <a16:creationId xmlns:a16="http://schemas.microsoft.com/office/drawing/2014/main" id="{B036BD58-532F-C268-FEF3-281B357BD105}"/>
                </a:ext>
              </a:extLst>
            </p:cNvPr>
            <p:cNvGrpSpPr/>
            <p:nvPr/>
          </p:nvGrpSpPr>
          <p:grpSpPr>
            <a:xfrm>
              <a:off x="2252662" y="2386471"/>
              <a:ext cx="1377404" cy="240384"/>
              <a:chOff x="2252662" y="2386471"/>
              <a:chExt cx="1377404" cy="240384"/>
            </a:xfrm>
          </p:grpSpPr>
          <p:sp>
            <p:nvSpPr>
              <p:cNvPr id="27" name="Button 1">
                <a:extLst>
                  <a:ext uri="{FF2B5EF4-FFF2-40B4-BE49-F238E27FC236}">
                    <a16:creationId xmlns:a16="http://schemas.microsoft.com/office/drawing/2014/main" id="{A66974B6-040E-30AB-125F-92ED11084B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noFill/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취소</a:t>
                </a:r>
                <a:endParaRPr lang="en-US" sz="900" b="1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utton 2">
                <a:extLst>
                  <a:ext uri="{FF2B5EF4-FFF2-40B4-BE49-F238E27FC236}">
                    <a16:creationId xmlns:a16="http://schemas.microsoft.com/office/drawing/2014/main" id="{A485873E-48E0-09D5-69E5-AFACD1CDD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chemeClr val="bg1">
                  <a:lumMod val="65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4" name="Window Body">
            <a:extLst>
              <a:ext uri="{FF2B5EF4-FFF2-40B4-BE49-F238E27FC236}">
                <a16:creationId xmlns:a16="http://schemas.microsoft.com/office/drawing/2014/main" id="{ED407421-209A-21B0-2CE0-7B2032A30122}"/>
              </a:ext>
            </a:extLst>
          </p:cNvPr>
          <p:cNvSpPr/>
          <p:nvPr/>
        </p:nvSpPr>
        <p:spPr>
          <a:xfrm>
            <a:off x="4907002" y="1197205"/>
            <a:ext cx="3222246" cy="126961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">
            <a:extLst>
              <a:ext uri="{FF2B5EF4-FFF2-40B4-BE49-F238E27FC236}">
                <a16:creationId xmlns:a16="http://schemas.microsoft.com/office/drawing/2014/main" id="{7E286A6F-1C78-215D-604C-2BD678FDE282}"/>
              </a:ext>
            </a:extLst>
          </p:cNvPr>
          <p:cNvSpPr txBox="1"/>
          <p:nvPr/>
        </p:nvSpPr>
        <p:spPr>
          <a:xfrm>
            <a:off x="5646873" y="1334038"/>
            <a:ext cx="2294511" cy="688281"/>
          </a:xfrm>
          <a:prstGeom prst="rect">
            <a:avLst/>
          </a:prstGeom>
          <a:noFill/>
        </p:spPr>
        <p:txBody>
          <a:bodyPr wrap="square" lIns="73152" tIns="36576" rIns="73152" bIns="36576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900" dirty="0">
                <a:latin typeface="+mn-ea"/>
              </a:rPr>
              <a:t>이벤트에 </a:t>
            </a:r>
            <a:r>
              <a:rPr lang="ko-KR" altLang="en-US" sz="900" spc="0" baseline="0" dirty="0">
                <a:latin typeface="+mn-ea"/>
              </a:rPr>
              <a:t>이미 참여하였습니다</a:t>
            </a:r>
            <a:r>
              <a:rPr lang="en-US" altLang="ko-KR" sz="900" spc="0" baseline="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900" spc="0" baseline="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‘ </a:t>
            </a:r>
            <a:r>
              <a:rPr lang="ko-KR" altLang="en-US" sz="900" spc="0" baseline="0" dirty="0">
                <a:latin typeface="+mn-ea"/>
              </a:rPr>
              <a:t>미래인재 포인트 </a:t>
            </a:r>
            <a:r>
              <a:rPr lang="en-US" altLang="ko-KR" sz="900" spc="0" baseline="0" dirty="0">
                <a:latin typeface="+mn-ea"/>
              </a:rPr>
              <a:t>3000P </a:t>
            </a:r>
            <a:r>
              <a:rPr lang="ko-KR" altLang="en-US" sz="900" spc="0" baseline="0" dirty="0">
                <a:latin typeface="+mn-ea"/>
              </a:rPr>
              <a:t>지급 완료</a:t>
            </a:r>
            <a:r>
              <a:rPr lang="en-US" altLang="ko-KR" sz="900" spc="0" baseline="0" dirty="0">
                <a:latin typeface="+mn-ea"/>
              </a:rPr>
              <a:t>’ </a:t>
            </a:r>
            <a:endParaRPr lang="ko-KR" altLang="en-US" sz="900" spc="0" baseline="0" dirty="0">
              <a:latin typeface="+mn-ea"/>
            </a:endParaRPr>
          </a:p>
        </p:txBody>
      </p:sp>
      <p:sp>
        <p:nvSpPr>
          <p:cNvPr id="36" name="Title Bar">
            <a:extLst>
              <a:ext uri="{FF2B5EF4-FFF2-40B4-BE49-F238E27FC236}">
                <a16:creationId xmlns:a16="http://schemas.microsoft.com/office/drawing/2014/main" id="{F3D7693C-8524-C15B-41C0-FE61DF20DBFE}"/>
              </a:ext>
            </a:extLst>
          </p:cNvPr>
          <p:cNvSpPr/>
          <p:nvPr/>
        </p:nvSpPr>
        <p:spPr>
          <a:xfrm>
            <a:off x="4907002" y="959461"/>
            <a:ext cx="3222246" cy="237744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Alert</a:t>
            </a:r>
          </a:p>
        </p:txBody>
      </p:sp>
      <p:sp>
        <p:nvSpPr>
          <p:cNvPr id="37" name="Close Button">
            <a:extLst>
              <a:ext uri="{FF2B5EF4-FFF2-40B4-BE49-F238E27FC236}">
                <a16:creationId xmlns:a16="http://schemas.microsoft.com/office/drawing/2014/main" id="{5BB87716-5B2B-8DB6-28EB-71EA34BAC373}"/>
              </a:ext>
            </a:extLst>
          </p:cNvPr>
          <p:cNvSpPr>
            <a:spLocks noEditPoints="1"/>
          </p:cNvSpPr>
          <p:nvPr/>
        </p:nvSpPr>
        <p:spPr bwMode="auto">
          <a:xfrm>
            <a:off x="7918364" y="1030708"/>
            <a:ext cx="98425" cy="95250"/>
          </a:xfrm>
          <a:custGeom>
            <a:avLst/>
            <a:gdLst>
              <a:gd name="T0" fmla="*/ 254 w 254"/>
              <a:gd name="T1" fmla="*/ 0 h 254"/>
              <a:gd name="T2" fmla="*/ 0 w 254"/>
              <a:gd name="T3" fmla="*/ 254 h 254"/>
              <a:gd name="T4" fmla="*/ 0 w 254"/>
              <a:gd name="T5" fmla="*/ 0 h 254"/>
              <a:gd name="T6" fmla="*/ 254 w 254"/>
              <a:gd name="T7" fmla="*/ 2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254">
                <a:moveTo>
                  <a:pt x="254" y="0"/>
                </a:moveTo>
                <a:lnTo>
                  <a:pt x="0" y="254"/>
                </a:lnTo>
                <a:moveTo>
                  <a:pt x="0" y="0"/>
                </a:moveTo>
                <a:lnTo>
                  <a:pt x="254" y="254"/>
                </a:lnTo>
              </a:path>
            </a:pathLst>
          </a:custGeom>
          <a:noFill/>
          <a:ln w="9525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8" name="Icons">
            <a:extLst>
              <a:ext uri="{FF2B5EF4-FFF2-40B4-BE49-F238E27FC236}">
                <a16:creationId xmlns:a16="http://schemas.microsoft.com/office/drawing/2014/main" id="{EBF501AD-4B7F-4CC9-3E7A-A3EE15A215D4}"/>
              </a:ext>
            </a:extLst>
          </p:cNvPr>
          <p:cNvGrpSpPr/>
          <p:nvPr/>
        </p:nvGrpSpPr>
        <p:grpSpPr>
          <a:xfrm>
            <a:off x="5084850" y="1367932"/>
            <a:ext cx="457200" cy="396875"/>
            <a:chOff x="773534" y="1669713"/>
            <a:chExt cx="457200" cy="396875"/>
          </a:xfrm>
        </p:grpSpPr>
        <p:sp>
          <p:nvSpPr>
            <p:cNvPr id="42" name="Info Icon">
              <a:extLst>
                <a:ext uri="{FF2B5EF4-FFF2-40B4-BE49-F238E27FC236}">
                  <a16:creationId xmlns:a16="http://schemas.microsoft.com/office/drawing/2014/main" id="{CCD6E612-77DE-E5C0-8AB8-8A04C6CE51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3697" y="1670507"/>
              <a:ext cx="396875" cy="395287"/>
            </a:xfrm>
            <a:custGeom>
              <a:avLst/>
              <a:gdLst>
                <a:gd name="T0" fmla="*/ 550 w 1101"/>
                <a:gd name="T1" fmla="*/ 231 h 1101"/>
                <a:gd name="T2" fmla="*/ 480 w 1101"/>
                <a:gd name="T3" fmla="*/ 301 h 1101"/>
                <a:gd name="T4" fmla="*/ 550 w 1101"/>
                <a:gd name="T5" fmla="*/ 372 h 1101"/>
                <a:gd name="T6" fmla="*/ 621 w 1101"/>
                <a:gd name="T7" fmla="*/ 301 h 1101"/>
                <a:gd name="T8" fmla="*/ 550 w 1101"/>
                <a:gd name="T9" fmla="*/ 231 h 1101"/>
                <a:gd name="T10" fmla="*/ 494 w 1101"/>
                <a:gd name="T11" fmla="*/ 455 h 1101"/>
                <a:gd name="T12" fmla="*/ 494 w 1101"/>
                <a:gd name="T13" fmla="*/ 851 h 1101"/>
                <a:gd name="T14" fmla="*/ 607 w 1101"/>
                <a:gd name="T15" fmla="*/ 851 h 1101"/>
                <a:gd name="T16" fmla="*/ 607 w 1101"/>
                <a:gd name="T17" fmla="*/ 455 h 1101"/>
                <a:gd name="T18" fmla="*/ 494 w 1101"/>
                <a:gd name="T19" fmla="*/ 455 h 1101"/>
                <a:gd name="T20" fmla="*/ 1101 w 1101"/>
                <a:gd name="T21" fmla="*/ 551 h 1101"/>
                <a:gd name="T22" fmla="*/ 550 w 1101"/>
                <a:gd name="T23" fmla="*/ 1101 h 1101"/>
                <a:gd name="T24" fmla="*/ 0 w 1101"/>
                <a:gd name="T25" fmla="*/ 551 h 1101"/>
                <a:gd name="T26" fmla="*/ 550 w 1101"/>
                <a:gd name="T27" fmla="*/ 0 h 1101"/>
                <a:gd name="T28" fmla="*/ 1101 w 1101"/>
                <a:gd name="T29" fmla="*/ 55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1" h="1101">
                  <a:moveTo>
                    <a:pt x="550" y="231"/>
                  </a:moveTo>
                  <a:cubicBezTo>
                    <a:pt x="511" y="231"/>
                    <a:pt x="480" y="262"/>
                    <a:pt x="480" y="301"/>
                  </a:cubicBezTo>
                  <a:cubicBezTo>
                    <a:pt x="480" y="340"/>
                    <a:pt x="511" y="372"/>
                    <a:pt x="550" y="372"/>
                  </a:cubicBezTo>
                  <a:cubicBezTo>
                    <a:pt x="589" y="372"/>
                    <a:pt x="621" y="340"/>
                    <a:pt x="621" y="301"/>
                  </a:cubicBezTo>
                  <a:cubicBezTo>
                    <a:pt x="621" y="262"/>
                    <a:pt x="589" y="231"/>
                    <a:pt x="550" y="231"/>
                  </a:cubicBezTo>
                  <a:close/>
                  <a:moveTo>
                    <a:pt x="494" y="455"/>
                  </a:moveTo>
                  <a:lnTo>
                    <a:pt x="494" y="851"/>
                  </a:lnTo>
                  <a:lnTo>
                    <a:pt x="607" y="851"/>
                  </a:lnTo>
                  <a:lnTo>
                    <a:pt x="607" y="455"/>
                  </a:lnTo>
                  <a:lnTo>
                    <a:pt x="494" y="455"/>
                  </a:lnTo>
                  <a:close/>
                  <a:moveTo>
                    <a:pt x="1101" y="551"/>
                  </a:moveTo>
                  <a:cubicBezTo>
                    <a:pt x="1101" y="855"/>
                    <a:pt x="854" y="1101"/>
                    <a:pt x="550" y="1101"/>
                  </a:cubicBezTo>
                  <a:cubicBezTo>
                    <a:pt x="247" y="1101"/>
                    <a:pt x="0" y="855"/>
                    <a:pt x="0" y="551"/>
                  </a:cubicBezTo>
                  <a:cubicBezTo>
                    <a:pt x="0" y="247"/>
                    <a:pt x="247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Warning Icon" hidden="1">
              <a:extLst>
                <a:ext uri="{FF2B5EF4-FFF2-40B4-BE49-F238E27FC236}">
                  <a16:creationId xmlns:a16="http://schemas.microsoft.com/office/drawing/2014/main" id="{353AEF56-8F1B-396C-ED98-7590BB8E51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73534" y="1670507"/>
              <a:ext cx="457200" cy="395287"/>
            </a:xfrm>
            <a:custGeom>
              <a:avLst/>
              <a:gdLst>
                <a:gd name="T0" fmla="*/ 1270 w 1270"/>
                <a:gd name="T1" fmla="*/ 1101 h 1101"/>
                <a:gd name="T2" fmla="*/ 0 w 1270"/>
                <a:gd name="T3" fmla="*/ 1101 h 1101"/>
                <a:gd name="T4" fmla="*/ 635 w 1270"/>
                <a:gd name="T5" fmla="*/ 0 h 1101"/>
                <a:gd name="T6" fmla="*/ 1270 w 1270"/>
                <a:gd name="T7" fmla="*/ 1101 h 1101"/>
                <a:gd name="T8" fmla="*/ 579 w 1270"/>
                <a:gd name="T9" fmla="*/ 320 h 1101"/>
                <a:gd name="T10" fmla="*/ 579 w 1270"/>
                <a:gd name="T11" fmla="*/ 716 h 1101"/>
                <a:gd name="T12" fmla="*/ 691 w 1270"/>
                <a:gd name="T13" fmla="*/ 716 h 1101"/>
                <a:gd name="T14" fmla="*/ 691 w 1270"/>
                <a:gd name="T15" fmla="*/ 320 h 1101"/>
                <a:gd name="T16" fmla="*/ 579 w 1270"/>
                <a:gd name="T17" fmla="*/ 320 h 1101"/>
                <a:gd name="T18" fmla="*/ 635 w 1270"/>
                <a:gd name="T19" fmla="*/ 799 h 1101"/>
                <a:gd name="T20" fmla="*/ 564 w 1270"/>
                <a:gd name="T21" fmla="*/ 870 h 1101"/>
                <a:gd name="T22" fmla="*/ 635 w 1270"/>
                <a:gd name="T23" fmla="*/ 940 h 1101"/>
                <a:gd name="T24" fmla="*/ 706 w 1270"/>
                <a:gd name="T25" fmla="*/ 870 h 1101"/>
                <a:gd name="T26" fmla="*/ 635 w 1270"/>
                <a:gd name="T27" fmla="*/ 79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0" h="1101">
                  <a:moveTo>
                    <a:pt x="1270" y="1101"/>
                  </a:moveTo>
                  <a:lnTo>
                    <a:pt x="0" y="1101"/>
                  </a:lnTo>
                  <a:lnTo>
                    <a:pt x="635" y="0"/>
                  </a:lnTo>
                  <a:lnTo>
                    <a:pt x="1270" y="1101"/>
                  </a:lnTo>
                  <a:close/>
                  <a:moveTo>
                    <a:pt x="579" y="320"/>
                  </a:moveTo>
                  <a:lnTo>
                    <a:pt x="579" y="716"/>
                  </a:lnTo>
                  <a:lnTo>
                    <a:pt x="691" y="716"/>
                  </a:lnTo>
                  <a:lnTo>
                    <a:pt x="691" y="320"/>
                  </a:lnTo>
                  <a:lnTo>
                    <a:pt x="579" y="320"/>
                  </a:lnTo>
                  <a:close/>
                  <a:moveTo>
                    <a:pt x="635" y="799"/>
                  </a:moveTo>
                  <a:cubicBezTo>
                    <a:pt x="596" y="799"/>
                    <a:pt x="564" y="831"/>
                    <a:pt x="564" y="870"/>
                  </a:cubicBezTo>
                  <a:cubicBezTo>
                    <a:pt x="564" y="909"/>
                    <a:pt x="596" y="940"/>
                    <a:pt x="635" y="940"/>
                  </a:cubicBezTo>
                  <a:cubicBezTo>
                    <a:pt x="674" y="940"/>
                    <a:pt x="706" y="909"/>
                    <a:pt x="706" y="870"/>
                  </a:cubicBezTo>
                  <a:cubicBezTo>
                    <a:pt x="706" y="831"/>
                    <a:pt x="674" y="799"/>
                    <a:pt x="635" y="799"/>
                  </a:cubicBez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Error Icon" hidden="1">
              <a:extLst>
                <a:ext uri="{FF2B5EF4-FFF2-40B4-BE49-F238E27FC236}">
                  <a16:creationId xmlns:a16="http://schemas.microsoft.com/office/drawing/2014/main" id="{3F28695A-DF6B-DE61-5D0A-C6EE4146291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2903" y="1670507"/>
              <a:ext cx="398463" cy="395287"/>
            </a:xfrm>
            <a:custGeom>
              <a:avLst/>
              <a:gdLst>
                <a:gd name="T0" fmla="*/ 1101 w 1101"/>
                <a:gd name="T1" fmla="*/ 778 h 1100"/>
                <a:gd name="T2" fmla="*/ 778 w 1101"/>
                <a:gd name="T3" fmla="*/ 1100 h 1100"/>
                <a:gd name="T4" fmla="*/ 322 w 1101"/>
                <a:gd name="T5" fmla="*/ 1100 h 1100"/>
                <a:gd name="T6" fmla="*/ 0 w 1101"/>
                <a:gd name="T7" fmla="*/ 778 h 1100"/>
                <a:gd name="T8" fmla="*/ 0 w 1101"/>
                <a:gd name="T9" fmla="*/ 322 h 1100"/>
                <a:gd name="T10" fmla="*/ 322 w 1101"/>
                <a:gd name="T11" fmla="*/ 0 h 1100"/>
                <a:gd name="T12" fmla="*/ 778 w 1101"/>
                <a:gd name="T13" fmla="*/ 0 h 1100"/>
                <a:gd name="T14" fmla="*/ 1101 w 1101"/>
                <a:gd name="T15" fmla="*/ 322 h 1100"/>
                <a:gd name="T16" fmla="*/ 1101 w 1101"/>
                <a:gd name="T17" fmla="*/ 778 h 1100"/>
                <a:gd name="T18" fmla="*/ 380 w 1101"/>
                <a:gd name="T19" fmla="*/ 300 h 1100"/>
                <a:gd name="T20" fmla="*/ 301 w 1101"/>
                <a:gd name="T21" fmla="*/ 380 h 1100"/>
                <a:gd name="T22" fmla="*/ 470 w 1101"/>
                <a:gd name="T23" fmla="*/ 550 h 1100"/>
                <a:gd name="T24" fmla="*/ 301 w 1101"/>
                <a:gd name="T25" fmla="*/ 719 h 1100"/>
                <a:gd name="T26" fmla="*/ 380 w 1101"/>
                <a:gd name="T27" fmla="*/ 799 h 1100"/>
                <a:gd name="T28" fmla="*/ 550 w 1101"/>
                <a:gd name="T29" fmla="*/ 629 h 1100"/>
                <a:gd name="T30" fmla="*/ 720 w 1101"/>
                <a:gd name="T31" fmla="*/ 799 h 1100"/>
                <a:gd name="T32" fmla="*/ 800 w 1101"/>
                <a:gd name="T33" fmla="*/ 719 h 1100"/>
                <a:gd name="T34" fmla="*/ 630 w 1101"/>
                <a:gd name="T35" fmla="*/ 550 h 1100"/>
                <a:gd name="T36" fmla="*/ 800 w 1101"/>
                <a:gd name="T37" fmla="*/ 380 h 1100"/>
                <a:gd name="T38" fmla="*/ 720 w 1101"/>
                <a:gd name="T39" fmla="*/ 300 h 1100"/>
                <a:gd name="T40" fmla="*/ 550 w 1101"/>
                <a:gd name="T41" fmla="*/ 470 h 1100"/>
                <a:gd name="T42" fmla="*/ 380 w 1101"/>
                <a:gd name="T43" fmla="*/ 3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1" h="1100">
                  <a:moveTo>
                    <a:pt x="1101" y="778"/>
                  </a:moveTo>
                  <a:lnTo>
                    <a:pt x="778" y="1100"/>
                  </a:lnTo>
                  <a:lnTo>
                    <a:pt x="322" y="1100"/>
                  </a:lnTo>
                  <a:lnTo>
                    <a:pt x="0" y="778"/>
                  </a:lnTo>
                  <a:lnTo>
                    <a:pt x="0" y="322"/>
                  </a:lnTo>
                  <a:lnTo>
                    <a:pt x="322" y="0"/>
                  </a:lnTo>
                  <a:lnTo>
                    <a:pt x="778" y="0"/>
                  </a:lnTo>
                  <a:lnTo>
                    <a:pt x="1101" y="322"/>
                  </a:lnTo>
                  <a:lnTo>
                    <a:pt x="1101" y="778"/>
                  </a:lnTo>
                  <a:close/>
                  <a:moveTo>
                    <a:pt x="380" y="300"/>
                  </a:moveTo>
                  <a:lnTo>
                    <a:pt x="301" y="380"/>
                  </a:lnTo>
                  <a:lnTo>
                    <a:pt x="470" y="550"/>
                  </a:lnTo>
                  <a:lnTo>
                    <a:pt x="301" y="719"/>
                  </a:lnTo>
                  <a:lnTo>
                    <a:pt x="380" y="799"/>
                  </a:lnTo>
                  <a:lnTo>
                    <a:pt x="550" y="629"/>
                  </a:lnTo>
                  <a:lnTo>
                    <a:pt x="720" y="799"/>
                  </a:lnTo>
                  <a:lnTo>
                    <a:pt x="800" y="719"/>
                  </a:lnTo>
                  <a:lnTo>
                    <a:pt x="630" y="550"/>
                  </a:lnTo>
                  <a:lnTo>
                    <a:pt x="800" y="380"/>
                  </a:lnTo>
                  <a:lnTo>
                    <a:pt x="720" y="300"/>
                  </a:lnTo>
                  <a:lnTo>
                    <a:pt x="550" y="470"/>
                  </a:lnTo>
                  <a:lnTo>
                    <a:pt x="380" y="300"/>
                  </a:ln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Question Icon" hidden="1">
              <a:extLst>
                <a:ext uri="{FF2B5EF4-FFF2-40B4-BE49-F238E27FC236}">
                  <a16:creationId xmlns:a16="http://schemas.microsoft.com/office/drawing/2014/main" id="{478B8B12-2DA7-5A27-2DB9-19406653B64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2903" y="1669713"/>
              <a:ext cx="398463" cy="396875"/>
            </a:xfrm>
            <a:custGeom>
              <a:avLst/>
              <a:gdLst>
                <a:gd name="T0" fmla="*/ 1101 w 1101"/>
                <a:gd name="T1" fmla="*/ 551 h 1101"/>
                <a:gd name="T2" fmla="*/ 550 w 1101"/>
                <a:gd name="T3" fmla="*/ 1101 h 1101"/>
                <a:gd name="T4" fmla="*/ 0 w 1101"/>
                <a:gd name="T5" fmla="*/ 551 h 1101"/>
                <a:gd name="T6" fmla="*/ 550 w 1101"/>
                <a:gd name="T7" fmla="*/ 0 h 1101"/>
                <a:gd name="T8" fmla="*/ 1101 w 1101"/>
                <a:gd name="T9" fmla="*/ 551 h 1101"/>
                <a:gd name="T10" fmla="*/ 596 w 1101"/>
                <a:gd name="T11" fmla="*/ 685 h 1101"/>
                <a:gd name="T12" fmla="*/ 509 w 1101"/>
                <a:gd name="T13" fmla="*/ 685 h 1101"/>
                <a:gd name="T14" fmla="*/ 509 w 1101"/>
                <a:gd name="T15" fmla="*/ 625 h 1101"/>
                <a:gd name="T16" fmla="*/ 521 w 1101"/>
                <a:gd name="T17" fmla="*/ 577 h 1101"/>
                <a:gd name="T18" fmla="*/ 575 w 1101"/>
                <a:gd name="T19" fmla="*/ 527 h 1101"/>
                <a:gd name="T20" fmla="*/ 638 w 1101"/>
                <a:gd name="T21" fmla="*/ 424 h 1101"/>
                <a:gd name="T22" fmla="*/ 614 w 1101"/>
                <a:gd name="T23" fmla="*/ 359 h 1101"/>
                <a:gd name="T24" fmla="*/ 549 w 1101"/>
                <a:gd name="T25" fmla="*/ 334 h 1101"/>
                <a:gd name="T26" fmla="*/ 440 w 1101"/>
                <a:gd name="T27" fmla="*/ 462 h 1101"/>
                <a:gd name="T28" fmla="*/ 343 w 1101"/>
                <a:gd name="T29" fmla="*/ 445 h 1101"/>
                <a:gd name="T30" fmla="*/ 413 w 1101"/>
                <a:gd name="T31" fmla="*/ 295 h 1101"/>
                <a:gd name="T32" fmla="*/ 561 w 1101"/>
                <a:gd name="T33" fmla="*/ 241 h 1101"/>
                <a:gd name="T34" fmla="*/ 702 w 1101"/>
                <a:gd name="T35" fmla="*/ 291 h 1101"/>
                <a:gd name="T36" fmla="*/ 758 w 1101"/>
                <a:gd name="T37" fmla="*/ 418 h 1101"/>
                <a:gd name="T38" fmla="*/ 743 w 1101"/>
                <a:gd name="T39" fmla="*/ 489 h 1101"/>
                <a:gd name="T40" fmla="*/ 707 w 1101"/>
                <a:gd name="T41" fmla="*/ 541 h 1101"/>
                <a:gd name="T42" fmla="*/ 624 w 1101"/>
                <a:gd name="T43" fmla="*/ 606 h 1101"/>
                <a:gd name="T44" fmla="*/ 601 w 1101"/>
                <a:gd name="T45" fmla="*/ 632 h 1101"/>
                <a:gd name="T46" fmla="*/ 596 w 1101"/>
                <a:gd name="T47" fmla="*/ 685 h 1101"/>
                <a:gd name="T48" fmla="*/ 614 w 1101"/>
                <a:gd name="T49" fmla="*/ 749 h 1101"/>
                <a:gd name="T50" fmla="*/ 614 w 1101"/>
                <a:gd name="T51" fmla="*/ 861 h 1101"/>
                <a:gd name="T52" fmla="*/ 509 w 1101"/>
                <a:gd name="T53" fmla="*/ 861 h 1101"/>
                <a:gd name="T54" fmla="*/ 509 w 1101"/>
                <a:gd name="T55" fmla="*/ 749 h 1101"/>
                <a:gd name="T56" fmla="*/ 614 w 1101"/>
                <a:gd name="T57" fmla="*/ 749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1" h="1101">
                  <a:moveTo>
                    <a:pt x="1101" y="551"/>
                  </a:moveTo>
                  <a:cubicBezTo>
                    <a:pt x="1101" y="854"/>
                    <a:pt x="854" y="1101"/>
                    <a:pt x="550" y="1101"/>
                  </a:cubicBezTo>
                  <a:cubicBezTo>
                    <a:pt x="246" y="1101"/>
                    <a:pt x="0" y="854"/>
                    <a:pt x="0" y="551"/>
                  </a:cubicBezTo>
                  <a:cubicBezTo>
                    <a:pt x="0" y="247"/>
                    <a:pt x="246" y="0"/>
                    <a:pt x="550" y="0"/>
                  </a:cubicBezTo>
                  <a:cubicBezTo>
                    <a:pt x="854" y="0"/>
                    <a:pt x="1101" y="247"/>
                    <a:pt x="1101" y="551"/>
                  </a:cubicBezTo>
                  <a:close/>
                  <a:moveTo>
                    <a:pt x="596" y="685"/>
                  </a:moveTo>
                  <a:lnTo>
                    <a:pt x="509" y="685"/>
                  </a:lnTo>
                  <a:lnTo>
                    <a:pt x="509" y="625"/>
                  </a:lnTo>
                  <a:cubicBezTo>
                    <a:pt x="509" y="605"/>
                    <a:pt x="513" y="589"/>
                    <a:pt x="521" y="577"/>
                  </a:cubicBezTo>
                  <a:cubicBezTo>
                    <a:pt x="529" y="565"/>
                    <a:pt x="547" y="549"/>
                    <a:pt x="575" y="527"/>
                  </a:cubicBezTo>
                  <a:cubicBezTo>
                    <a:pt x="617" y="495"/>
                    <a:pt x="638" y="460"/>
                    <a:pt x="638" y="424"/>
                  </a:cubicBezTo>
                  <a:cubicBezTo>
                    <a:pt x="638" y="397"/>
                    <a:pt x="630" y="375"/>
                    <a:pt x="614" y="359"/>
                  </a:cubicBezTo>
                  <a:cubicBezTo>
                    <a:pt x="597" y="343"/>
                    <a:pt x="576" y="334"/>
                    <a:pt x="549" y="334"/>
                  </a:cubicBezTo>
                  <a:cubicBezTo>
                    <a:pt x="488" y="334"/>
                    <a:pt x="451" y="377"/>
                    <a:pt x="440" y="462"/>
                  </a:cubicBezTo>
                  <a:lnTo>
                    <a:pt x="343" y="445"/>
                  </a:lnTo>
                  <a:cubicBezTo>
                    <a:pt x="349" y="381"/>
                    <a:pt x="372" y="331"/>
                    <a:pt x="413" y="295"/>
                  </a:cubicBezTo>
                  <a:cubicBezTo>
                    <a:pt x="454" y="259"/>
                    <a:pt x="503" y="241"/>
                    <a:pt x="561" y="241"/>
                  </a:cubicBezTo>
                  <a:cubicBezTo>
                    <a:pt x="618" y="241"/>
                    <a:pt x="665" y="257"/>
                    <a:pt x="702" y="291"/>
                  </a:cubicBezTo>
                  <a:cubicBezTo>
                    <a:pt x="739" y="325"/>
                    <a:pt x="758" y="367"/>
                    <a:pt x="758" y="418"/>
                  </a:cubicBezTo>
                  <a:cubicBezTo>
                    <a:pt x="758" y="443"/>
                    <a:pt x="753" y="467"/>
                    <a:pt x="743" y="489"/>
                  </a:cubicBezTo>
                  <a:cubicBezTo>
                    <a:pt x="732" y="512"/>
                    <a:pt x="721" y="529"/>
                    <a:pt x="707" y="541"/>
                  </a:cubicBezTo>
                  <a:cubicBezTo>
                    <a:pt x="694" y="554"/>
                    <a:pt x="667" y="575"/>
                    <a:pt x="624" y="606"/>
                  </a:cubicBezTo>
                  <a:cubicBezTo>
                    <a:pt x="612" y="615"/>
                    <a:pt x="605" y="624"/>
                    <a:pt x="601" y="632"/>
                  </a:cubicBezTo>
                  <a:cubicBezTo>
                    <a:pt x="598" y="640"/>
                    <a:pt x="596" y="658"/>
                    <a:pt x="596" y="685"/>
                  </a:cubicBezTo>
                  <a:close/>
                  <a:moveTo>
                    <a:pt x="614" y="749"/>
                  </a:moveTo>
                  <a:lnTo>
                    <a:pt x="614" y="861"/>
                  </a:lnTo>
                  <a:lnTo>
                    <a:pt x="509" y="861"/>
                  </a:lnTo>
                  <a:lnTo>
                    <a:pt x="509" y="749"/>
                  </a:lnTo>
                  <a:lnTo>
                    <a:pt x="614" y="749"/>
                  </a:lnTo>
                  <a:close/>
                </a:path>
              </a:pathLst>
            </a:custGeom>
            <a:noFill/>
            <a:ln w="6350" cap="rnd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Buttons">
            <a:extLst>
              <a:ext uri="{FF2B5EF4-FFF2-40B4-BE49-F238E27FC236}">
                <a16:creationId xmlns:a16="http://schemas.microsoft.com/office/drawing/2014/main" id="{9C2E0F4B-5ED6-470C-9482-BF1F5350997D}"/>
              </a:ext>
            </a:extLst>
          </p:cNvPr>
          <p:cNvGrpSpPr/>
          <p:nvPr/>
        </p:nvGrpSpPr>
        <p:grpSpPr>
          <a:xfrm>
            <a:off x="6563978" y="2084690"/>
            <a:ext cx="1377404" cy="240384"/>
            <a:chOff x="2252662" y="2386471"/>
            <a:chExt cx="1377404" cy="240384"/>
          </a:xfrm>
        </p:grpSpPr>
        <p:sp>
          <p:nvSpPr>
            <p:cNvPr id="40" name="Button 1">
              <a:extLst>
                <a:ext uri="{FF2B5EF4-FFF2-40B4-BE49-F238E27FC236}">
                  <a16:creationId xmlns:a16="http://schemas.microsoft.com/office/drawing/2014/main" id="{944C246E-F8C3-7786-BC93-8BFB8F1C3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7037" y="2386471"/>
              <a:ext cx="663029" cy="240384"/>
            </a:xfrm>
            <a:prstGeom prst="roundRect">
              <a:avLst>
                <a:gd name="adj" fmla="val 8776"/>
              </a:avLst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900" b="1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Button 2">
              <a:extLst>
                <a:ext uri="{FF2B5EF4-FFF2-40B4-BE49-F238E27FC236}">
                  <a16:creationId xmlns:a16="http://schemas.microsoft.com/office/drawing/2014/main" id="{03B9DC8F-8E29-C718-21A2-EF1D3F485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662" y="23864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chemeClr val="bg1">
                <a:lumMod val="65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121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86714</TotalTime>
  <Words>983</Words>
  <Application>Microsoft Office PowerPoint</Application>
  <PresentationFormat>와이드스크린</PresentationFormat>
  <Paragraphs>267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G마켓 산스 TTF Bold</vt:lpstr>
      <vt:lpstr>Segoe UI</vt:lpstr>
      <vt:lpstr>나눔바른고딕</vt:lpstr>
      <vt:lpstr>Consolas</vt:lpstr>
      <vt:lpstr>Arial</vt:lpstr>
      <vt:lpstr>G마켓 산스 Medium</vt:lpstr>
      <vt:lpstr>G마켓 산스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8103</cp:revision>
  <cp:lastPrinted>2023-01-06T04:22:03Z</cp:lastPrinted>
  <dcterms:created xsi:type="dcterms:W3CDTF">2015-11-11T05:38:26Z</dcterms:created>
  <dcterms:modified xsi:type="dcterms:W3CDTF">2023-10-24T07:06:54Z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