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995" r:id="rId2"/>
    <p:sldId id="991" r:id="rId3"/>
    <p:sldId id="963" r:id="rId4"/>
    <p:sldId id="964" r:id="rId5"/>
    <p:sldId id="966" r:id="rId6"/>
    <p:sldId id="993" r:id="rId7"/>
    <p:sldId id="968" r:id="rId8"/>
    <p:sldId id="996" r:id="rId9"/>
    <p:sldId id="994" r:id="rId10"/>
  </p:sldIdLst>
  <p:sldSz cx="12192000" cy="6858000"/>
  <p:notesSz cx="9875838" cy="6742113"/>
  <p:embeddedFontLst>
    <p:embeddedFont>
      <p:font typeface="HY헤드라인M" panose="02030600000101010101" pitchFamily="18" charset="-127"/>
      <p:regular r:id="rId13"/>
    </p:embeddedFont>
    <p:embeddedFont>
      <p:font typeface="맑은 고딕" panose="020B0503020000020004" pitchFamily="50" charset="-127"/>
      <p:regular r:id="rId14"/>
      <p:bold r:id="rId1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승진 모의고사" id="{00798A44-187A-4925-A3E3-617E44695118}">
          <p14:sldIdLst>
            <p14:sldId id="995"/>
            <p14:sldId id="991"/>
            <p14:sldId id="963"/>
            <p14:sldId id="964"/>
            <p14:sldId id="966"/>
            <p14:sldId id="993"/>
            <p14:sldId id="968"/>
            <p14:sldId id="996"/>
          </p14:sldIdLst>
        </p14:section>
        <p14:section name="배너" id="{2E70CFB9-FA06-4F80-8CFE-9EA93B69B009}">
          <p14:sldIdLst>
            <p14:sldId id="9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9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혜진" initials="한" lastIdx="1" clrIdx="0"/>
  <p:cmAuthor id="2" name="User" initials="U" lastIdx="2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264F"/>
    <a:srgbClr val="0660FF"/>
    <a:srgbClr val="5D92FF"/>
    <a:srgbClr val="FFFFFF"/>
    <a:srgbClr val="C63C94"/>
    <a:srgbClr val="000000"/>
    <a:srgbClr val="13A3FF"/>
    <a:srgbClr val="1AC6FF"/>
    <a:srgbClr val="1DD4FF"/>
    <a:srgbClr val="1ED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6652" autoAdjust="0"/>
  </p:normalViewPr>
  <p:slideViewPr>
    <p:cSldViewPr snapToGrid="0">
      <p:cViewPr varScale="1">
        <p:scale>
          <a:sx n="96" d="100"/>
          <a:sy n="96" d="100"/>
        </p:scale>
        <p:origin x="114" y="150"/>
      </p:cViewPr>
      <p:guideLst>
        <p:guide orient="horz" pos="2205"/>
        <p:guide pos="291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6" d="100"/>
          <a:sy n="116" d="100"/>
        </p:scale>
        <p:origin x="21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80383" cy="338462"/>
          </a:xfrm>
          <a:prstGeom prst="rect">
            <a:avLst/>
          </a:prstGeom>
        </p:spPr>
        <p:txBody>
          <a:bodyPr vert="horz" lIns="91522" tIns="45761" rIns="91522" bIns="45761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8" y="0"/>
            <a:ext cx="4280382" cy="338462"/>
          </a:xfrm>
          <a:prstGeom prst="rect">
            <a:avLst/>
          </a:prstGeom>
        </p:spPr>
        <p:txBody>
          <a:bodyPr vert="horz" lIns="91522" tIns="45761" rIns="91522" bIns="45761" rtlCol="0"/>
          <a:lstStyle>
            <a:lvl1pPr algn="r">
              <a:defRPr sz="1200"/>
            </a:lvl1pPr>
          </a:lstStyle>
          <a:p>
            <a:fld id="{11E8D378-8015-471B-B564-0512C1E95F99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2" y="6403652"/>
            <a:ext cx="4280383" cy="338462"/>
          </a:xfrm>
          <a:prstGeom prst="rect">
            <a:avLst/>
          </a:prstGeom>
        </p:spPr>
        <p:txBody>
          <a:bodyPr vert="horz" lIns="91522" tIns="45761" rIns="91522" bIns="45761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8" y="6403652"/>
            <a:ext cx="4280382" cy="338462"/>
          </a:xfrm>
          <a:prstGeom prst="rect">
            <a:avLst/>
          </a:prstGeom>
        </p:spPr>
        <p:txBody>
          <a:bodyPr vert="horz" lIns="91522" tIns="45761" rIns="91522" bIns="45761" rtlCol="0" anchor="b"/>
          <a:lstStyle>
            <a:lvl1pPr algn="r">
              <a:defRPr sz="1200"/>
            </a:lvl1pPr>
          </a:lstStyle>
          <a:p>
            <a:fld id="{ED84A370-B5F4-4CB9-BB6B-E4C0A74A9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96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17722" y="90701"/>
            <a:ext cx="4279531" cy="338277"/>
          </a:xfrm>
          <a:prstGeom prst="rect">
            <a:avLst/>
          </a:prstGeom>
        </p:spPr>
        <p:txBody>
          <a:bodyPr vert="horz" lIns="91522" tIns="45761" rIns="91522" bIns="45761" rtlCol="0"/>
          <a:lstStyle>
            <a:lvl1pPr algn="l">
              <a:defRPr sz="1200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1497013" y="428625"/>
            <a:ext cx="11060113" cy="6223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22" tIns="45761" rIns="91522" bIns="45761" rtlCol="0" anchor="ctr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4023" y="6403839"/>
            <a:ext cx="4279531" cy="338276"/>
          </a:xfrm>
          <a:prstGeom prst="rect">
            <a:avLst/>
          </a:prstGeom>
        </p:spPr>
        <p:txBody>
          <a:bodyPr vert="horz" lIns="91522" tIns="45761" rIns="91522" bIns="45761" rtlCol="0" anchor="b"/>
          <a:lstStyle>
            <a:lvl1pPr algn="r">
              <a:defRPr sz="1200"/>
            </a:lvl1pPr>
          </a:lstStyle>
          <a:p>
            <a:fld id="{961AAA7C-52DF-4DF8-867E-DFE324611C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머리글 개체 틀 1">
            <a:extLst>
              <a:ext uri="{FF2B5EF4-FFF2-40B4-BE49-F238E27FC236}">
                <a16:creationId xmlns:a16="http://schemas.microsoft.com/office/drawing/2014/main" id="{375E3BC1-B9A6-4911-BE3B-91C1CF35F960}"/>
              </a:ext>
            </a:extLst>
          </p:cNvPr>
          <p:cNvSpPr txBox="1">
            <a:spLocks/>
          </p:cNvSpPr>
          <p:nvPr/>
        </p:nvSpPr>
        <p:spPr>
          <a:xfrm>
            <a:off x="8023155" y="428978"/>
            <a:ext cx="1734962" cy="5590313"/>
          </a:xfrm>
          <a:prstGeom prst="rect">
            <a:avLst/>
          </a:prstGeom>
        </p:spPr>
        <p:txBody>
          <a:bodyPr vert="horz" lIns="91522" tIns="45761" rIns="91522" bIns="45761" rtlCol="0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8586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5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28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2466" y="17252"/>
            <a:ext cx="9375134" cy="6813376"/>
          </a:xfrm>
          <a:prstGeom prst="rect">
            <a:avLst/>
          </a:prstGeom>
          <a:noFill/>
          <a:ln w="1270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prstClr val="black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A4B221-178C-110D-CCD2-1CEA3F9C51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66472" y="6522925"/>
            <a:ext cx="1424814" cy="32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2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80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5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0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8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2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1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7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E89D3-4BDC-46C1-8DDF-27BD1096D2BC}" type="datetimeFigureOut">
              <a:rPr lang="ko-KR" altLang="en-US" smtClean="0"/>
              <a:t>2023-12-08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3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4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miraeij.com/police/promotion/mocktestpr3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317521-3AAC-9361-BBB6-D2310EE0D0E9}"/>
              </a:ext>
            </a:extLst>
          </p:cNvPr>
          <p:cNvSpPr/>
          <p:nvPr/>
        </p:nvSpPr>
        <p:spPr>
          <a:xfrm>
            <a:off x="568560" y="314729"/>
            <a:ext cx="8229600" cy="63853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E5A6CB-E655-E932-28C3-9BABDCDBE4F4}"/>
              </a:ext>
            </a:extLst>
          </p:cNvPr>
          <p:cNvSpPr txBox="1"/>
          <p:nvPr/>
        </p:nvSpPr>
        <p:spPr>
          <a:xfrm>
            <a:off x="2060455" y="1220728"/>
            <a:ext cx="5584946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2024 </a:t>
            </a:r>
            <a:r>
              <a: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승진 시험대비 </a:t>
            </a:r>
            <a:endParaRPr lang="en-US" altLang="ko-KR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미래인재 경찰승진</a:t>
            </a:r>
            <a:endParaRPr lang="en-US" altLang="ko-KR" sz="4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승격 파이널 모의고사</a:t>
            </a:r>
            <a:endParaRPr lang="en-US" altLang="ko-KR" sz="4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aphicFrame>
        <p:nvGraphicFramePr>
          <p:cNvPr id="43" name="Group 87">
            <a:extLst>
              <a:ext uri="{FF2B5EF4-FFF2-40B4-BE49-F238E27FC236}">
                <a16:creationId xmlns:a16="http://schemas.microsoft.com/office/drawing/2014/main" id="{7107CC52-88E8-D4BD-EBB7-D5E078714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524932"/>
              </p:ext>
            </p:extLst>
          </p:nvPr>
        </p:nvGraphicFramePr>
        <p:xfrm>
          <a:off x="9430473" y="1"/>
          <a:ext cx="2761527" cy="286952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+mn-ea"/>
                        </a:rPr>
                        <a:t>참고용 </a:t>
                      </a: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+mn-ea"/>
                        </a:rPr>
                        <a:t>url: </a:t>
                      </a:r>
                    </a:p>
                    <a:p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+mn-ea"/>
                        </a:rPr>
                        <a:t>파이널 </a:t>
                      </a:r>
                      <a:r>
                        <a:rPr lang="ko-KR" altLang="en-US" sz="800" b="0" dirty="0" err="1">
                          <a:latin typeface="맑은 고딕" panose="020B0503020000020004" pitchFamily="50" charset="-127"/>
                          <a:ea typeface="+mn-ea"/>
                        </a:rPr>
                        <a:t>빅매치</a:t>
                      </a: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+mn-ea"/>
                        </a:rPr>
                        <a:t> 모의고사</a:t>
                      </a: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+mn-ea"/>
                          <a:hlinkClick r:id="rId2"/>
                        </a:rPr>
                        <a:t>https://www.miraeij.com/police/promotion/mocktestpr3/</a:t>
                      </a:r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endParaRPr lang="en-US" altLang="ko-KR" sz="800" b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r>
                        <a:rPr lang="en-US" altLang="ko-KR" sz="800" dirty="0"/>
                        <a:t>https://dev.miraeij.com/police/promotion/promtestpr/</a:t>
                      </a:r>
                      <a:endParaRPr lang="ko-KR" altLang="en-US" sz="800" dirty="0"/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※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PPT</a:t>
                      </a: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페이지로 앵커 </a:t>
                      </a:r>
                      <a:r>
                        <a:rPr lang="ko-KR" altLang="en-US" sz="8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요청드립니다</a:t>
                      </a:r>
                      <a:r>
                        <a:rPr lang="en-US" altLang="ko-KR" sz="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※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573F69-D44C-C33B-0AF9-6C3FAA448131}"/>
              </a:ext>
            </a:extLst>
          </p:cNvPr>
          <p:cNvSpPr/>
          <p:nvPr/>
        </p:nvSpPr>
        <p:spPr>
          <a:xfrm>
            <a:off x="9120612" y="1197163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82C151B-CBC6-1BB0-CA7B-6D6BEA9C7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561" y="304072"/>
            <a:ext cx="8229600" cy="7695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8668CA9-A0C8-6C4C-750E-A7BD90A00820}"/>
              </a:ext>
            </a:extLst>
          </p:cNvPr>
          <p:cNvSpPr txBox="1"/>
          <p:nvPr/>
        </p:nvSpPr>
        <p:spPr>
          <a:xfrm>
            <a:off x="1975799" y="3024379"/>
            <a:ext cx="604738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나는 과연 합격권인가</a:t>
            </a:r>
            <a:r>
              <a:rPr lang="en-US" altLang="ko-KR" sz="3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32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FA523A-4664-B204-4F58-8E2E265538B0}"/>
              </a:ext>
            </a:extLst>
          </p:cNvPr>
          <p:cNvSpPr txBox="1"/>
          <p:nvPr/>
        </p:nvSpPr>
        <p:spPr>
          <a:xfrm>
            <a:off x="3317471" y="6245767"/>
            <a:ext cx="2274982" cy="45429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u="sng" dirty="0">
                <a:solidFill>
                  <a:schemeClr val="bg1"/>
                </a:solidFill>
              </a:rPr>
              <a:t>모의고사 신청하기</a:t>
            </a:r>
            <a:r>
              <a:rPr lang="en-US" altLang="ko-KR" u="sng" dirty="0">
                <a:solidFill>
                  <a:schemeClr val="bg1"/>
                </a:solidFill>
              </a:rPr>
              <a:t>&gt;</a:t>
            </a:r>
            <a:endParaRPr lang="en-US" altLang="ko-KR" b="1" u="sng" dirty="0">
              <a:solidFill>
                <a:schemeClr val="bg1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7D22E9F-2A63-C9D1-7728-85650FAD4897}"/>
              </a:ext>
            </a:extLst>
          </p:cNvPr>
          <p:cNvSpPr/>
          <p:nvPr/>
        </p:nvSpPr>
        <p:spPr>
          <a:xfrm>
            <a:off x="1241476" y="4579046"/>
            <a:ext cx="3118519" cy="15208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77520-A6C5-D1C7-86DB-110E5100AECE}"/>
              </a:ext>
            </a:extLst>
          </p:cNvPr>
          <p:cNvSpPr txBox="1"/>
          <p:nvPr/>
        </p:nvSpPr>
        <p:spPr>
          <a:xfrm>
            <a:off x="1164829" y="4713794"/>
            <a:ext cx="32901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[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경장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/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경사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/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경위 승진대비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2023</a:t>
            </a:r>
            <a:r>
              <a:rPr lang="ko-KR" altLang="en-US" sz="2000" b="1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년 </a:t>
            </a:r>
            <a:r>
              <a:rPr lang="en-US" altLang="ko-KR" sz="2000" b="1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12</a:t>
            </a:r>
            <a:r>
              <a:rPr lang="ko-KR" altLang="en-US" sz="2000" b="1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 </a:t>
            </a:r>
            <a:r>
              <a:rPr lang="en-US" altLang="ko-KR" sz="2000" b="1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17</a:t>
            </a:r>
            <a:r>
              <a:rPr lang="ko-KR" altLang="en-US" sz="2000" b="1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</a:t>
            </a:r>
            <a:r>
              <a:rPr lang="en-US" altLang="ko-KR" sz="2000" b="1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b="1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</a:t>
            </a:r>
            <a:r>
              <a:rPr lang="en-US" altLang="ko-KR" sz="2000" b="1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09:20 ~ 12:15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CD9A124-3F55-125B-892C-7528FD9E49D0}"/>
              </a:ext>
            </a:extLst>
          </p:cNvPr>
          <p:cNvSpPr/>
          <p:nvPr/>
        </p:nvSpPr>
        <p:spPr>
          <a:xfrm>
            <a:off x="4999490" y="4579046"/>
            <a:ext cx="3118519" cy="1520832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66155D-57FD-F296-C8EF-A5E959BF1153}"/>
              </a:ext>
            </a:extLst>
          </p:cNvPr>
          <p:cNvSpPr txBox="1"/>
          <p:nvPr/>
        </p:nvSpPr>
        <p:spPr>
          <a:xfrm>
            <a:off x="4922843" y="4713794"/>
            <a:ext cx="32901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[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경감 승진대비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]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b="1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2023</a:t>
            </a:r>
            <a:r>
              <a:rPr lang="ko-KR" altLang="en-US" sz="2000" b="1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년 </a:t>
            </a:r>
            <a:r>
              <a:rPr lang="en-US" altLang="ko-KR" sz="2000" b="1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12</a:t>
            </a:r>
            <a:r>
              <a:rPr lang="ko-KR" altLang="en-US" sz="2000" b="1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월 </a:t>
            </a:r>
            <a:r>
              <a:rPr lang="en-US" altLang="ko-KR" sz="2000" b="1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17</a:t>
            </a:r>
            <a:r>
              <a:rPr lang="ko-KR" altLang="en-US" sz="2000" b="1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</a:t>
            </a:r>
            <a:r>
              <a:rPr lang="en-US" altLang="ko-KR" sz="2000" b="1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b="1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일</a:t>
            </a:r>
            <a:r>
              <a:rPr lang="en-US" altLang="ko-KR" sz="2000" b="1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09:20 ~ 12:50</a:t>
            </a:r>
          </a:p>
        </p:txBody>
      </p:sp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D9CE69F8-3091-D3AA-6295-E7FA411A4FC4}"/>
              </a:ext>
            </a:extLst>
          </p:cNvPr>
          <p:cNvSpPr/>
          <p:nvPr/>
        </p:nvSpPr>
        <p:spPr>
          <a:xfrm rot="16200000">
            <a:off x="4412108" y="2113118"/>
            <a:ext cx="284954" cy="4478428"/>
          </a:xfrm>
          <a:prstGeom prst="rightBracket">
            <a:avLst>
              <a:gd name="adj" fmla="val 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B7D268-DA9B-CCC7-EAF4-F55052C24231}"/>
              </a:ext>
            </a:extLst>
          </p:cNvPr>
          <p:cNvSpPr txBox="1"/>
          <p:nvPr/>
        </p:nvSpPr>
        <p:spPr>
          <a:xfrm>
            <a:off x="2940441" y="3797580"/>
            <a:ext cx="3430020" cy="70788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온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/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오프라인 동시 진행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20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오프라인 </a:t>
            </a:r>
            <a:r>
              <a:rPr lang="ko-KR" altLang="en-US" sz="2000" b="1" dirty="0" err="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응시료</a:t>
            </a:r>
            <a:r>
              <a:rPr lang="ko-KR" altLang="en-US" sz="20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무료</a:t>
            </a:r>
            <a:r>
              <a:rPr lang="en-US" altLang="ko-KR" sz="20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!!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7A1EE-0686-89D7-6537-A1B79D91CF6A}"/>
              </a:ext>
            </a:extLst>
          </p:cNvPr>
          <p:cNvSpPr txBox="1"/>
          <p:nvPr/>
        </p:nvSpPr>
        <p:spPr>
          <a:xfrm>
            <a:off x="0" y="-2770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7482EA-DDFD-AB59-049D-AF64F7E3069A}"/>
              </a:ext>
            </a:extLst>
          </p:cNvPr>
          <p:cNvSpPr txBox="1"/>
          <p:nvPr/>
        </p:nvSpPr>
        <p:spPr>
          <a:xfrm>
            <a:off x="43415" y="1220728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8283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CF24B01-1FF2-1F33-AFCE-F01F2B16ECDA}"/>
              </a:ext>
            </a:extLst>
          </p:cNvPr>
          <p:cNvSpPr/>
          <p:nvPr/>
        </p:nvSpPr>
        <p:spPr>
          <a:xfrm>
            <a:off x="568560" y="711210"/>
            <a:ext cx="8229600" cy="9541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317521-3AAC-9361-BBB6-D2310EE0D0E9}"/>
              </a:ext>
            </a:extLst>
          </p:cNvPr>
          <p:cNvSpPr/>
          <p:nvPr/>
        </p:nvSpPr>
        <p:spPr>
          <a:xfrm>
            <a:off x="568560" y="314729"/>
            <a:ext cx="8229600" cy="63853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87">
            <a:extLst>
              <a:ext uri="{FF2B5EF4-FFF2-40B4-BE49-F238E27FC236}">
                <a16:creationId xmlns:a16="http://schemas.microsoft.com/office/drawing/2014/main" id="{FBF373F4-4BA4-BB91-D4C9-F0506DED6511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FA712F8-05B0-F39E-3E6E-FABD95D1CD88}"/>
              </a:ext>
            </a:extLst>
          </p:cNvPr>
          <p:cNvSpPr txBox="1"/>
          <p:nvPr/>
        </p:nvSpPr>
        <p:spPr>
          <a:xfrm>
            <a:off x="1986437" y="1881491"/>
            <a:ext cx="563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현직 생활 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× </a:t>
            </a:r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학업 병행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25E62430-151C-B5BE-8368-EA19CE956A7C}"/>
              </a:ext>
            </a:extLst>
          </p:cNvPr>
          <p:cNvCxnSpPr>
            <a:cxnSpLocks/>
          </p:cNvCxnSpPr>
          <p:nvPr/>
        </p:nvCxnSpPr>
        <p:spPr>
          <a:xfrm flipH="1">
            <a:off x="1501629" y="4780775"/>
            <a:ext cx="6553519" cy="50388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6C027C86-6BF5-1E6E-4BB4-DBBC90FD83C0}"/>
              </a:ext>
            </a:extLst>
          </p:cNvPr>
          <p:cNvSpPr/>
          <p:nvPr/>
        </p:nvSpPr>
        <p:spPr>
          <a:xfrm>
            <a:off x="955495" y="2538508"/>
            <a:ext cx="2487844" cy="17809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FC9892-BFA5-B600-C65C-D2D1BA0605B3}"/>
              </a:ext>
            </a:extLst>
          </p:cNvPr>
          <p:cNvSpPr txBox="1"/>
          <p:nvPr/>
        </p:nvSpPr>
        <p:spPr>
          <a:xfrm>
            <a:off x="1137806" y="2812885"/>
            <a:ext cx="19575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승진 시험이 </a:t>
            </a:r>
            <a:endParaRPr lang="en-US" altLang="ko-KR" sz="2000" b="1" dirty="0">
              <a:solidFill>
                <a:sysClr val="windowText" lastClr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코앞</a:t>
            </a:r>
            <a:r>
              <a:rPr lang="ko-KR" altLang="en-US" sz="2000" dirty="0">
                <a:solidFill>
                  <a:sysClr val="windowText" lastClr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인데</a:t>
            </a:r>
            <a:endParaRPr lang="en-US" altLang="ko-KR" sz="2000" dirty="0">
              <a:solidFill>
                <a:sysClr val="windowText" lastClr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내 실력은 </a:t>
            </a:r>
            <a:endParaRPr lang="en-US" altLang="ko-KR" sz="2000" b="1" dirty="0">
              <a:solidFill>
                <a:sysClr val="windowText" lastClr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어느 정도일까</a:t>
            </a:r>
            <a:r>
              <a:rPr lang="en-US" altLang="ko-KR" sz="2000" dirty="0">
                <a:solidFill>
                  <a:sysClr val="windowText" lastClr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000" dirty="0">
              <a:solidFill>
                <a:sysClr val="windowText" lastClr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53E084D9-514B-561D-1C8B-C28A02DACA96}"/>
              </a:ext>
            </a:extLst>
          </p:cNvPr>
          <p:cNvSpPr/>
          <p:nvPr/>
        </p:nvSpPr>
        <p:spPr>
          <a:xfrm>
            <a:off x="3522250" y="2538508"/>
            <a:ext cx="2487844" cy="17809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D074AB-C05D-C5A0-30FA-BF0B12B7AAF2}"/>
              </a:ext>
            </a:extLst>
          </p:cNvPr>
          <p:cNvSpPr txBox="1"/>
          <p:nvPr/>
        </p:nvSpPr>
        <p:spPr>
          <a:xfrm>
            <a:off x="3701355" y="2812885"/>
            <a:ext cx="229902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짧은 시간 내에</a:t>
            </a:r>
            <a:endParaRPr lang="en-US" altLang="ko-KR" sz="2000" dirty="0">
              <a:solidFill>
                <a:sysClr val="windowText" lastClr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출제 가능성이</a:t>
            </a:r>
            <a:endParaRPr lang="en-US" altLang="ko-KR" sz="2000" b="1" dirty="0">
              <a:solidFill>
                <a:sysClr val="windowText" lastClr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높은 문제만</a:t>
            </a:r>
            <a:endParaRPr lang="en-US" altLang="ko-KR" sz="2000" b="1" dirty="0">
              <a:solidFill>
                <a:sysClr val="windowText" lastClr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접할 수는 없을까</a:t>
            </a:r>
            <a:r>
              <a:rPr lang="en-US" altLang="ko-KR" sz="2000" dirty="0">
                <a:solidFill>
                  <a:sysClr val="windowText" lastClr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000" dirty="0">
              <a:solidFill>
                <a:sysClr val="windowText" lastClr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B23A461-9F8F-BA03-5466-BB645EF5E869}"/>
              </a:ext>
            </a:extLst>
          </p:cNvPr>
          <p:cNvSpPr/>
          <p:nvPr/>
        </p:nvSpPr>
        <p:spPr>
          <a:xfrm>
            <a:off x="6096000" y="2538508"/>
            <a:ext cx="2487844" cy="178098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3F306C-5D70-E4E2-93C8-9C1E3EC4323D}"/>
              </a:ext>
            </a:extLst>
          </p:cNvPr>
          <p:cNvSpPr txBox="1"/>
          <p:nvPr/>
        </p:nvSpPr>
        <p:spPr>
          <a:xfrm>
            <a:off x="6613807" y="2812885"/>
            <a:ext cx="16097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실제 시험에</a:t>
            </a:r>
            <a:endParaRPr lang="en-US" altLang="ko-KR" sz="2000" dirty="0">
              <a:solidFill>
                <a:sysClr val="windowText" lastClr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어떤 문제가 </a:t>
            </a:r>
            <a:endParaRPr lang="en-US" altLang="ko-KR" sz="2000" b="1" dirty="0">
              <a:solidFill>
                <a:sysClr val="windowText" lastClr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2000" b="1" dirty="0">
                <a:solidFill>
                  <a:sysClr val="windowText" lastClr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나올까</a:t>
            </a:r>
            <a:r>
              <a:rPr lang="en-US" altLang="ko-KR" sz="2000" b="1" dirty="0">
                <a:solidFill>
                  <a:sysClr val="windowText" lastClr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2000" b="1" dirty="0">
              <a:solidFill>
                <a:sysClr val="windowText" lastClr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E3873A8-3877-219A-70F0-39CC7D7811E3}"/>
              </a:ext>
            </a:extLst>
          </p:cNvPr>
          <p:cNvSpPr txBox="1"/>
          <p:nvPr/>
        </p:nvSpPr>
        <p:spPr>
          <a:xfrm>
            <a:off x="563169" y="926653"/>
            <a:ext cx="8406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경장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경사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8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경위급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8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경감급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온</a:t>
            </a:r>
            <a:r>
              <a:rPr lang="en-US" altLang="ko-KR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2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오프라인 모의고사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7EB2A7-DB90-7C66-ED13-DF6B7281F549}"/>
              </a:ext>
            </a:extLst>
          </p:cNvPr>
          <p:cNvSpPr txBox="1"/>
          <p:nvPr/>
        </p:nvSpPr>
        <p:spPr>
          <a:xfrm>
            <a:off x="2626973" y="4544359"/>
            <a:ext cx="4358028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불안하고 막막하시죠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B7530275-9446-2755-8049-CAF8FB193309}"/>
              </a:ext>
            </a:extLst>
          </p:cNvPr>
          <p:cNvSpPr/>
          <p:nvPr/>
        </p:nvSpPr>
        <p:spPr>
          <a:xfrm>
            <a:off x="4220072" y="5064453"/>
            <a:ext cx="1092200" cy="4657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3B9740-3FE2-54B7-BB7E-9A91AE5B788C}"/>
              </a:ext>
            </a:extLst>
          </p:cNvPr>
          <p:cNvSpPr txBox="1"/>
          <p:nvPr/>
        </p:nvSpPr>
        <p:spPr>
          <a:xfrm>
            <a:off x="880533" y="5527069"/>
            <a:ext cx="79176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승진 수험생 여러분의 고민을 해결할 수 있는 방법은 바로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pPr algn="ctr"/>
            <a:r>
              <a:rPr lang="ko-KR" altLang="en-US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미래인재 경찰학원 최종점검 </a:t>
            </a:r>
            <a:endParaRPr lang="en-US" altLang="ko-KR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승격 파이널 모의고사입니다</a:t>
            </a:r>
            <a:r>
              <a:rPr lang="en-US" altLang="ko-KR" sz="2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EEC82-E1B0-60E1-C024-297FE34F1307}"/>
              </a:ext>
            </a:extLst>
          </p:cNvPr>
          <p:cNvSpPr txBox="1"/>
          <p:nvPr/>
        </p:nvSpPr>
        <p:spPr>
          <a:xfrm>
            <a:off x="0" y="71077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8247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317521-3AAC-9361-BBB6-D2310EE0D0E9}"/>
              </a:ext>
            </a:extLst>
          </p:cNvPr>
          <p:cNvSpPr/>
          <p:nvPr/>
        </p:nvSpPr>
        <p:spPr>
          <a:xfrm>
            <a:off x="568560" y="314729"/>
            <a:ext cx="8229600" cy="63853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87">
            <a:extLst>
              <a:ext uri="{FF2B5EF4-FFF2-40B4-BE49-F238E27FC236}">
                <a16:creationId xmlns:a16="http://schemas.microsoft.com/office/drawing/2014/main" id="{FBF373F4-4BA4-BB91-D4C9-F0506DED6511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5B1433F4-2161-579F-CAED-6C2F41E35D3D}"/>
              </a:ext>
            </a:extLst>
          </p:cNvPr>
          <p:cNvSpPr/>
          <p:nvPr/>
        </p:nvSpPr>
        <p:spPr>
          <a:xfrm>
            <a:off x="5713430" y="7483835"/>
            <a:ext cx="31550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200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더 많은 합격수기 확인하기</a:t>
            </a:r>
            <a:r>
              <a:rPr lang="en-US" altLang="ko-KR" sz="200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CAABFE-9D50-67CE-10A1-AF66E6BC9AAA}"/>
              </a:ext>
            </a:extLst>
          </p:cNvPr>
          <p:cNvSpPr txBox="1"/>
          <p:nvPr/>
        </p:nvSpPr>
        <p:spPr>
          <a:xfrm>
            <a:off x="3236384" y="382936"/>
            <a:ext cx="3198284" cy="584775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미래인재 승격 파이널 모의고사 </a:t>
            </a:r>
            <a:endParaRPr lang="en-US" altLang="ko-KR" sz="16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z="1600" b="1" dirty="0">
                <a:solidFill>
                  <a:srgbClr val="00CC66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Point1</a:t>
            </a:r>
            <a:endParaRPr lang="ko-KR" altLang="en-US" sz="1600" b="1" dirty="0">
              <a:solidFill>
                <a:srgbClr val="00CC66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7CEE2-92C2-EDFF-45B0-7B3FD27BA676}"/>
              </a:ext>
            </a:extLst>
          </p:cNvPr>
          <p:cNvSpPr txBox="1"/>
          <p:nvPr/>
        </p:nvSpPr>
        <p:spPr>
          <a:xfrm>
            <a:off x="3700438" y="1040016"/>
            <a:ext cx="2270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이름이 곧 실력</a:t>
            </a:r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!</a:t>
            </a:r>
            <a:endParaRPr lang="ko-KR" altLang="en-US" sz="24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1255DA-1C9F-3431-A334-AE44987E2392}"/>
              </a:ext>
            </a:extLst>
          </p:cNvPr>
          <p:cNvSpPr txBox="1"/>
          <p:nvPr/>
        </p:nvSpPr>
        <p:spPr>
          <a:xfrm>
            <a:off x="1871663" y="5267204"/>
            <a:ext cx="1896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먼저 경험해 본</a:t>
            </a: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합격 선배가 인정하는 </a:t>
            </a: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신광은 </a:t>
            </a:r>
            <a:r>
              <a:rPr lang="ko-KR" altLang="en-US" sz="12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승진팀</a:t>
            </a: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94412E-3C67-4E60-FC41-7CFB09212107}"/>
              </a:ext>
            </a:extLst>
          </p:cNvPr>
          <p:cNvSpPr txBox="1"/>
          <p:nvPr/>
        </p:nvSpPr>
        <p:spPr>
          <a:xfrm>
            <a:off x="3690994" y="5267204"/>
            <a:ext cx="2125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최소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10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이상의 강의와 </a:t>
            </a: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출제분석을 바탕으로 한 </a:t>
            </a: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급이 다른 모의고사</a:t>
            </a: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B0AF1B-6434-1852-B219-C00B458283FC}"/>
              </a:ext>
            </a:extLst>
          </p:cNvPr>
          <p:cNvSpPr txBox="1"/>
          <p:nvPr/>
        </p:nvSpPr>
        <p:spPr>
          <a:xfrm>
            <a:off x="5771873" y="5267204"/>
            <a:ext cx="18193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경찰 학원 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 학원에서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  <a:p>
            <a:pPr algn="ctr"/>
            <a:r>
              <a:rPr lang="ko-KR" altLang="en-US" sz="12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고퀄리티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문제로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054B62B-8C59-F9D7-CC90-22BBA04EF313}"/>
              </a:ext>
            </a:extLst>
          </p:cNvPr>
          <p:cNvSpPr/>
          <p:nvPr/>
        </p:nvSpPr>
        <p:spPr>
          <a:xfrm>
            <a:off x="1871663" y="5217577"/>
            <a:ext cx="1819331" cy="824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999FEB51-1335-E854-AFB1-29E8719EA353}"/>
              </a:ext>
            </a:extLst>
          </p:cNvPr>
          <p:cNvSpPr/>
          <p:nvPr/>
        </p:nvSpPr>
        <p:spPr>
          <a:xfrm>
            <a:off x="3805382" y="5217577"/>
            <a:ext cx="1819331" cy="824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3CE0D5F-2DF5-C8B0-2DC9-8A42B6085E15}"/>
              </a:ext>
            </a:extLst>
          </p:cNvPr>
          <p:cNvSpPr/>
          <p:nvPr/>
        </p:nvSpPr>
        <p:spPr>
          <a:xfrm>
            <a:off x="5739101" y="5217577"/>
            <a:ext cx="1819331" cy="824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06B13B6-6503-12A7-BB4A-B770F7CE1D39}"/>
              </a:ext>
            </a:extLst>
          </p:cNvPr>
          <p:cNvSpPr txBox="1"/>
          <p:nvPr/>
        </p:nvSpPr>
        <p:spPr>
          <a:xfrm>
            <a:off x="6243758" y="5149913"/>
            <a:ext cx="6470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4593F8-856A-D2C6-74A0-09B5547017EB}"/>
              </a:ext>
            </a:extLst>
          </p:cNvPr>
          <p:cNvSpPr txBox="1"/>
          <p:nvPr/>
        </p:nvSpPr>
        <p:spPr>
          <a:xfrm>
            <a:off x="5159231" y="6074075"/>
            <a:ext cx="370793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lang="ko-KR" altLang="en-US" sz="7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경찰학원 중 브랜드 검색어 </a:t>
            </a:r>
            <a:r>
              <a:rPr lang="en-US" altLang="ko-KR" sz="7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7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개월 연속 </a:t>
            </a:r>
            <a:r>
              <a:rPr lang="en-US" altLang="ko-KR" sz="7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7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 </a:t>
            </a:r>
            <a:r>
              <a:rPr lang="en-US" altLang="ko-KR" sz="7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출처 </a:t>
            </a:r>
            <a:r>
              <a:rPr lang="en-US" altLang="ko-KR" sz="7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7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네이버 키워드 </a:t>
            </a:r>
            <a:r>
              <a:rPr lang="en-US" altLang="ko-KR" sz="7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22.10~23.2</a:t>
            </a:r>
            <a:r>
              <a:rPr lang="ko-KR" altLang="en-US" sz="7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7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19" name="모서리가 둥근 직사각형 93">
            <a:extLst>
              <a:ext uri="{FF2B5EF4-FFF2-40B4-BE49-F238E27FC236}">
                <a16:creationId xmlns:a16="http://schemas.microsoft.com/office/drawing/2014/main" id="{8ADCEABA-AE7A-DC28-339A-1F7FE515A774}"/>
              </a:ext>
            </a:extLst>
          </p:cNvPr>
          <p:cNvSpPr/>
          <p:nvPr/>
        </p:nvSpPr>
        <p:spPr>
          <a:xfrm>
            <a:off x="1743414" y="1578010"/>
            <a:ext cx="3081312" cy="344953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 출제 </a:t>
            </a:r>
            <a:r>
              <a:rPr lang="ko-KR" altLang="en-US" sz="12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위원급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전문 교수진</a:t>
            </a: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모서리가 둥근 직사각형 93">
            <a:extLst>
              <a:ext uri="{FF2B5EF4-FFF2-40B4-BE49-F238E27FC236}">
                <a16:creationId xmlns:a16="http://schemas.microsoft.com/office/drawing/2014/main" id="{505EE9C0-22EC-95EF-1F55-5E7512F43FC6}"/>
              </a:ext>
            </a:extLst>
          </p:cNvPr>
          <p:cNvSpPr/>
          <p:nvPr/>
        </p:nvSpPr>
        <p:spPr>
          <a:xfrm>
            <a:off x="4894012" y="1578010"/>
            <a:ext cx="3335588" cy="344953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미래인재 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신광은 </a:t>
            </a:r>
            <a:r>
              <a:rPr lang="ko-KR" altLang="en-US" sz="12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승진팀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출제</a:t>
            </a: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87CAF8-092D-97A9-0517-58DF03137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862" y="2227997"/>
            <a:ext cx="4171749" cy="2399964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7EDD9779-502F-821E-C00E-DBBD8D54C69F}"/>
              </a:ext>
            </a:extLst>
          </p:cNvPr>
          <p:cNvSpPr/>
          <p:nvPr/>
        </p:nvSpPr>
        <p:spPr>
          <a:xfrm>
            <a:off x="5970611" y="2294467"/>
            <a:ext cx="1688739" cy="233349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10D540-C3BD-249A-51F2-086988285FF5}"/>
              </a:ext>
            </a:extLst>
          </p:cNvPr>
          <p:cNvSpPr txBox="1"/>
          <p:nvPr/>
        </p:nvSpPr>
        <p:spPr>
          <a:xfrm>
            <a:off x="5922842" y="3777039"/>
            <a:ext cx="15181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행정법</a:t>
            </a: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김정일 교수</a:t>
            </a: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C9F424-83AE-6196-BFA7-CF6C95AEAE29}"/>
              </a:ext>
            </a:extLst>
          </p:cNvPr>
          <p:cNvSpPr txBox="1"/>
          <p:nvPr/>
        </p:nvSpPr>
        <p:spPr>
          <a:xfrm>
            <a:off x="43416" y="19827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910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317521-3AAC-9361-BBB6-D2310EE0D0E9}"/>
              </a:ext>
            </a:extLst>
          </p:cNvPr>
          <p:cNvSpPr/>
          <p:nvPr/>
        </p:nvSpPr>
        <p:spPr>
          <a:xfrm>
            <a:off x="568560" y="314729"/>
            <a:ext cx="8229600" cy="63853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B1433F4-2161-579F-CAED-6C2F41E35D3D}"/>
              </a:ext>
            </a:extLst>
          </p:cNvPr>
          <p:cNvSpPr/>
          <p:nvPr/>
        </p:nvSpPr>
        <p:spPr>
          <a:xfrm>
            <a:off x="5713430" y="7483835"/>
            <a:ext cx="31550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200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더 많은 합격수기 확인하기</a:t>
            </a:r>
            <a:r>
              <a:rPr lang="en-US" altLang="ko-KR" sz="200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FE8DF1-A26D-E742-EC09-EC7ECFA668DE}"/>
              </a:ext>
            </a:extLst>
          </p:cNvPr>
          <p:cNvSpPr txBox="1"/>
          <p:nvPr/>
        </p:nvSpPr>
        <p:spPr>
          <a:xfrm>
            <a:off x="3236384" y="382936"/>
            <a:ext cx="3198284" cy="584775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미래인재 승격 파이널 모의고사 </a:t>
            </a:r>
            <a:endParaRPr lang="en-US" altLang="ko-KR" sz="16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z="1600" b="1" dirty="0">
                <a:solidFill>
                  <a:srgbClr val="00CC66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Point2</a:t>
            </a:r>
            <a:endParaRPr lang="ko-KR" altLang="en-US" sz="1600" b="1" dirty="0">
              <a:solidFill>
                <a:srgbClr val="00CC66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F4FAE09-ABFD-DC60-2A10-1F23CD9F5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33" y="1212532"/>
            <a:ext cx="6368076" cy="473106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954540F-601D-E5DF-C3B5-8434AFDF10FC}"/>
              </a:ext>
            </a:extLst>
          </p:cNvPr>
          <p:cNvSpPr/>
          <p:nvPr/>
        </p:nvSpPr>
        <p:spPr>
          <a:xfrm rot="19800000">
            <a:off x="1306233" y="3067731"/>
            <a:ext cx="1393248" cy="15908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/>
              <a:t>경찰승진 승격 파이널</a:t>
            </a:r>
            <a:endParaRPr lang="ko-KR" altLang="en-US" sz="900" b="1" dirty="0"/>
          </a:p>
        </p:txBody>
      </p:sp>
      <p:graphicFrame>
        <p:nvGraphicFramePr>
          <p:cNvPr id="9" name="Group 87">
            <a:extLst>
              <a:ext uri="{FF2B5EF4-FFF2-40B4-BE49-F238E27FC236}">
                <a16:creationId xmlns:a16="http://schemas.microsoft.com/office/drawing/2014/main" id="{5DC96E19-F927-0D70-B8CC-3A061E584F8A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문구 수정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0FE387D5-C739-4471-4A65-330CECA60263}"/>
              </a:ext>
            </a:extLst>
          </p:cNvPr>
          <p:cNvSpPr/>
          <p:nvPr/>
        </p:nvSpPr>
        <p:spPr>
          <a:xfrm>
            <a:off x="1535600" y="2923286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B392DA-D29A-AFB7-2D97-4B6090190854}"/>
              </a:ext>
            </a:extLst>
          </p:cNvPr>
          <p:cNvSpPr/>
          <p:nvPr/>
        </p:nvSpPr>
        <p:spPr>
          <a:xfrm>
            <a:off x="4207931" y="1448307"/>
            <a:ext cx="2531536" cy="227767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/>
              <a:t>미래인재 승격 파이널 </a:t>
            </a:r>
            <a:r>
              <a:rPr lang="ko-KR" altLang="en-US" sz="1200" b="1" dirty="0"/>
              <a:t>모의고사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2E8AD5-ECE4-556E-9F84-4C99CC3C332E}"/>
              </a:ext>
            </a:extLst>
          </p:cNvPr>
          <p:cNvSpPr/>
          <p:nvPr/>
        </p:nvSpPr>
        <p:spPr>
          <a:xfrm>
            <a:off x="6254668" y="1269599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1FAAE-AA3E-C025-3C18-E9FBC4E1FDF1}"/>
              </a:ext>
            </a:extLst>
          </p:cNvPr>
          <p:cNvSpPr txBox="1"/>
          <p:nvPr/>
        </p:nvSpPr>
        <p:spPr>
          <a:xfrm>
            <a:off x="109645" y="13006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1273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317521-3AAC-9361-BBB6-D2310EE0D0E9}"/>
              </a:ext>
            </a:extLst>
          </p:cNvPr>
          <p:cNvSpPr/>
          <p:nvPr/>
        </p:nvSpPr>
        <p:spPr>
          <a:xfrm>
            <a:off x="568560" y="314729"/>
            <a:ext cx="8229600" cy="63853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87">
            <a:extLst>
              <a:ext uri="{FF2B5EF4-FFF2-40B4-BE49-F238E27FC236}">
                <a16:creationId xmlns:a16="http://schemas.microsoft.com/office/drawing/2014/main" id="{FBF373F4-4BA4-BB91-D4C9-F0506DED6511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39" name="직사각형 38">
            <a:extLst>
              <a:ext uri="{FF2B5EF4-FFF2-40B4-BE49-F238E27FC236}">
                <a16:creationId xmlns:a16="http://schemas.microsoft.com/office/drawing/2014/main" id="{5B1433F4-2161-579F-CAED-6C2F41E35D3D}"/>
              </a:ext>
            </a:extLst>
          </p:cNvPr>
          <p:cNvSpPr/>
          <p:nvPr/>
        </p:nvSpPr>
        <p:spPr>
          <a:xfrm>
            <a:off x="5713430" y="7483835"/>
            <a:ext cx="31550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ko-KR" altLang="en-US" sz="200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더 많은 합격수기 확인하기</a:t>
            </a:r>
            <a:r>
              <a:rPr lang="en-US" altLang="ko-KR" sz="2000" spc="-15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&gt;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2C449F-B9CB-EB8F-A6B7-552EA8B48378}"/>
              </a:ext>
            </a:extLst>
          </p:cNvPr>
          <p:cNvSpPr txBox="1"/>
          <p:nvPr/>
        </p:nvSpPr>
        <p:spPr>
          <a:xfrm>
            <a:off x="3236384" y="382936"/>
            <a:ext cx="3198284" cy="584775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미래인재 승격 파이널 모의고사 </a:t>
            </a:r>
            <a:endParaRPr lang="en-US" altLang="ko-KR" sz="1600" b="1" dirty="0">
              <a:solidFill>
                <a:schemeClr val="bg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ctr"/>
            <a:r>
              <a:rPr lang="en-US" altLang="ko-KR" sz="1600" b="1" dirty="0">
                <a:solidFill>
                  <a:srgbClr val="00CC66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Point3</a:t>
            </a:r>
            <a:endParaRPr lang="ko-KR" altLang="en-US" sz="1600" b="1" dirty="0">
              <a:solidFill>
                <a:srgbClr val="00CC66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22AB15-A50E-B2F0-9A65-648A7B924C8F}"/>
              </a:ext>
            </a:extLst>
          </p:cNvPr>
          <p:cNvSpPr txBox="1"/>
          <p:nvPr/>
        </p:nvSpPr>
        <p:spPr>
          <a:xfrm>
            <a:off x="3084887" y="1040016"/>
            <a:ext cx="35012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경찰 승진 전용 모의고사</a:t>
            </a:r>
          </a:p>
        </p:txBody>
      </p:sp>
      <p:sp>
        <p:nvSpPr>
          <p:cNvPr id="14" name="모서리가 둥근 직사각형 93">
            <a:extLst>
              <a:ext uri="{FF2B5EF4-FFF2-40B4-BE49-F238E27FC236}">
                <a16:creationId xmlns:a16="http://schemas.microsoft.com/office/drawing/2014/main" id="{9A5141B6-2F62-337A-E15B-F9458A141662}"/>
              </a:ext>
            </a:extLst>
          </p:cNvPr>
          <p:cNvSpPr/>
          <p:nvPr/>
        </p:nvSpPr>
        <p:spPr>
          <a:xfrm>
            <a:off x="1743414" y="1578010"/>
            <a:ext cx="3081312" cy="419373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경장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경사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경위급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경감급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최종점검 모의고사</a:t>
            </a:r>
          </a:p>
        </p:txBody>
      </p:sp>
      <p:sp>
        <p:nvSpPr>
          <p:cNvPr id="15" name="모서리가 둥근 직사각형 93">
            <a:extLst>
              <a:ext uri="{FF2B5EF4-FFF2-40B4-BE49-F238E27FC236}">
                <a16:creationId xmlns:a16="http://schemas.microsoft.com/office/drawing/2014/main" id="{AE286B68-CA3F-B1B3-45EE-F18477364350}"/>
              </a:ext>
            </a:extLst>
          </p:cNvPr>
          <p:cNvSpPr/>
          <p:nvPr/>
        </p:nvSpPr>
        <p:spPr>
          <a:xfrm>
            <a:off x="4894012" y="1578010"/>
            <a:ext cx="3335588" cy="419373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#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승진 전용 과목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출제 문제</a:t>
            </a: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E2052A-BC28-2553-1656-233332EA14FF}"/>
              </a:ext>
            </a:extLst>
          </p:cNvPr>
          <p:cNvSpPr txBox="1"/>
          <p:nvPr/>
        </p:nvSpPr>
        <p:spPr>
          <a:xfrm>
            <a:off x="4669690" y="3632771"/>
            <a:ext cx="353555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 시험과 동일한 실전연습</a:t>
            </a: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 시험과 동일한 객관식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주관식 답안지 제공</a:t>
            </a:r>
            <a:endParaRPr lang="en-US" altLang="ko-KR" sz="11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7D66B5ED-BA67-9D61-49F1-7688D6678E12}"/>
              </a:ext>
            </a:extLst>
          </p:cNvPr>
          <p:cNvSpPr/>
          <p:nvPr/>
        </p:nvSpPr>
        <p:spPr>
          <a:xfrm>
            <a:off x="4037377" y="3483292"/>
            <a:ext cx="4192223" cy="824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F3AF55-1A1D-1A64-6D4D-6A02EBB9BE14}"/>
              </a:ext>
            </a:extLst>
          </p:cNvPr>
          <p:cNvSpPr txBox="1"/>
          <p:nvPr/>
        </p:nvSpPr>
        <p:spPr>
          <a:xfrm>
            <a:off x="1666907" y="4668165"/>
            <a:ext cx="393699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시험 후 주관식 행정법 첨삭 제공</a:t>
            </a: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오프라인 모의고사 응시 시 전부 무료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747E63-F74B-1453-9835-2A6A8A53136E}"/>
              </a:ext>
            </a:extLst>
          </p:cNvPr>
          <p:cNvSpPr txBox="1"/>
          <p:nvPr/>
        </p:nvSpPr>
        <p:spPr>
          <a:xfrm>
            <a:off x="1666907" y="2686840"/>
            <a:ext cx="360957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시험을 통해서 자신의 위치 및 합격권 점검</a:t>
            </a:r>
            <a:endParaRPr lang="en-US" altLang="ko-KR" sz="14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나는 과연 합격권인가</a:t>
            </a:r>
            <a:r>
              <a:rPr lang="en-US" altLang="ko-KR" sz="11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AF5ED967-ED99-BDAA-6FFB-03D646C06800}"/>
              </a:ext>
            </a:extLst>
          </p:cNvPr>
          <p:cNvSpPr/>
          <p:nvPr/>
        </p:nvSpPr>
        <p:spPr>
          <a:xfrm>
            <a:off x="1666907" y="4478407"/>
            <a:ext cx="4429093" cy="824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2A1F3F2-EC78-644C-9546-059B8B162592}"/>
              </a:ext>
            </a:extLst>
          </p:cNvPr>
          <p:cNvSpPr/>
          <p:nvPr/>
        </p:nvSpPr>
        <p:spPr>
          <a:xfrm>
            <a:off x="1666907" y="2531353"/>
            <a:ext cx="4429093" cy="8249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A7093-66F4-39F0-5F13-7B14ADC1A168}"/>
              </a:ext>
            </a:extLst>
          </p:cNvPr>
          <p:cNvSpPr txBox="1"/>
          <p:nvPr/>
        </p:nvSpPr>
        <p:spPr>
          <a:xfrm>
            <a:off x="171776" y="13006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16025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317521-3AAC-9361-BBB6-D2310EE0D0E9}"/>
              </a:ext>
            </a:extLst>
          </p:cNvPr>
          <p:cNvSpPr/>
          <p:nvPr/>
        </p:nvSpPr>
        <p:spPr>
          <a:xfrm>
            <a:off x="568560" y="314729"/>
            <a:ext cx="8229600" cy="63853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40EFC8-8348-960D-F945-D87566F35B98}"/>
              </a:ext>
            </a:extLst>
          </p:cNvPr>
          <p:cNvSpPr txBox="1"/>
          <p:nvPr/>
        </p:nvSpPr>
        <p:spPr>
          <a:xfrm>
            <a:off x="559753" y="322652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2024 </a:t>
            </a:r>
            <a:r>
              <a:rPr lang="ko-KR" altLang="en-US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경찰승진 승격 파이널 모의고사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3948203-DCC7-C2D6-9E8A-3BD89F024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336977"/>
              </p:ext>
            </p:extLst>
          </p:nvPr>
        </p:nvGraphicFramePr>
        <p:xfrm>
          <a:off x="4712721" y="1401834"/>
          <a:ext cx="3739626" cy="41565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4831">
                  <a:extLst>
                    <a:ext uri="{9D8B030D-6E8A-4147-A177-3AD203B41FA5}">
                      <a16:colId xmlns:a16="http://schemas.microsoft.com/office/drawing/2014/main" val="744954445"/>
                    </a:ext>
                  </a:extLst>
                </a:gridCol>
                <a:gridCol w="2934795">
                  <a:extLst>
                    <a:ext uri="{9D8B030D-6E8A-4147-A177-3AD203B41FA5}">
                      <a16:colId xmlns:a16="http://schemas.microsoft.com/office/drawing/2014/main" val="1964209284"/>
                    </a:ext>
                  </a:extLst>
                </a:gridCol>
              </a:tblGrid>
              <a:tr h="4477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접수기간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~2023.12.15(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금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 23:59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까지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014672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응시계급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경위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경사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경장급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경감급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370740"/>
                  </a:ext>
                </a:extLst>
              </a:tr>
              <a:tr h="81355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응시료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경장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경사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경위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1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무료</a:t>
                      </a:r>
                      <a:endParaRPr lang="en-US" altLang="ko-KR" sz="11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경감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100" b="1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무료</a:t>
                      </a:r>
                      <a:endParaRPr lang="en-US" altLang="ko-KR" sz="1100" b="1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0912871"/>
                  </a:ext>
                </a:extLst>
              </a:tr>
              <a:tr h="52687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응시장소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노량진 학원 강의실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053575"/>
                  </a:ext>
                </a:extLst>
              </a:tr>
              <a:tr h="7257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응시일시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2023.12.17(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 09:20~12:05</a:t>
                      </a:r>
                    </a:p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(1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시간 전에 강의실로 입장 해 주세요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.)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564180"/>
                  </a:ext>
                </a:extLst>
              </a:tr>
              <a:tr h="112449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응시방법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1.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오프라인 모의고사 신청하기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2.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응시 지역학원 선택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3. 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응시 학원에서 신분증과 전화번호 확인 후 입장이 가능합니다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6825159"/>
                  </a:ext>
                </a:extLst>
              </a:tr>
            </a:tbl>
          </a:graphicData>
        </a:graphic>
      </p:graphicFrame>
      <p:sp>
        <p:nvSpPr>
          <p:cNvPr id="12" name="사각형: 위쪽 모서리의 한쪽은 둥글고 다른 한쪽은 잘림 11">
            <a:extLst>
              <a:ext uri="{FF2B5EF4-FFF2-40B4-BE49-F238E27FC236}">
                <a16:creationId xmlns:a16="http://schemas.microsoft.com/office/drawing/2014/main" id="{9653BBD7-7B18-A5D9-49B6-C656F2E865CC}"/>
              </a:ext>
            </a:extLst>
          </p:cNvPr>
          <p:cNvSpPr/>
          <p:nvPr/>
        </p:nvSpPr>
        <p:spPr>
          <a:xfrm flipH="1">
            <a:off x="4705415" y="1070494"/>
            <a:ext cx="2309998" cy="323030"/>
          </a:xfrm>
          <a:prstGeom prst="snipRound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6BE9C1-8160-056D-26F0-5436D3C0A833}"/>
              </a:ext>
            </a:extLst>
          </p:cNvPr>
          <p:cNvSpPr txBox="1"/>
          <p:nvPr/>
        </p:nvSpPr>
        <p:spPr>
          <a:xfrm>
            <a:off x="4837749" y="1090214"/>
            <a:ext cx="2168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오프라인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현장</a:t>
            </a:r>
            <a:r>
              <a:rPr lang="en-US" altLang="ko-KR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모의고사</a:t>
            </a:r>
          </a:p>
        </p:txBody>
      </p:sp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07FFF085-CF75-94FE-76B9-86DF1938D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988745"/>
              </p:ext>
            </p:extLst>
          </p:nvPr>
        </p:nvGraphicFramePr>
        <p:xfrm>
          <a:off x="943734" y="1395017"/>
          <a:ext cx="3739626" cy="4163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51842">
                  <a:extLst>
                    <a:ext uri="{9D8B030D-6E8A-4147-A177-3AD203B41FA5}">
                      <a16:colId xmlns:a16="http://schemas.microsoft.com/office/drawing/2014/main" val="744954445"/>
                    </a:ext>
                  </a:extLst>
                </a:gridCol>
                <a:gridCol w="2987784">
                  <a:extLst>
                    <a:ext uri="{9D8B030D-6E8A-4147-A177-3AD203B41FA5}">
                      <a16:colId xmlns:a16="http://schemas.microsoft.com/office/drawing/2014/main" val="1964209284"/>
                    </a:ext>
                  </a:extLst>
                </a:gridCol>
              </a:tblGrid>
              <a:tr h="4542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접수기간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~2023.12.16(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토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 23:59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까지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0146720"/>
                  </a:ext>
                </a:extLst>
              </a:tr>
              <a:tr h="4659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응시계급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경위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경사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경장급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&amp;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경감급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1370740"/>
                  </a:ext>
                </a:extLst>
              </a:tr>
              <a:tr h="6129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응시료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경장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경사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경위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: 10,000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원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경감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: 40,000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원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신청이 완료되면 하단의 응시하기를 선택해야 응시가 가능합니다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온라인 모의고사로 지정된 응시일에만 시험 응시가 가능합니다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0912871"/>
                  </a:ext>
                </a:extLst>
              </a:tr>
              <a:tr h="4542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응시장소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온라인 모의고사는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PC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를 통해서만 가능합니다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.(MO,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태블릿 버전 </a:t>
                      </a:r>
                      <a:r>
                        <a:rPr lang="ko-KR" altLang="en-US" sz="1100" dirty="0" err="1">
                          <a:latin typeface="+mn-ea"/>
                          <a:ea typeface="+mn-ea"/>
                        </a:rPr>
                        <a:t>미제공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053575"/>
                  </a:ext>
                </a:extLst>
              </a:tr>
              <a:tr h="4542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응시일시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경장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경사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경위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: 2023.12.17(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 09:20~12:15</a:t>
                      </a:r>
                    </a:p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경감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: 2023.12.17(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) 09:20~12:50</a:t>
                      </a:r>
                    </a:p>
                    <a:p>
                      <a:pPr latinLnBrk="1"/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(09:00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부터 응시화면 입장이 가능합니다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.)</a:t>
                      </a:r>
                      <a:endParaRPr lang="ko-KR" altLang="en-US" sz="11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564180"/>
                  </a:ext>
                </a:extLst>
              </a:tr>
              <a:tr h="4542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응시방법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온라인 모의고사를 신청하시고 응시일시에 하단의 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‘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응시하기</a:t>
                      </a:r>
                      <a:r>
                        <a:rPr lang="en-US" altLang="ko-KR" sz="1100" dirty="0">
                          <a:latin typeface="+mn-ea"/>
                          <a:ea typeface="+mn-ea"/>
                        </a:rPr>
                        <a:t>＇</a:t>
                      </a:r>
                      <a:r>
                        <a:rPr lang="ko-KR" altLang="en-US" sz="1100" dirty="0">
                          <a:latin typeface="+mn-ea"/>
                          <a:ea typeface="+mn-ea"/>
                        </a:rPr>
                        <a:t>버튼을 통해서 실시</a:t>
                      </a:r>
                      <a:endParaRPr lang="en-US" altLang="ko-KR" sz="1100" dirty="0">
                        <a:latin typeface="+mn-ea"/>
                        <a:ea typeface="+mn-ea"/>
                      </a:endParaRP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100" b="1" dirty="0">
                          <a:latin typeface="+mn-ea"/>
                          <a:ea typeface="+mn-ea"/>
                        </a:rPr>
                        <a:t>경감대비 모의고사 응시하실 경우 하단 유의사항 필독 바랍니다</a:t>
                      </a:r>
                      <a:r>
                        <a:rPr lang="en-US" altLang="ko-KR" sz="1100" b="1" dirty="0">
                          <a:latin typeface="+mn-ea"/>
                          <a:ea typeface="+mn-ea"/>
                        </a:rPr>
                        <a:t>.</a:t>
                      </a:r>
                      <a:endParaRPr lang="ko-KR" altLang="en-US" sz="1100" b="1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6825159"/>
                  </a:ext>
                </a:extLst>
              </a:tr>
            </a:tbl>
          </a:graphicData>
        </a:graphic>
      </p:graphicFrame>
      <p:sp>
        <p:nvSpPr>
          <p:cNvPr id="7" name="사각형: 위쪽 모서리의 한쪽은 둥글고 다른 한쪽은 잘림 6">
            <a:extLst>
              <a:ext uri="{FF2B5EF4-FFF2-40B4-BE49-F238E27FC236}">
                <a16:creationId xmlns:a16="http://schemas.microsoft.com/office/drawing/2014/main" id="{32736AEF-0391-7338-098C-D44C195895D0}"/>
              </a:ext>
            </a:extLst>
          </p:cNvPr>
          <p:cNvSpPr/>
          <p:nvPr/>
        </p:nvSpPr>
        <p:spPr>
          <a:xfrm flipH="1">
            <a:off x="943732" y="1078805"/>
            <a:ext cx="1925302" cy="323030"/>
          </a:xfrm>
          <a:prstGeom prst="snipRoundRect">
            <a:avLst>
              <a:gd name="adj1" fmla="val 50000"/>
              <a:gd name="adj2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B2868E-17E1-4A92-5D9F-C19CF88222D7}"/>
              </a:ext>
            </a:extLst>
          </p:cNvPr>
          <p:cNvSpPr txBox="1"/>
          <p:nvPr/>
        </p:nvSpPr>
        <p:spPr>
          <a:xfrm>
            <a:off x="1076066" y="1090214"/>
            <a:ext cx="1499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온라인 모의고사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C0844C-9431-58AC-7404-9640AACCBC6D}"/>
              </a:ext>
            </a:extLst>
          </p:cNvPr>
          <p:cNvSpPr txBox="1"/>
          <p:nvPr/>
        </p:nvSpPr>
        <p:spPr>
          <a:xfrm>
            <a:off x="943732" y="5560353"/>
            <a:ext cx="3636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◎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개인 인터넷 환경에 따른 </a:t>
            </a:r>
            <a:r>
              <a:rPr lang="ko-KR" altLang="en-US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오류시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다른 기기 또는 다른 브라우저를 통해서 </a:t>
            </a:r>
            <a:r>
              <a:rPr lang="ko-KR" altLang="en-US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재응시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부탁드립니다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0E285CBC-DC44-A9BC-85E4-B28600343A4B}"/>
              </a:ext>
            </a:extLst>
          </p:cNvPr>
          <p:cNvSpPr/>
          <p:nvPr/>
        </p:nvSpPr>
        <p:spPr>
          <a:xfrm>
            <a:off x="1789011" y="2408795"/>
            <a:ext cx="720247" cy="200177"/>
          </a:xfrm>
          <a:prstGeom prst="round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8D2452-8533-E4FE-A7A6-9E095C69497F}"/>
              </a:ext>
            </a:extLst>
          </p:cNvPr>
          <p:cNvSpPr txBox="1"/>
          <p:nvPr/>
        </p:nvSpPr>
        <p:spPr>
          <a:xfrm>
            <a:off x="1850121" y="2408795"/>
            <a:ext cx="7252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안내사항</a:t>
            </a:r>
            <a:endParaRPr lang="ko-KR" altLang="en-US" sz="1100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41EE16F2-2192-2BAA-7820-7303AE67FEBC}"/>
              </a:ext>
            </a:extLst>
          </p:cNvPr>
          <p:cNvSpPr/>
          <p:nvPr/>
        </p:nvSpPr>
        <p:spPr>
          <a:xfrm>
            <a:off x="1678959" y="6232998"/>
            <a:ext cx="2159650" cy="395910"/>
          </a:xfrm>
          <a:prstGeom prst="roundRect">
            <a:avLst/>
          </a:prstGeom>
          <a:solidFill>
            <a:srgbClr val="00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A6898F-6615-7763-02C1-54F8BBDF6E77}"/>
              </a:ext>
            </a:extLst>
          </p:cNvPr>
          <p:cNvSpPr txBox="1"/>
          <p:nvPr/>
        </p:nvSpPr>
        <p:spPr>
          <a:xfrm>
            <a:off x="2009106" y="6265680"/>
            <a:ext cx="14993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온라인 모의고사</a:t>
            </a:r>
            <a:endParaRPr lang="en-US" altLang="ko-KR" sz="900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신청하기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10EAA1E-943E-5863-6D57-BFE3A7D59619}"/>
              </a:ext>
            </a:extLst>
          </p:cNvPr>
          <p:cNvSpPr/>
          <p:nvPr/>
        </p:nvSpPr>
        <p:spPr>
          <a:xfrm>
            <a:off x="3256078" y="6319589"/>
            <a:ext cx="222727" cy="222727"/>
          </a:xfrm>
          <a:prstGeom prst="ellipse">
            <a:avLst/>
          </a:prstGeom>
          <a:solidFill>
            <a:srgbClr val="64C9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≫</a:t>
            </a:r>
            <a:endParaRPr lang="en-US" altLang="ko-KR" sz="105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4E60A49-F6EF-F4D4-4F90-A4102813698A}"/>
              </a:ext>
            </a:extLst>
          </p:cNvPr>
          <p:cNvSpPr/>
          <p:nvPr/>
        </p:nvSpPr>
        <p:spPr>
          <a:xfrm>
            <a:off x="3975864" y="6435470"/>
            <a:ext cx="1159066" cy="2443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 dirty="0">
                <a:latin typeface="+mn-ea"/>
              </a:rPr>
              <a:t>모의고사 응시하기</a:t>
            </a:r>
            <a:r>
              <a:rPr lang="en-US" altLang="ko-KR" sz="800" b="1" dirty="0">
                <a:latin typeface="+mn-ea"/>
              </a:rPr>
              <a:t>&gt;</a:t>
            </a:r>
            <a:endParaRPr lang="ko-KR" altLang="en-US" sz="800" b="1" dirty="0">
              <a:latin typeface="+mn-ea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88E67FDF-5AF2-4001-8685-D65CE4B76F23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3580750" y="6387251"/>
            <a:ext cx="395114" cy="170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EE61903-71BE-0345-3F77-8CEF58F264AB}"/>
              </a:ext>
            </a:extLst>
          </p:cNvPr>
          <p:cNvSpPr/>
          <p:nvPr/>
        </p:nvSpPr>
        <p:spPr>
          <a:xfrm>
            <a:off x="3644616" y="5636276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1035190-C41F-0469-5316-1B90E4979E9C}"/>
              </a:ext>
            </a:extLst>
          </p:cNvPr>
          <p:cNvSpPr/>
          <p:nvPr/>
        </p:nvSpPr>
        <p:spPr>
          <a:xfrm>
            <a:off x="5611796" y="6232998"/>
            <a:ext cx="2159650" cy="395910"/>
          </a:xfrm>
          <a:prstGeom prst="roundRect">
            <a:avLst/>
          </a:prstGeom>
          <a:solidFill>
            <a:srgbClr val="0033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A895DD-F7E9-4DBA-C2F0-43C101113BE8}"/>
              </a:ext>
            </a:extLst>
          </p:cNvPr>
          <p:cNvSpPr txBox="1"/>
          <p:nvPr/>
        </p:nvSpPr>
        <p:spPr>
          <a:xfrm>
            <a:off x="5941943" y="6265680"/>
            <a:ext cx="149935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오프라인 모의고사</a:t>
            </a:r>
            <a:endParaRPr lang="en-US" altLang="ko-KR" sz="900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2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신청하기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757B7990-769F-93D0-0B68-5B057798F50F}"/>
              </a:ext>
            </a:extLst>
          </p:cNvPr>
          <p:cNvSpPr/>
          <p:nvPr/>
        </p:nvSpPr>
        <p:spPr>
          <a:xfrm>
            <a:off x="7182141" y="6319589"/>
            <a:ext cx="222727" cy="222727"/>
          </a:xfrm>
          <a:prstGeom prst="ellipse">
            <a:avLst/>
          </a:prstGeom>
          <a:solidFill>
            <a:srgbClr val="64C9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b="1" dirty="0"/>
              <a:t>≫</a:t>
            </a:r>
            <a:endParaRPr lang="en-US" altLang="ko-KR" sz="105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3B7DF12-9C30-11A5-C27D-E9976AB8AF03}"/>
              </a:ext>
            </a:extLst>
          </p:cNvPr>
          <p:cNvSpPr/>
          <p:nvPr/>
        </p:nvSpPr>
        <p:spPr>
          <a:xfrm>
            <a:off x="7090972" y="5834612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FCC7789-3E28-85D1-DBB2-3BB89860EBBB}"/>
              </a:ext>
            </a:extLst>
          </p:cNvPr>
          <p:cNvSpPr/>
          <p:nvPr/>
        </p:nvSpPr>
        <p:spPr>
          <a:xfrm>
            <a:off x="5672240" y="2424062"/>
            <a:ext cx="720247" cy="200177"/>
          </a:xfrm>
          <a:prstGeom prst="roundRect">
            <a:avLst/>
          </a:prstGeom>
          <a:solidFill>
            <a:srgbClr val="33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4842889-C4ED-DDDC-7BDD-5DC682A77FFB}"/>
              </a:ext>
            </a:extLst>
          </p:cNvPr>
          <p:cNvSpPr txBox="1"/>
          <p:nvPr/>
        </p:nvSpPr>
        <p:spPr>
          <a:xfrm>
            <a:off x="5733350" y="2424062"/>
            <a:ext cx="7252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안내사항</a:t>
            </a:r>
            <a:endParaRPr lang="ko-KR" altLang="en-US" sz="1100" b="1" dirty="0">
              <a:solidFill>
                <a:schemeClr val="bg1">
                  <a:lumMod val="9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5" name="Group 87">
            <a:extLst>
              <a:ext uri="{FF2B5EF4-FFF2-40B4-BE49-F238E27FC236}">
                <a16:creationId xmlns:a16="http://schemas.microsoft.com/office/drawing/2014/main" id="{431D0A76-DF58-AA9E-FED3-1D75A1674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328954"/>
              </p:ext>
            </p:extLst>
          </p:nvPr>
        </p:nvGraphicFramePr>
        <p:xfrm>
          <a:off x="9430473" y="1"/>
          <a:ext cx="2761527" cy="649664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 완료 후 </a:t>
                      </a:r>
                      <a:r>
                        <a:rPr lang="en-US" altLang="ko-KR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응시하기</a:t>
                      </a:r>
                      <a:r>
                        <a:rPr lang="en-US" altLang="ko-KR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</a:t>
                      </a:r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버튼으로 변경 </a:t>
                      </a:r>
                      <a:r>
                        <a:rPr lang="ko-KR" altLang="en-US" sz="8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요청드립니다</a:t>
                      </a:r>
                      <a:r>
                        <a:rPr lang="en-US" altLang="ko-KR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</a:p>
                    <a:p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실제 응시 시간</a:t>
                      </a:r>
                      <a:endParaRPr lang="en-US" altLang="ko-KR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2023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</a:t>
                      </a:r>
                      <a:endParaRPr lang="en-US" altLang="ko-KR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※ 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강좌코드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</a:p>
                    <a:p>
                      <a:r>
                        <a:rPr lang="ko-KR" altLang="en-US" sz="1000" b="1" i="0" dirty="0">
                          <a:solidFill>
                            <a:srgbClr val="0660FF"/>
                          </a:solidFill>
                          <a:effectLst/>
                          <a:latin typeface="+mn-ea"/>
                          <a:ea typeface="+mn-ea"/>
                        </a:rPr>
                        <a:t>경장</a:t>
                      </a:r>
                      <a:r>
                        <a:rPr lang="en-US" altLang="ko-KR" sz="1000" b="1" i="0" dirty="0">
                          <a:solidFill>
                            <a:srgbClr val="0660FF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1" i="0" dirty="0">
                          <a:solidFill>
                            <a:srgbClr val="0660FF"/>
                          </a:solidFill>
                          <a:effectLst/>
                          <a:latin typeface="+mn-ea"/>
                          <a:ea typeface="+mn-ea"/>
                        </a:rPr>
                        <a:t>경사</a:t>
                      </a:r>
                      <a:r>
                        <a:rPr lang="en-US" altLang="ko-KR" sz="1000" b="1" i="0" dirty="0">
                          <a:solidFill>
                            <a:srgbClr val="0660FF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b="1" i="0" dirty="0">
                          <a:solidFill>
                            <a:srgbClr val="0660FF"/>
                          </a:solidFill>
                          <a:effectLst/>
                          <a:latin typeface="+mn-ea"/>
                          <a:ea typeface="+mn-ea"/>
                        </a:rPr>
                        <a:t>경위 </a:t>
                      </a:r>
                      <a:r>
                        <a:rPr lang="en-US" altLang="ko-KR" sz="1000" b="1" i="0" dirty="0">
                          <a:solidFill>
                            <a:srgbClr val="0660FF"/>
                          </a:solidFill>
                          <a:effectLst/>
                          <a:latin typeface="+mn-ea"/>
                          <a:ea typeface="+mn-ea"/>
                        </a:rPr>
                        <a:t>: </a:t>
                      </a:r>
                    </a:p>
                    <a:p>
                      <a:r>
                        <a:rPr lang="en-US" altLang="ko-KR" sz="1000" b="1" i="0" dirty="0">
                          <a:solidFill>
                            <a:srgbClr val="0660FF"/>
                          </a:solidFill>
                          <a:effectLst/>
                          <a:latin typeface="+mn-ea"/>
                          <a:ea typeface="+mn-ea"/>
                        </a:rPr>
                        <a:t>ONC2312051622229</a:t>
                      </a:r>
                      <a:endParaRPr lang="en-US" altLang="ko-KR" sz="1000" b="1" dirty="0">
                        <a:solidFill>
                          <a:srgbClr val="0660FF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000" b="1" dirty="0">
                        <a:solidFill>
                          <a:srgbClr val="0660FF"/>
                        </a:solidFill>
                        <a:latin typeface="+mn-ea"/>
                        <a:ea typeface="+mn-ea"/>
                      </a:endParaRPr>
                    </a:p>
                    <a:p>
                      <a:endParaRPr lang="en-US" altLang="ko-KR" sz="1000" b="1" dirty="0">
                        <a:solidFill>
                          <a:srgbClr val="0660FF"/>
                        </a:solidFill>
                        <a:latin typeface="+mn-ea"/>
                        <a:ea typeface="+mn-ea"/>
                      </a:endParaRPr>
                    </a:p>
                    <a:p>
                      <a:r>
                        <a:rPr lang="ko-KR" altLang="en-US" sz="1000" b="1" dirty="0">
                          <a:solidFill>
                            <a:srgbClr val="0660FF"/>
                          </a:solidFill>
                          <a:latin typeface="+mn-ea"/>
                          <a:ea typeface="+mn-ea"/>
                        </a:rPr>
                        <a:t>경감 </a:t>
                      </a:r>
                      <a:r>
                        <a:rPr lang="en-US" altLang="ko-KR" sz="1000" b="1" dirty="0">
                          <a:solidFill>
                            <a:srgbClr val="0660FF"/>
                          </a:solidFill>
                          <a:latin typeface="+mn-ea"/>
                          <a:ea typeface="+mn-ea"/>
                        </a:rPr>
                        <a:t>: </a:t>
                      </a:r>
                    </a:p>
                    <a:p>
                      <a:r>
                        <a:rPr lang="en-US" altLang="ko-KR" sz="1000" b="1" dirty="0">
                          <a:solidFill>
                            <a:srgbClr val="0660FF"/>
                          </a:solidFill>
                          <a:latin typeface="+mn-ea"/>
                          <a:ea typeface="+mn-ea"/>
                        </a:rPr>
                        <a:t>ONC2312051637032</a:t>
                      </a:r>
                    </a:p>
                    <a:p>
                      <a:endParaRPr lang="en-US" altLang="ko-KR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모의고사 신청하기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온라인 모의고사 유료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응시하기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모의고사 신청자에 한해서 응시하기 화면으로 이동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-2023.12.17. 09:00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분에 응시하기 화면으로 이동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 이전은 </a:t>
                      </a:r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얼럿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메시지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“2023.12.17(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오전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09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 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분에 모의고사 응시화면으로 접속이 가능합니다</a:t>
                      </a:r>
                      <a:r>
                        <a:rPr lang="en-US" altLang="ko-KR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.“</a:t>
                      </a:r>
                    </a:p>
                    <a:p>
                      <a:endParaRPr lang="en-US" altLang="ko-KR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오프라인 모의고사 신청하기 팝업 호출</a:t>
                      </a:r>
                      <a:endParaRPr kumimoji="1"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-&gt; </a:t>
                      </a: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동일 신청자 </a:t>
                      </a:r>
                      <a:r>
                        <a:rPr kumimoji="1" lang="ko-KR" altLang="en-US" sz="800" b="0" i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클릭시</a:t>
                      </a: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 신청이 완료되었습니다</a:t>
                      </a: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.” </a:t>
                      </a:r>
                      <a:r>
                        <a:rPr kumimoji="1" lang="ko-KR" altLang="en-US" sz="800" b="0" i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얼럿</a:t>
                      </a: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메시지 표시</a:t>
                      </a: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47" name="타원 46">
            <a:extLst>
              <a:ext uri="{FF2B5EF4-FFF2-40B4-BE49-F238E27FC236}">
                <a16:creationId xmlns:a16="http://schemas.microsoft.com/office/drawing/2014/main" id="{D12605C8-728C-3208-E200-CD271984F475}"/>
              </a:ext>
            </a:extLst>
          </p:cNvPr>
          <p:cNvSpPr/>
          <p:nvPr/>
        </p:nvSpPr>
        <p:spPr>
          <a:xfrm>
            <a:off x="1566843" y="5955807"/>
            <a:ext cx="251068" cy="25106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C9440E12-DF70-6B45-3152-FC7921880B0A}"/>
              </a:ext>
            </a:extLst>
          </p:cNvPr>
          <p:cNvSpPr/>
          <p:nvPr/>
        </p:nvSpPr>
        <p:spPr>
          <a:xfrm>
            <a:off x="3256078" y="5955807"/>
            <a:ext cx="251068" cy="25106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21E175-3AC4-C941-D7BB-65596D1102DA}"/>
              </a:ext>
            </a:extLst>
          </p:cNvPr>
          <p:cNvSpPr txBox="1"/>
          <p:nvPr/>
        </p:nvSpPr>
        <p:spPr>
          <a:xfrm>
            <a:off x="1752490" y="5945265"/>
            <a:ext cx="129800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  <a:ea typeface="+mn-ea"/>
              </a:rPr>
              <a:t>경장</a:t>
            </a:r>
            <a:r>
              <a:rPr lang="en-US" altLang="ko-KR" sz="1100" b="1" dirty="0">
                <a:latin typeface="+mn-ea"/>
                <a:ea typeface="+mn-ea"/>
              </a:rPr>
              <a:t>/</a:t>
            </a:r>
            <a:r>
              <a:rPr lang="ko-KR" altLang="en-US" sz="1100" b="1" dirty="0">
                <a:latin typeface="+mn-ea"/>
                <a:ea typeface="+mn-ea"/>
              </a:rPr>
              <a:t>경사</a:t>
            </a:r>
            <a:r>
              <a:rPr lang="en-US" altLang="ko-KR" sz="1100" b="1" dirty="0">
                <a:latin typeface="+mn-ea"/>
                <a:ea typeface="+mn-ea"/>
              </a:rPr>
              <a:t>/</a:t>
            </a:r>
            <a:r>
              <a:rPr lang="ko-KR" altLang="en-US" sz="1100" b="1" dirty="0">
                <a:latin typeface="+mn-ea"/>
                <a:ea typeface="+mn-ea"/>
              </a:rPr>
              <a:t>경위 </a:t>
            </a:r>
            <a:endParaRPr lang="ko-KR" altLang="en-US" sz="11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C8DCF7-104B-E7A0-765D-A6552C25DCF1}"/>
              </a:ext>
            </a:extLst>
          </p:cNvPr>
          <p:cNvSpPr txBox="1"/>
          <p:nvPr/>
        </p:nvSpPr>
        <p:spPr>
          <a:xfrm>
            <a:off x="3506320" y="5945265"/>
            <a:ext cx="6331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dirty="0">
                <a:latin typeface="+mn-ea"/>
                <a:ea typeface="+mn-ea"/>
              </a:rPr>
              <a:t>경감</a:t>
            </a:r>
            <a:endParaRPr lang="ko-KR" altLang="en-US" sz="11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593808-9FFA-D3CB-4C62-E692D0E9B6A9}"/>
              </a:ext>
            </a:extLst>
          </p:cNvPr>
          <p:cNvSpPr txBox="1"/>
          <p:nvPr/>
        </p:nvSpPr>
        <p:spPr>
          <a:xfrm>
            <a:off x="150511" y="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7846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317521-3AAC-9361-BBB6-D2310EE0D0E9}"/>
              </a:ext>
            </a:extLst>
          </p:cNvPr>
          <p:cNvSpPr/>
          <p:nvPr/>
        </p:nvSpPr>
        <p:spPr>
          <a:xfrm>
            <a:off x="568560" y="314729"/>
            <a:ext cx="8229600" cy="63853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87">
            <a:extLst>
              <a:ext uri="{FF2B5EF4-FFF2-40B4-BE49-F238E27FC236}">
                <a16:creationId xmlns:a16="http://schemas.microsoft.com/office/drawing/2014/main" id="{FBF373F4-4BA4-BB91-D4C9-F0506DED6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138586"/>
              </p:ext>
            </p:extLst>
          </p:nvPr>
        </p:nvGraphicFramePr>
        <p:xfrm>
          <a:off x="9430473" y="1"/>
          <a:ext cx="2761527" cy="335720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오프라인 신청 팝업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캠퍼스 선택하기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노량진 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응시 계급 선택으로 변경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 지역청 삭제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pic>
        <p:nvPicPr>
          <p:cNvPr id="2" name="그림 1" descr="텍스트이(가) 표시된 사진&#10;&#10;자동 생성된 설명">
            <a:extLst>
              <a:ext uri="{FF2B5EF4-FFF2-40B4-BE49-F238E27FC236}">
                <a16:creationId xmlns:a16="http://schemas.microsoft.com/office/drawing/2014/main" id="{2E434C86-A1E5-687C-C576-62380D227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181" y="623540"/>
            <a:ext cx="4500605" cy="3553109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70588C80-3445-C0BA-72D0-9A09229BF2F5}"/>
              </a:ext>
            </a:extLst>
          </p:cNvPr>
          <p:cNvSpPr/>
          <p:nvPr/>
        </p:nvSpPr>
        <p:spPr>
          <a:xfrm>
            <a:off x="1535271" y="3653778"/>
            <a:ext cx="180000" cy="1800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1FF60F-B8C1-7AAB-8358-63BD2B5BE5AE}"/>
              </a:ext>
            </a:extLst>
          </p:cNvPr>
          <p:cNvSpPr txBox="1"/>
          <p:nvPr/>
        </p:nvSpPr>
        <p:spPr>
          <a:xfrm>
            <a:off x="7205212" y="1749516"/>
            <a:ext cx="18000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CD2684-B483-7721-B7CA-0B3A61A88881}"/>
              </a:ext>
            </a:extLst>
          </p:cNvPr>
          <p:cNvSpPr txBox="1"/>
          <p:nvPr/>
        </p:nvSpPr>
        <p:spPr>
          <a:xfrm>
            <a:off x="6280629" y="1749516"/>
            <a:ext cx="1114186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응시 계급 선택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1C3928-31C9-EE63-53EC-628857144A9E}"/>
              </a:ext>
            </a:extLst>
          </p:cNvPr>
          <p:cNvSpPr txBox="1"/>
          <p:nvPr/>
        </p:nvSpPr>
        <p:spPr>
          <a:xfrm>
            <a:off x="6280629" y="2028065"/>
            <a:ext cx="1114186" cy="7078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응시 계급 선택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경장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경사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경위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경감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5CDEE-8A23-843B-9F58-79394AFBF365}"/>
              </a:ext>
            </a:extLst>
          </p:cNvPr>
          <p:cNvSpPr txBox="1"/>
          <p:nvPr/>
        </p:nvSpPr>
        <p:spPr>
          <a:xfrm>
            <a:off x="7205212" y="623540"/>
            <a:ext cx="180000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▼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A41264-357B-9B57-E355-C38DC25999B5}"/>
              </a:ext>
            </a:extLst>
          </p:cNvPr>
          <p:cNvSpPr txBox="1"/>
          <p:nvPr/>
        </p:nvSpPr>
        <p:spPr>
          <a:xfrm>
            <a:off x="6280629" y="623540"/>
            <a:ext cx="1114186" cy="21544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캠퍼스 선택하기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2B50CA-097C-20B1-C168-C568035A13A2}"/>
              </a:ext>
            </a:extLst>
          </p:cNvPr>
          <p:cNvSpPr txBox="1"/>
          <p:nvPr/>
        </p:nvSpPr>
        <p:spPr>
          <a:xfrm>
            <a:off x="6280629" y="902089"/>
            <a:ext cx="1114186" cy="338554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캠퍼스 선택하기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8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노량진</a:t>
            </a:r>
            <a:endParaRPr lang="en-US" altLang="ko-KR" sz="8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61F56CE-B151-8E59-D5C1-E53F828542EA}"/>
              </a:ext>
            </a:extLst>
          </p:cNvPr>
          <p:cNvSpPr/>
          <p:nvPr/>
        </p:nvSpPr>
        <p:spPr>
          <a:xfrm>
            <a:off x="1319181" y="2404533"/>
            <a:ext cx="4500605" cy="3314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삭제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848B800-DAD7-051A-1F60-F90927090F97}"/>
              </a:ext>
            </a:extLst>
          </p:cNvPr>
          <p:cNvSpPr/>
          <p:nvPr/>
        </p:nvSpPr>
        <p:spPr>
          <a:xfrm>
            <a:off x="1319181" y="2068676"/>
            <a:ext cx="1144619" cy="313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계급 선택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D50A781-7C8C-328B-1C0E-F17AB54008FA}"/>
              </a:ext>
            </a:extLst>
          </p:cNvPr>
          <p:cNvSpPr/>
          <p:nvPr/>
        </p:nvSpPr>
        <p:spPr>
          <a:xfrm>
            <a:off x="2523803" y="2068676"/>
            <a:ext cx="1144619" cy="313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응시 계급 선택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6FFFC2-956C-4270-A3E5-71D2A414AE55}"/>
              </a:ext>
            </a:extLst>
          </p:cNvPr>
          <p:cNvSpPr txBox="1"/>
          <p:nvPr/>
        </p:nvSpPr>
        <p:spPr>
          <a:xfrm>
            <a:off x="997480" y="5021621"/>
            <a:ext cx="2924791" cy="6001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[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경장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/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경사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/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경위 승진대비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]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>
                <a:solidFill>
                  <a:prstClr val="black"/>
                </a:solidFill>
                <a:latin typeface="+mn-ea"/>
              </a:rPr>
              <a:t>1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교시 </a:t>
            </a:r>
            <a:r>
              <a:rPr lang="en-US" altLang="ko-KR" sz="1100" dirty="0">
                <a:solidFill>
                  <a:prstClr val="black"/>
                </a:solidFill>
                <a:latin typeface="+mn-ea"/>
              </a:rPr>
              <a:t>: 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형법</a:t>
            </a:r>
            <a:r>
              <a:rPr lang="en-US" altLang="ko-KR" sz="1100" dirty="0">
                <a:solidFill>
                  <a:prstClr val="black"/>
                </a:solidFill>
                <a:latin typeface="+mn-ea"/>
              </a:rPr>
              <a:t>(40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문제</a:t>
            </a:r>
            <a:r>
              <a:rPr lang="en-US" altLang="ko-KR" sz="1100" dirty="0">
                <a:solidFill>
                  <a:prstClr val="black"/>
                </a:solidFill>
                <a:latin typeface="+mn-ea"/>
              </a:rPr>
              <a:t>), 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실무종합</a:t>
            </a:r>
            <a:r>
              <a:rPr lang="en-US" altLang="ko-KR" sz="1100" dirty="0">
                <a:solidFill>
                  <a:prstClr val="black"/>
                </a:solidFill>
                <a:latin typeface="+mn-ea"/>
              </a:rPr>
              <a:t>(40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문제</a:t>
            </a:r>
            <a:r>
              <a:rPr lang="en-US" altLang="ko-KR" sz="1100" dirty="0">
                <a:solidFill>
                  <a:prstClr val="black"/>
                </a:solidFill>
                <a:latin typeface="+mn-ea"/>
              </a:rPr>
              <a:t>)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>
                <a:solidFill>
                  <a:prstClr val="black"/>
                </a:solidFill>
                <a:latin typeface="+mn-ea"/>
              </a:rPr>
              <a:t>2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교시 </a:t>
            </a:r>
            <a:r>
              <a:rPr lang="en-US" altLang="ko-KR" sz="1100" dirty="0">
                <a:solidFill>
                  <a:prstClr val="black"/>
                </a:solidFill>
                <a:latin typeface="+mn-ea"/>
              </a:rPr>
              <a:t>: 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형사소송법</a:t>
            </a:r>
            <a:r>
              <a:rPr lang="en-US" altLang="ko-KR" sz="1100" dirty="0">
                <a:solidFill>
                  <a:prstClr val="black"/>
                </a:solidFill>
                <a:latin typeface="+mn-ea"/>
              </a:rPr>
              <a:t>(40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문제</a:t>
            </a:r>
            <a:r>
              <a:rPr lang="en-US" altLang="ko-KR" sz="1100" dirty="0">
                <a:solidFill>
                  <a:prstClr val="black"/>
                </a:solidFill>
                <a:latin typeface="+mn-ea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0D62C7-6470-057A-B9CD-DC7F6F442B25}"/>
              </a:ext>
            </a:extLst>
          </p:cNvPr>
          <p:cNvSpPr txBox="1"/>
          <p:nvPr/>
        </p:nvSpPr>
        <p:spPr>
          <a:xfrm>
            <a:off x="3905776" y="5021621"/>
            <a:ext cx="2664357" cy="6001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[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경감 승진대비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]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>
                <a:solidFill>
                  <a:prstClr val="black"/>
                </a:solidFill>
                <a:latin typeface="+mn-ea"/>
              </a:rPr>
              <a:t>1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교시 </a:t>
            </a:r>
            <a:r>
              <a:rPr lang="en-US" altLang="ko-KR" sz="1100" dirty="0">
                <a:solidFill>
                  <a:prstClr val="black"/>
                </a:solidFill>
                <a:latin typeface="+mn-ea"/>
              </a:rPr>
              <a:t>: 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형법</a:t>
            </a:r>
            <a:r>
              <a:rPr lang="en-US" altLang="ko-KR" sz="1100" dirty="0">
                <a:solidFill>
                  <a:prstClr val="black"/>
                </a:solidFill>
                <a:latin typeface="+mn-ea"/>
              </a:rPr>
              <a:t>(40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문제</a:t>
            </a:r>
            <a:r>
              <a:rPr lang="en-US" altLang="ko-KR" sz="1100" dirty="0">
                <a:solidFill>
                  <a:prstClr val="black"/>
                </a:solidFill>
                <a:latin typeface="+mn-ea"/>
              </a:rPr>
              <a:t>), 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실무종합</a:t>
            </a:r>
            <a:r>
              <a:rPr lang="en-US" altLang="ko-KR" sz="1100" dirty="0">
                <a:solidFill>
                  <a:prstClr val="black"/>
                </a:solidFill>
                <a:latin typeface="+mn-ea"/>
              </a:rPr>
              <a:t>(40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문제</a:t>
            </a:r>
            <a:r>
              <a:rPr lang="en-US" altLang="ko-KR" sz="1100" dirty="0">
                <a:solidFill>
                  <a:prstClr val="black"/>
                </a:solidFill>
                <a:latin typeface="+mn-ea"/>
              </a:rPr>
              <a:t>)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100" dirty="0">
                <a:solidFill>
                  <a:prstClr val="black"/>
                </a:solidFill>
                <a:latin typeface="+mn-ea"/>
              </a:rPr>
              <a:t>2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교시 </a:t>
            </a:r>
            <a:r>
              <a:rPr lang="en-US" altLang="ko-KR" sz="1100" dirty="0">
                <a:solidFill>
                  <a:prstClr val="black"/>
                </a:solidFill>
                <a:latin typeface="+mn-ea"/>
              </a:rPr>
              <a:t>: 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행정법</a:t>
            </a:r>
            <a:r>
              <a:rPr lang="en-US" altLang="ko-KR" sz="1100" dirty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100" dirty="0">
                <a:solidFill>
                  <a:prstClr val="black"/>
                </a:solidFill>
                <a:latin typeface="+mn-ea"/>
              </a:rPr>
              <a:t>별도 제출</a:t>
            </a:r>
            <a:r>
              <a:rPr lang="en-US" altLang="ko-KR" sz="1100" dirty="0">
                <a:solidFill>
                  <a:prstClr val="black"/>
                </a:solidFill>
                <a:latin typeface="+mn-ea"/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F3201F7-E9A1-7205-8ED0-F800AA955F4D}"/>
              </a:ext>
            </a:extLst>
          </p:cNvPr>
          <p:cNvSpPr txBox="1"/>
          <p:nvPr/>
        </p:nvSpPr>
        <p:spPr>
          <a:xfrm>
            <a:off x="997481" y="4730893"/>
            <a:ext cx="2465386" cy="26161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시험과목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(100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점 만점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/ 2.5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점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rPr>
              <a:t>)</a:t>
            </a:r>
            <a:endParaRPr lang="en-US" altLang="ko-KR" sz="1100" dirty="0">
              <a:solidFill>
                <a:prstClr val="black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8E895-4661-D5D4-56CA-9C5FEE56049E}"/>
              </a:ext>
            </a:extLst>
          </p:cNvPr>
          <p:cNvSpPr txBox="1"/>
          <p:nvPr/>
        </p:nvSpPr>
        <p:spPr>
          <a:xfrm>
            <a:off x="-52808" y="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popup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5360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A317521-3AAC-9361-BBB6-D2310EE0D0E9}"/>
              </a:ext>
            </a:extLst>
          </p:cNvPr>
          <p:cNvSpPr/>
          <p:nvPr/>
        </p:nvSpPr>
        <p:spPr>
          <a:xfrm>
            <a:off x="568560" y="314729"/>
            <a:ext cx="8229600" cy="63853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Group 87">
            <a:extLst>
              <a:ext uri="{FF2B5EF4-FFF2-40B4-BE49-F238E27FC236}">
                <a16:creationId xmlns:a16="http://schemas.microsoft.com/office/drawing/2014/main" id="{FBF373F4-4BA4-BB91-D4C9-F0506DED65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717417"/>
              </p:ext>
            </p:extLst>
          </p:nvPr>
        </p:nvGraphicFramePr>
        <p:xfrm>
          <a:off x="9430473" y="1"/>
          <a:ext cx="2761527" cy="238184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1" i="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BC7DE2F-8AE1-541E-0EB8-0726873376B0}"/>
              </a:ext>
            </a:extLst>
          </p:cNvPr>
          <p:cNvSpPr txBox="1"/>
          <p:nvPr/>
        </p:nvSpPr>
        <p:spPr>
          <a:xfrm>
            <a:off x="568560" y="1008041"/>
            <a:ext cx="825992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dirty="0" err="1">
                <a:latin typeface="+mn-ea"/>
              </a:rPr>
              <a:t>응시료</a:t>
            </a:r>
            <a:r>
              <a:rPr lang="ko-KR" altLang="en-US" sz="1200" b="1" dirty="0">
                <a:latin typeface="+mn-ea"/>
              </a:rPr>
              <a:t> 안내</a:t>
            </a:r>
            <a:endParaRPr lang="en-US" altLang="ko-KR" sz="1200" b="1" dirty="0">
              <a:latin typeface="+mn-ea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① 온라인 모의고사는 각각 유료로 신청 및 응시 가능하며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,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일회성 상품으로 해당 응시 일시에 </a:t>
            </a:r>
            <a:r>
              <a:rPr kumimoji="0" lang="ko-KR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미응시한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 경우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,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환불은 불가합니다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. 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② 오프라인 응시의 경우 무료로 신청 후 응시가 가능합니다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. </a:t>
            </a:r>
            <a:endParaRPr lang="en-US" altLang="ko-KR" sz="1200" b="1" dirty="0">
              <a:solidFill>
                <a:prstClr val="black"/>
              </a:solidFill>
              <a:latin typeface="+mn-ea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solidFill>
                <a:prstClr val="black"/>
              </a:solidFill>
              <a:latin typeface="+mn-ea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0660FF"/>
                </a:solidFill>
                <a:latin typeface="+mn-ea"/>
              </a:rPr>
              <a:t>· </a:t>
            </a:r>
            <a:r>
              <a:rPr lang="ko-KR" altLang="en-US" sz="1200" b="1" dirty="0">
                <a:solidFill>
                  <a:srgbClr val="0660FF"/>
                </a:solidFill>
                <a:latin typeface="+mn-ea"/>
              </a:rPr>
              <a:t>경감 승진대비 </a:t>
            </a:r>
            <a:r>
              <a:rPr lang="en-US" altLang="ko-KR" sz="1200" b="1" dirty="0">
                <a:solidFill>
                  <a:srgbClr val="0660FF"/>
                </a:solidFill>
                <a:latin typeface="+mn-ea"/>
              </a:rPr>
              <a:t>2</a:t>
            </a:r>
            <a:r>
              <a:rPr lang="ko-KR" altLang="en-US" sz="1200" b="1" dirty="0">
                <a:solidFill>
                  <a:srgbClr val="0660FF"/>
                </a:solidFill>
                <a:latin typeface="+mn-ea"/>
              </a:rPr>
              <a:t>교시 주관식 행정법은 </a:t>
            </a:r>
            <a:r>
              <a:rPr lang="en-US" altLang="ko-KR" sz="1200" b="1" dirty="0">
                <a:solidFill>
                  <a:srgbClr val="0660FF"/>
                </a:solidFill>
                <a:latin typeface="+mn-ea"/>
              </a:rPr>
              <a:t>1</a:t>
            </a:r>
            <a:r>
              <a:rPr lang="ko-KR" altLang="en-US" sz="1200" b="1" dirty="0">
                <a:solidFill>
                  <a:srgbClr val="0660FF"/>
                </a:solidFill>
                <a:latin typeface="+mn-ea"/>
              </a:rPr>
              <a:t>교시 성적표를 제출해주시면 문제를 다운로드 받으실 수 있습니다</a:t>
            </a:r>
            <a:r>
              <a:rPr lang="en-US" altLang="ko-KR" sz="1200" b="1" dirty="0">
                <a:solidFill>
                  <a:srgbClr val="0660FF"/>
                </a:solidFill>
                <a:latin typeface="+mn-ea"/>
              </a:rPr>
              <a:t>. </a:t>
            </a:r>
            <a:r>
              <a:rPr lang="ko-KR" altLang="en-US" sz="1200" b="1" dirty="0">
                <a:solidFill>
                  <a:srgbClr val="0660FF"/>
                </a:solidFill>
                <a:latin typeface="+mn-ea"/>
              </a:rPr>
              <a:t>다운로드 받은 파일을 시험 종료 이전에 별도 </a:t>
            </a:r>
            <a:r>
              <a:rPr lang="ko-KR" altLang="en-US" sz="1200" b="1" dirty="0" err="1">
                <a:solidFill>
                  <a:srgbClr val="0660FF"/>
                </a:solidFill>
                <a:latin typeface="+mn-ea"/>
              </a:rPr>
              <a:t>전달드리는</a:t>
            </a:r>
            <a:r>
              <a:rPr lang="ko-KR" altLang="en-US" sz="1200" b="1" dirty="0">
                <a:solidFill>
                  <a:srgbClr val="0660FF"/>
                </a:solidFill>
                <a:latin typeface="+mn-ea"/>
              </a:rPr>
              <a:t> 이메일로 파일 </a:t>
            </a:r>
            <a:r>
              <a:rPr lang="ko-KR" altLang="en-US" sz="1200" b="1" dirty="0" err="1">
                <a:solidFill>
                  <a:srgbClr val="0660FF"/>
                </a:solidFill>
                <a:latin typeface="+mn-ea"/>
              </a:rPr>
              <a:t>첨부시</a:t>
            </a:r>
            <a:r>
              <a:rPr lang="en-US" altLang="ko-KR" sz="1200" b="1" dirty="0">
                <a:solidFill>
                  <a:srgbClr val="0660FF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0660FF"/>
                </a:solidFill>
                <a:latin typeface="+mn-ea"/>
              </a:rPr>
              <a:t>별도 채점</a:t>
            </a:r>
            <a:r>
              <a:rPr lang="en-US" altLang="ko-KR" sz="1200" b="1" dirty="0">
                <a:solidFill>
                  <a:srgbClr val="0660FF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rgbClr val="0660FF"/>
                </a:solidFill>
                <a:latin typeface="+mn-ea"/>
              </a:rPr>
              <a:t>첨삭</a:t>
            </a:r>
            <a:r>
              <a:rPr lang="en-US" altLang="ko-KR" sz="1200" b="1" dirty="0">
                <a:solidFill>
                  <a:srgbClr val="0660FF"/>
                </a:solidFill>
                <a:latin typeface="+mn-ea"/>
              </a:rPr>
              <a:t>)</a:t>
            </a:r>
            <a:r>
              <a:rPr lang="ko-KR" altLang="en-US" sz="1200" b="1" dirty="0">
                <a:solidFill>
                  <a:srgbClr val="0660FF"/>
                </a:solidFill>
                <a:latin typeface="+mn-ea"/>
              </a:rPr>
              <a:t>하여 </a:t>
            </a:r>
            <a:r>
              <a:rPr lang="ko-KR" altLang="en-US" sz="1200" b="1" dirty="0" err="1">
                <a:solidFill>
                  <a:srgbClr val="0660FF"/>
                </a:solidFill>
                <a:latin typeface="+mn-ea"/>
              </a:rPr>
              <a:t>회신드립니다</a:t>
            </a:r>
            <a:r>
              <a:rPr lang="en-US" altLang="ko-KR" sz="1200" b="1" dirty="0">
                <a:solidFill>
                  <a:srgbClr val="0660FF"/>
                </a:solidFill>
                <a:latin typeface="+mn-ea"/>
              </a:rPr>
              <a:t>. 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srgbClr val="0660FF"/>
                </a:solidFill>
                <a:latin typeface="+mn-ea"/>
              </a:rPr>
              <a:t>(12</a:t>
            </a:r>
            <a:r>
              <a:rPr lang="ko-KR" altLang="en-US" sz="1200" b="1" dirty="0">
                <a:solidFill>
                  <a:srgbClr val="0660FF"/>
                </a:solidFill>
                <a:latin typeface="+mn-ea"/>
              </a:rPr>
              <a:t>시 </a:t>
            </a:r>
            <a:r>
              <a:rPr lang="en-US" altLang="ko-KR" sz="1200" b="1" dirty="0">
                <a:solidFill>
                  <a:srgbClr val="0660FF"/>
                </a:solidFill>
                <a:latin typeface="+mn-ea"/>
              </a:rPr>
              <a:t>50</a:t>
            </a:r>
            <a:r>
              <a:rPr lang="ko-KR" altLang="en-US" sz="1200" b="1" dirty="0">
                <a:solidFill>
                  <a:srgbClr val="0660FF"/>
                </a:solidFill>
                <a:latin typeface="+mn-ea"/>
              </a:rPr>
              <a:t>분 이후 파일 </a:t>
            </a:r>
            <a:r>
              <a:rPr lang="ko-KR" altLang="en-US" sz="1200" b="1" dirty="0" err="1">
                <a:solidFill>
                  <a:srgbClr val="0660FF"/>
                </a:solidFill>
                <a:latin typeface="+mn-ea"/>
              </a:rPr>
              <a:t>첨부시</a:t>
            </a:r>
            <a:r>
              <a:rPr lang="ko-KR" altLang="en-US" sz="1200" b="1" dirty="0">
                <a:solidFill>
                  <a:srgbClr val="0660FF"/>
                </a:solidFill>
                <a:latin typeface="+mn-ea"/>
              </a:rPr>
              <a:t> 별도 첨삭은 제공되지 않습니다</a:t>
            </a:r>
            <a:r>
              <a:rPr lang="en-US" altLang="ko-KR" sz="1200" b="1" dirty="0">
                <a:solidFill>
                  <a:srgbClr val="0660FF"/>
                </a:solidFill>
                <a:latin typeface="+mn-ea"/>
              </a:rPr>
              <a:t>.)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1" dirty="0">
              <a:solidFill>
                <a:prstClr val="black"/>
              </a:solidFill>
              <a:latin typeface="+mn-ea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·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온라인 모의고사에서는 시험지는 제공되지 않으며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,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최종 결과 </a:t>
            </a:r>
            <a:r>
              <a:rPr lang="ko-KR" altLang="en-US" sz="1200" b="1" dirty="0">
                <a:solidFill>
                  <a:prstClr val="black"/>
                </a:solidFill>
                <a:latin typeface="+mn-ea"/>
              </a:rPr>
              <a:t>제출 이후 해설지와 정답지는 다운로드가 가능합니다</a:t>
            </a:r>
            <a:r>
              <a:rPr lang="en-US" altLang="ko-KR" sz="1200" b="1" dirty="0">
                <a:solidFill>
                  <a:prstClr val="black"/>
                </a:solidFill>
                <a:latin typeface="+mn-ea"/>
              </a:rPr>
              <a:t>. 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·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성적 분석 서비스는 시험당일 오후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4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시경 응시화면에서 확인이 가능합니다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. 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dirty="0">
                <a:solidFill>
                  <a:prstClr val="black"/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prstClr val="black"/>
                </a:solidFill>
                <a:latin typeface="+mn-ea"/>
              </a:rPr>
              <a:t>보다 정확한 데이터 분석을 </a:t>
            </a:r>
            <a:r>
              <a:rPr lang="ko-KR" altLang="en-US" sz="1200" b="1" dirty="0" err="1">
                <a:solidFill>
                  <a:prstClr val="black"/>
                </a:solidFill>
                <a:latin typeface="+mn-ea"/>
              </a:rPr>
              <a:t>위함이니</a:t>
            </a:r>
            <a:r>
              <a:rPr lang="ko-KR" altLang="en-US" sz="12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ko-KR" altLang="en-US" sz="1200" b="1" dirty="0" err="1">
                <a:solidFill>
                  <a:prstClr val="black"/>
                </a:solidFill>
                <a:latin typeface="+mn-ea"/>
              </a:rPr>
              <a:t>양해부탁드립니다</a:t>
            </a:r>
            <a:r>
              <a:rPr lang="en-US" altLang="ko-KR" sz="1200" b="1" dirty="0">
                <a:solidFill>
                  <a:prstClr val="black"/>
                </a:solidFill>
                <a:latin typeface="+mn-ea"/>
              </a:rPr>
              <a:t>.)</a:t>
            </a: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</a:rPr>
              <a:t>· </a:t>
            </a:r>
            <a:r>
              <a:rPr lang="ko-KR" altLang="en-US" sz="1200" b="1" dirty="0">
                <a:solidFill>
                  <a:prstClr val="black"/>
                </a:solidFill>
                <a:latin typeface="+mn-ea"/>
              </a:rPr>
              <a:t>온라인 모의고사는 실제 모의고사와 동일한 환경을 제공하기 위해서 응시일시 이외에는 추가 응시가 불가능합니다</a:t>
            </a:r>
            <a:r>
              <a:rPr lang="en-US" altLang="ko-KR" sz="1200" b="1" dirty="0">
                <a:solidFill>
                  <a:prstClr val="black"/>
                </a:solidFill>
                <a:latin typeface="+mn-ea"/>
              </a:rPr>
              <a:t>. </a:t>
            </a: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1C96F3-7755-0E93-3525-2B86938D358C}"/>
              </a:ext>
            </a:extLst>
          </p:cNvPr>
          <p:cNvSpPr txBox="1"/>
          <p:nvPr/>
        </p:nvSpPr>
        <p:spPr>
          <a:xfrm>
            <a:off x="568560" y="546854"/>
            <a:ext cx="192008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b="1" dirty="0">
                <a:solidFill>
                  <a:schemeClr val="bg1"/>
                </a:solidFill>
                <a:latin typeface="+mn-ea"/>
              </a:rPr>
              <a:t>응시자 유의사항</a:t>
            </a:r>
            <a:endParaRPr lang="en-US" altLang="ko-KR" sz="1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5A8A4B-F469-0439-8EC8-68EC5EB4114D}"/>
              </a:ext>
            </a:extLst>
          </p:cNvPr>
          <p:cNvSpPr txBox="1"/>
          <p:nvPr/>
        </p:nvSpPr>
        <p:spPr>
          <a:xfrm>
            <a:off x="-63753" y="0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section7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3901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87">
            <a:extLst>
              <a:ext uri="{FF2B5EF4-FFF2-40B4-BE49-F238E27FC236}">
                <a16:creationId xmlns:a16="http://schemas.microsoft.com/office/drawing/2014/main" id="{FBF373F4-4BA4-BB91-D4C9-F0506DED6511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배너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33A356DF-BD0F-DC40-B536-15E7DF8A2F19}"/>
              </a:ext>
            </a:extLst>
          </p:cNvPr>
          <p:cNvSpPr/>
          <p:nvPr/>
        </p:nvSpPr>
        <p:spPr>
          <a:xfrm>
            <a:off x="568560" y="314729"/>
            <a:ext cx="8229600" cy="63853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9" name="그림 138">
            <a:extLst>
              <a:ext uri="{FF2B5EF4-FFF2-40B4-BE49-F238E27FC236}">
                <a16:creationId xmlns:a16="http://schemas.microsoft.com/office/drawing/2014/main" id="{237B9886-8B96-F8FF-3F79-5085B8D6C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2" y="485483"/>
            <a:ext cx="6232920" cy="323984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AB2A17C-1150-C0D4-C60F-554CB40487E8}"/>
              </a:ext>
            </a:extLst>
          </p:cNvPr>
          <p:cNvSpPr/>
          <p:nvPr/>
        </p:nvSpPr>
        <p:spPr>
          <a:xfrm>
            <a:off x="3699933" y="2016081"/>
            <a:ext cx="1253067" cy="862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9614348C-3C1B-ED2D-71D4-D309A6FEEEAA}"/>
              </a:ext>
            </a:extLst>
          </p:cNvPr>
          <p:cNvCxnSpPr/>
          <p:nvPr/>
        </p:nvCxnSpPr>
        <p:spPr>
          <a:xfrm>
            <a:off x="4021667" y="2878667"/>
            <a:ext cx="0" cy="132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D9AB4E-2DD6-14CC-E8C9-2CEB25A7AA0A}"/>
              </a:ext>
            </a:extLst>
          </p:cNvPr>
          <p:cNvSpPr/>
          <p:nvPr/>
        </p:nvSpPr>
        <p:spPr>
          <a:xfrm>
            <a:off x="3699933" y="4350109"/>
            <a:ext cx="1931007" cy="1329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374B3B7-4476-35BC-9315-B820D7FC2C8B}"/>
              </a:ext>
            </a:extLst>
          </p:cNvPr>
          <p:cNvCxnSpPr/>
          <p:nvPr/>
        </p:nvCxnSpPr>
        <p:spPr>
          <a:xfrm>
            <a:off x="6739467" y="3530600"/>
            <a:ext cx="0" cy="132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B775FD15-0860-8006-68C0-2E5562B3A5A5}"/>
              </a:ext>
            </a:extLst>
          </p:cNvPr>
          <p:cNvSpPr/>
          <p:nvPr/>
        </p:nvSpPr>
        <p:spPr>
          <a:xfrm>
            <a:off x="6257513" y="4945703"/>
            <a:ext cx="1931007" cy="1329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모서리가 둥근 직사각형 93">
            <a:extLst>
              <a:ext uri="{FF2B5EF4-FFF2-40B4-BE49-F238E27FC236}">
                <a16:creationId xmlns:a16="http://schemas.microsoft.com/office/drawing/2014/main" id="{D819DC6F-1E01-B41B-E8B1-911539B03910}"/>
              </a:ext>
            </a:extLst>
          </p:cNvPr>
          <p:cNvSpPr/>
          <p:nvPr/>
        </p:nvSpPr>
        <p:spPr>
          <a:xfrm>
            <a:off x="6558358" y="5058832"/>
            <a:ext cx="1329316" cy="24122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1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sz="1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시험대비</a:t>
            </a:r>
            <a:endParaRPr lang="en-US" altLang="ko-KR" sz="1000" b="1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00BE2E3-9B22-CC28-5185-930A91B90EDE}"/>
              </a:ext>
            </a:extLst>
          </p:cNvPr>
          <p:cNvSpPr txBox="1"/>
          <p:nvPr/>
        </p:nvSpPr>
        <p:spPr>
          <a:xfrm>
            <a:off x="5956667" y="5241761"/>
            <a:ext cx="25093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경찰승진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승격 파이널 모의고사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8CD6771-734F-6E33-5B92-5625205C6BFD}"/>
              </a:ext>
            </a:extLst>
          </p:cNvPr>
          <p:cNvSpPr txBox="1"/>
          <p:nvPr/>
        </p:nvSpPr>
        <p:spPr>
          <a:xfrm>
            <a:off x="6067303" y="5869541"/>
            <a:ext cx="23114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12</a:t>
            </a:r>
            <a:r>
              <a:rPr lang="en-US" altLang="ko-KR" sz="1200" b="1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17(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일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)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오전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9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시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20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분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6124A35-4C55-FDD8-5C8A-1602293EAEE4}"/>
              </a:ext>
            </a:extLst>
          </p:cNvPr>
          <p:cNvSpPr/>
          <p:nvPr/>
        </p:nvSpPr>
        <p:spPr>
          <a:xfrm>
            <a:off x="821268" y="3158067"/>
            <a:ext cx="821264" cy="82126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77406BE-11EB-0C44-564B-482331EFC6A3}"/>
              </a:ext>
            </a:extLst>
          </p:cNvPr>
          <p:cNvSpPr/>
          <p:nvPr/>
        </p:nvSpPr>
        <p:spPr>
          <a:xfrm>
            <a:off x="821268" y="4391431"/>
            <a:ext cx="1871132" cy="18711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93">
            <a:extLst>
              <a:ext uri="{FF2B5EF4-FFF2-40B4-BE49-F238E27FC236}">
                <a16:creationId xmlns:a16="http://schemas.microsoft.com/office/drawing/2014/main" id="{761A3F67-B2AB-BA98-1B9D-A1CFEDDA12F0}"/>
              </a:ext>
            </a:extLst>
          </p:cNvPr>
          <p:cNvSpPr/>
          <p:nvPr/>
        </p:nvSpPr>
        <p:spPr>
          <a:xfrm>
            <a:off x="4110864" y="4412501"/>
            <a:ext cx="1329316" cy="24122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1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sz="1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시험대비</a:t>
            </a:r>
            <a:endParaRPr lang="en-US" altLang="ko-KR" sz="1000" b="1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7ED2B4-4E3B-878F-82C8-89974789A37A}"/>
              </a:ext>
            </a:extLst>
          </p:cNvPr>
          <p:cNvSpPr txBox="1"/>
          <p:nvPr/>
        </p:nvSpPr>
        <p:spPr>
          <a:xfrm>
            <a:off x="3512048" y="4595430"/>
            <a:ext cx="24446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경찰승진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승격 파이널 모의고사</a:t>
            </a:r>
            <a:endParaRPr lang="en-US" altLang="ko-KR" b="1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(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오프라인 무료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094DE-EA0B-1F45-D9D1-C4747865DA43}"/>
              </a:ext>
            </a:extLst>
          </p:cNvPr>
          <p:cNvSpPr txBox="1"/>
          <p:nvPr/>
        </p:nvSpPr>
        <p:spPr>
          <a:xfrm>
            <a:off x="3619809" y="5402376"/>
            <a:ext cx="23114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12</a:t>
            </a:r>
            <a:r>
              <a:rPr lang="en-US" altLang="ko-KR" sz="1200" b="1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17(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일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)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오전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9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시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20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분</a:t>
            </a:r>
          </a:p>
        </p:txBody>
      </p:sp>
      <p:sp>
        <p:nvSpPr>
          <p:cNvPr id="12" name="모서리가 둥근 직사각형 93">
            <a:extLst>
              <a:ext uri="{FF2B5EF4-FFF2-40B4-BE49-F238E27FC236}">
                <a16:creationId xmlns:a16="http://schemas.microsoft.com/office/drawing/2014/main" id="{FFBF8900-BCA2-086F-9BF7-09F3B1DDEFBF}"/>
              </a:ext>
            </a:extLst>
          </p:cNvPr>
          <p:cNvSpPr/>
          <p:nvPr/>
        </p:nvSpPr>
        <p:spPr>
          <a:xfrm>
            <a:off x="1034182" y="4669690"/>
            <a:ext cx="1329316" cy="241226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1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2024</a:t>
            </a:r>
            <a:r>
              <a:rPr lang="ko-KR" altLang="en-US" sz="1000" b="1" kern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시험대비</a:t>
            </a:r>
            <a:endParaRPr lang="en-US" altLang="ko-KR" sz="1000" b="1" kern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9D81F5-3D92-955D-C760-8A12DC255DAE}"/>
              </a:ext>
            </a:extLst>
          </p:cNvPr>
          <p:cNvSpPr txBox="1"/>
          <p:nvPr/>
        </p:nvSpPr>
        <p:spPr>
          <a:xfrm>
            <a:off x="463415" y="4918595"/>
            <a:ext cx="25868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경찰승진</a:t>
            </a:r>
            <a:endParaRPr kumimoji="0" lang="en-US" altLang="ko-KR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dirty="0">
                <a:solidFill>
                  <a:prstClr val="black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승격 파이널 모의고사</a:t>
            </a:r>
            <a:endParaRPr lang="en-US" altLang="ko-KR" b="1" dirty="0">
              <a:solidFill>
                <a:prstClr val="black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(</a:t>
            </a:r>
            <a:r>
              <a:rPr kumimoji="0" lang="ko-KR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오프라인 무료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45A87C0-D8C2-B517-433F-E9F920EE07E9}"/>
              </a:ext>
            </a:extLst>
          </p:cNvPr>
          <p:cNvSpPr txBox="1"/>
          <p:nvPr/>
        </p:nvSpPr>
        <p:spPr>
          <a:xfrm>
            <a:off x="543127" y="5783673"/>
            <a:ext cx="23114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12/17(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일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)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오전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9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시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20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분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FB0B8B8-337F-6D82-D35A-1694706ADFC9}"/>
              </a:ext>
            </a:extLst>
          </p:cNvPr>
          <p:cNvCxnSpPr/>
          <p:nvPr/>
        </p:nvCxnSpPr>
        <p:spPr>
          <a:xfrm>
            <a:off x="1231900" y="3461037"/>
            <a:ext cx="0" cy="13292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596EB2C-2BA5-26F9-A6CA-C2BC7A070B41}"/>
              </a:ext>
            </a:extLst>
          </p:cNvPr>
          <p:cNvCxnSpPr/>
          <p:nvPr/>
        </p:nvCxnSpPr>
        <p:spPr>
          <a:xfrm flipH="1">
            <a:off x="6257513" y="2445026"/>
            <a:ext cx="1630161" cy="4015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5A14F4D-2316-3B38-C69F-B3790A8888FB}"/>
              </a:ext>
            </a:extLst>
          </p:cNvPr>
          <p:cNvCxnSpPr/>
          <p:nvPr/>
        </p:nvCxnSpPr>
        <p:spPr>
          <a:xfrm flipH="1" flipV="1">
            <a:off x="6351104" y="2416295"/>
            <a:ext cx="1837416" cy="4091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388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85103</TotalTime>
  <Words>1021</Words>
  <Application>Microsoft Office PowerPoint</Application>
  <PresentationFormat>와이드스크린</PresentationFormat>
  <Paragraphs>296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Wingdings</vt:lpstr>
      <vt:lpstr>나눔바른고딕 Light</vt:lpstr>
      <vt:lpstr>맑은 고딕</vt:lpstr>
      <vt:lpstr>HY헤드라인M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gb001</dc:creator>
  <cp:lastModifiedBy>User</cp:lastModifiedBy>
  <cp:revision>4946</cp:revision>
  <cp:lastPrinted>2023-02-24T01:11:47Z</cp:lastPrinted>
  <dcterms:created xsi:type="dcterms:W3CDTF">2015-11-11T05:38:26Z</dcterms:created>
  <dcterms:modified xsi:type="dcterms:W3CDTF">2023-12-08T03:36:07Z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C:\Users\한혜진\Downloads\180704_ 2019 실전력 PR 랜딩 페이지_HJH_v1.0.pptx</vt:lpwstr>
  </property>
</Properties>
</file>